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72" r:id="rId10"/>
    <p:sldId id="264" r:id="rId11"/>
    <p:sldId id="271" r:id="rId12"/>
    <p:sldId id="265" r:id="rId13"/>
    <p:sldId id="266" r:id="rId14"/>
    <p:sldId id="267" r:id="rId15"/>
    <p:sldId id="268" r:id="rId16"/>
    <p:sldId id="269" r:id="rId17"/>
    <p:sldId id="27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9182BBC8-4BF9-41C0-BF8D-30123303830C}" type="datetimeFigureOut">
              <a:rPr lang="en-US" smtClean="0"/>
              <a:pPr/>
              <a:t>10/6/2016</a:t>
            </a:fld>
            <a:endParaRPr lang="en-US" dirty="0"/>
          </a:p>
        </p:txBody>
      </p:sp>
      <p:sp>
        <p:nvSpPr>
          <p:cNvPr id="17" name="Footer Placeholder 16"/>
          <p:cNvSpPr>
            <a:spLocks noGrp="1"/>
          </p:cNvSpPr>
          <p:nvPr>
            <p:ph type="ftr" sz="quarter" idx="11"/>
          </p:nvPr>
        </p:nvSpPr>
        <p:spPr>
          <a:xfrm>
            <a:off x="5410200" y="4205288"/>
            <a:ext cx="1295400" cy="457200"/>
          </a:xfr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C304787-2139-4E0C-BE31-B816D416EBAC}"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82BBC8-4BF9-41C0-BF8D-30123303830C}"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304787-2139-4E0C-BE31-B816D416EBA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82BBC8-4BF9-41C0-BF8D-30123303830C}"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304787-2139-4E0C-BE31-B816D416EBA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182BBC8-4BF9-41C0-BF8D-30123303830C}"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304787-2139-4E0C-BE31-B816D416EBA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182BBC8-4BF9-41C0-BF8D-30123303830C}"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C304787-2139-4E0C-BE31-B816D416EBAC}"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82BBC8-4BF9-41C0-BF8D-30123303830C}" type="datetimeFigureOut">
              <a:rPr lang="en-US" smtClean="0"/>
              <a:pPr/>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304787-2139-4E0C-BE31-B816D416EBA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9182BBC8-4BF9-41C0-BF8D-30123303830C}" type="datetimeFigureOut">
              <a:rPr lang="en-US" smtClean="0"/>
              <a:pPr/>
              <a:t>10/6/2016</a:t>
            </a:fld>
            <a:endParaRPr lang="en-US" dirty="0"/>
          </a:p>
        </p:txBody>
      </p:sp>
      <p:sp>
        <p:nvSpPr>
          <p:cNvPr id="27" name="Slide Number Placeholder 26"/>
          <p:cNvSpPr>
            <a:spLocks noGrp="1"/>
          </p:cNvSpPr>
          <p:nvPr>
            <p:ph type="sldNum" sz="quarter" idx="11"/>
          </p:nvPr>
        </p:nvSpPr>
        <p:spPr/>
        <p:txBody>
          <a:bodyPr rtlCol="0"/>
          <a:lstStyle/>
          <a:p>
            <a:fld id="{0C304787-2139-4E0C-BE31-B816D416EBAC}" type="slidenum">
              <a:rPr lang="en-US" smtClean="0"/>
              <a:pPr/>
              <a:t>‹#›</a:t>
            </a:fld>
            <a:endParaRPr lang="en-US" dirty="0"/>
          </a:p>
        </p:txBody>
      </p:sp>
      <p:sp>
        <p:nvSpPr>
          <p:cNvPr id="28" name="Footer Placeholder 27"/>
          <p:cNvSpPr>
            <a:spLocks noGrp="1"/>
          </p:cNvSpPr>
          <p:nvPr>
            <p:ph type="ftr" sz="quarter" idx="12"/>
          </p:nvPr>
        </p:nvSpPr>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9182BBC8-4BF9-41C0-BF8D-30123303830C}" type="datetimeFigureOut">
              <a:rPr lang="en-US" smtClean="0"/>
              <a:pPr/>
              <a:t>10/6/2016</a:t>
            </a:fld>
            <a:endParaRPr lang="en-US" dirty="0"/>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0C304787-2139-4E0C-BE31-B816D416EBA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82BBC8-4BF9-41C0-BF8D-30123303830C}" type="datetimeFigureOut">
              <a:rPr lang="en-US" smtClean="0"/>
              <a:pPr/>
              <a:t>10/6/2016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C304787-2139-4E0C-BE31-B816D416EBA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182BBC8-4BF9-41C0-BF8D-30123303830C}" type="datetimeFigureOut">
              <a:rPr lang="en-US" smtClean="0"/>
              <a:pPr/>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304787-2139-4E0C-BE31-B816D416EBA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182BBC8-4BF9-41C0-BF8D-30123303830C}" type="datetimeFigureOut">
              <a:rPr lang="en-US" smtClean="0"/>
              <a:pPr/>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C304787-2139-4E0C-BE31-B816D416EBA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9182BBC8-4BF9-41C0-BF8D-30123303830C}" type="datetimeFigureOut">
              <a:rPr lang="en-US" smtClean="0"/>
              <a:pPr/>
              <a:t>10/6/2016</a:t>
            </a:fld>
            <a:endParaRPr lang="en-US" dirty="0"/>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C304787-2139-4E0C-BE31-B816D416EBA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Claudia.babescu@anpm.ro"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200" b="1" dirty="0" smtClean="0"/>
              <a:t>CLASIFICAREA UNUI DESEU DIN PERSPECTIVA DECIZIEI 2014/955/UE DE MODIFICARE A DECIZIEI 2000/53/CE DE STABILIRE A UNEI LISTE DE DESEURI IN TEMEIUL DIRECTIVEI 2008/98/CE PRIVIND DESEURILE SI DE ABROGARE A ANUMITOR DIRECTIVE</a:t>
            </a:r>
            <a:endParaRPr lang="en-US" sz="3200" b="1" dirty="0"/>
          </a:p>
        </p:txBody>
      </p:sp>
      <p:sp>
        <p:nvSpPr>
          <p:cNvPr id="3" name="Subtitle 2"/>
          <p:cNvSpPr>
            <a:spLocks noGrp="1"/>
          </p:cNvSpPr>
          <p:nvPr>
            <p:ph type="subTitle" idx="1"/>
          </p:nvPr>
        </p:nvSpPr>
        <p:spPr>
          <a:xfrm>
            <a:off x="457200" y="3899938"/>
            <a:ext cx="8305800" cy="1752600"/>
          </a:xfrm>
        </p:spPr>
        <p:txBody>
          <a:bodyPr>
            <a:normAutofit/>
          </a:bodyPr>
          <a:lstStyle/>
          <a:p>
            <a:pPr algn="ctr"/>
            <a:r>
              <a:rPr lang="en-US" b="1" dirty="0">
                <a:solidFill>
                  <a:schemeClr val="tx1"/>
                </a:solidFill>
                <a:latin typeface="Arial Black" pitchFamily="34" charset="0"/>
              </a:rPr>
              <a:t>AGENTIA NATIONALA PENTRU PROTECTIA MEDIULUI </a:t>
            </a:r>
          </a:p>
          <a:p>
            <a:pPr algn="ctr"/>
            <a:r>
              <a:rPr lang="en-US" b="1" dirty="0">
                <a:solidFill>
                  <a:schemeClr val="tx1"/>
                </a:solidFill>
                <a:latin typeface="Arial Black" pitchFamily="34" charset="0"/>
              </a:rPr>
              <a:t>DIRECTIA DESEURI SI SUBSTANTE CHIMICE PERICULOASE</a:t>
            </a:r>
          </a:p>
          <a:p>
            <a:pPr algn="ctr"/>
            <a:endParaRPr lang="en-US" dirty="0"/>
          </a:p>
        </p:txBody>
      </p:sp>
    </p:spTree>
    <p:extLst>
      <p:ext uri="{BB962C8B-B14F-4D97-AF65-F5344CB8AC3E}">
        <p14:creationId xmlns:p14="http://schemas.microsoft.com/office/powerpoint/2010/main" val="13148663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fontScale="25000" lnSpcReduction="20000"/>
          </a:bodyPr>
          <a:lstStyle/>
          <a:p>
            <a:pPr marL="109728" indent="0" algn="just">
              <a:buNone/>
            </a:pPr>
            <a:r>
              <a:rPr lang="vi-VN" sz="5600" b="1" dirty="0" smtClean="0">
                <a:solidFill>
                  <a:srgbClr val="7030A0"/>
                </a:solidFill>
                <a:latin typeface="Arial" pitchFamily="34" charset="0"/>
                <a:cs typeface="Arial" pitchFamily="34" charset="0"/>
              </a:rPr>
              <a:t>EVALUARE </a:t>
            </a:r>
            <a:r>
              <a:rPr lang="vi-VN" sz="5600" b="1" dirty="0">
                <a:solidFill>
                  <a:srgbClr val="7030A0"/>
                </a:solidFill>
                <a:latin typeface="Arial" pitchFamily="34" charset="0"/>
                <a:cs typeface="Arial" pitchFamily="34" charset="0"/>
              </a:rPr>
              <a:t>ȘI </a:t>
            </a:r>
            <a:r>
              <a:rPr lang="vi-VN" sz="5600" b="1" dirty="0" smtClean="0">
                <a:solidFill>
                  <a:srgbClr val="7030A0"/>
                </a:solidFill>
                <a:latin typeface="Arial" pitchFamily="34" charset="0"/>
                <a:cs typeface="Arial" pitchFamily="34" charset="0"/>
              </a:rPr>
              <a:t>CLASIFICARE</a:t>
            </a:r>
            <a:endParaRPr lang="en-US" sz="5600" b="1" dirty="0" smtClean="0">
              <a:solidFill>
                <a:srgbClr val="7030A0"/>
              </a:solidFill>
              <a:latin typeface="Arial" pitchFamily="34" charset="0"/>
              <a:cs typeface="Arial" pitchFamily="34" charset="0"/>
            </a:endParaRPr>
          </a:p>
          <a:p>
            <a:pPr marL="109728" indent="0" algn="just">
              <a:buNone/>
            </a:pPr>
            <a:r>
              <a:rPr lang="vi-VN" sz="5600" b="1" dirty="0" smtClean="0">
                <a:solidFill>
                  <a:srgbClr val="7030A0"/>
                </a:solidFill>
                <a:latin typeface="Arial" pitchFamily="34" charset="0"/>
                <a:cs typeface="Arial" pitchFamily="34" charset="0"/>
              </a:rPr>
              <a:t> </a:t>
            </a:r>
            <a:endParaRPr lang="en-US" sz="5600" b="1" dirty="0" smtClean="0">
              <a:solidFill>
                <a:srgbClr val="7030A0"/>
              </a:solidFill>
              <a:latin typeface="Arial" pitchFamily="34" charset="0"/>
              <a:cs typeface="Arial" pitchFamily="34" charset="0"/>
            </a:endParaRPr>
          </a:p>
          <a:p>
            <a:pPr marL="109728" indent="0" algn="just">
              <a:buNone/>
            </a:pPr>
            <a:r>
              <a:rPr lang="vi-VN" sz="5600" b="1" dirty="0">
                <a:solidFill>
                  <a:srgbClr val="7030A0"/>
                </a:solidFill>
                <a:latin typeface="Arial" pitchFamily="34" charset="0"/>
                <a:cs typeface="Arial" pitchFamily="34" charset="0"/>
              </a:rPr>
              <a:t>2. Clasificarea unui deșeu ca fiind periculos </a:t>
            </a:r>
            <a:endParaRPr lang="en-US" sz="5600" b="1" dirty="0" smtClean="0">
              <a:solidFill>
                <a:srgbClr val="7030A0"/>
              </a:solidFill>
              <a:latin typeface="Arial" pitchFamily="34" charset="0"/>
              <a:cs typeface="Arial" pitchFamily="34" charset="0"/>
            </a:endParaRPr>
          </a:p>
          <a:p>
            <a:pPr marL="109728" indent="0" algn="just">
              <a:buNone/>
            </a:pPr>
            <a:endParaRPr lang="en-US" sz="5600" b="1" dirty="0" smtClean="0">
              <a:solidFill>
                <a:srgbClr val="7030A0"/>
              </a:solidFill>
              <a:latin typeface="Arial" pitchFamily="34" charset="0"/>
              <a:cs typeface="Arial" pitchFamily="34" charset="0"/>
            </a:endParaRPr>
          </a:p>
          <a:p>
            <a:pPr marL="109728" indent="0">
              <a:buNone/>
            </a:pPr>
            <a:r>
              <a:rPr lang="en-US" sz="5600" b="1" dirty="0" smtClean="0">
                <a:latin typeface="Arial" pitchFamily="34" charset="0"/>
                <a:cs typeface="Arial" pitchFamily="34" charset="0"/>
              </a:rPr>
              <a:t>Proprietatile periculoase </a:t>
            </a:r>
            <a:r>
              <a:rPr lang="en-US" sz="5600" dirty="0">
                <a:latin typeface="Arial" pitchFamily="34" charset="0"/>
                <a:cs typeface="Arial" pitchFamily="34" charset="0"/>
              </a:rPr>
              <a:t>	</a:t>
            </a:r>
          </a:p>
          <a:p>
            <a:r>
              <a:rPr lang="en-US" sz="5600" dirty="0">
                <a:latin typeface="Arial" pitchFamily="34" charset="0"/>
                <a:cs typeface="Arial" pitchFamily="34" charset="0"/>
              </a:rPr>
              <a:t>HP1 	Explozive</a:t>
            </a:r>
            <a:r>
              <a:rPr lang="en-US" sz="5600" dirty="0" smtClean="0">
                <a:latin typeface="Arial" pitchFamily="34" charset="0"/>
                <a:cs typeface="Arial" pitchFamily="34" charset="0"/>
              </a:rPr>
              <a:t> </a:t>
            </a:r>
            <a:r>
              <a:rPr lang="en-US" sz="5600" dirty="0">
                <a:latin typeface="Arial" pitchFamily="34" charset="0"/>
                <a:cs typeface="Arial" pitchFamily="34" charset="0"/>
              </a:rPr>
              <a:t>	</a:t>
            </a:r>
          </a:p>
          <a:p>
            <a:r>
              <a:rPr lang="en-US" sz="5600" dirty="0">
                <a:latin typeface="Arial" pitchFamily="34" charset="0"/>
                <a:cs typeface="Arial" pitchFamily="34" charset="0"/>
              </a:rPr>
              <a:t>HP2 	</a:t>
            </a:r>
            <a:r>
              <a:rPr lang="en-US" sz="5600" dirty="0" smtClean="0">
                <a:latin typeface="Arial" pitchFamily="34" charset="0"/>
                <a:cs typeface="Arial" pitchFamily="34" charset="0"/>
              </a:rPr>
              <a:t>Oxidante </a:t>
            </a:r>
            <a:r>
              <a:rPr lang="en-US" sz="5600" dirty="0">
                <a:latin typeface="Arial" pitchFamily="34" charset="0"/>
                <a:cs typeface="Arial" pitchFamily="34" charset="0"/>
              </a:rPr>
              <a:t>	</a:t>
            </a:r>
          </a:p>
          <a:p>
            <a:r>
              <a:rPr lang="en-US" sz="5600" dirty="0">
                <a:latin typeface="Arial" pitchFamily="34" charset="0"/>
                <a:cs typeface="Arial" pitchFamily="34" charset="0"/>
              </a:rPr>
              <a:t>HP3 	</a:t>
            </a:r>
            <a:r>
              <a:rPr lang="en-US" sz="5600" dirty="0" smtClean="0">
                <a:latin typeface="Arial" pitchFamily="34" charset="0"/>
                <a:cs typeface="Arial" pitchFamily="34" charset="0"/>
              </a:rPr>
              <a:t>Inflamabile </a:t>
            </a:r>
            <a:r>
              <a:rPr lang="en-US" sz="5600" dirty="0">
                <a:latin typeface="Arial" pitchFamily="34" charset="0"/>
                <a:cs typeface="Arial" pitchFamily="34" charset="0"/>
              </a:rPr>
              <a:t>	</a:t>
            </a:r>
          </a:p>
          <a:p>
            <a:r>
              <a:rPr lang="en-US" sz="5600" dirty="0">
                <a:latin typeface="Arial" pitchFamily="34" charset="0"/>
                <a:cs typeface="Arial" pitchFamily="34" charset="0"/>
              </a:rPr>
              <a:t>HP4 	</a:t>
            </a:r>
            <a:r>
              <a:rPr lang="en-US" sz="5600" dirty="0" smtClean="0">
                <a:latin typeface="Arial" pitchFamily="34" charset="0"/>
                <a:cs typeface="Arial" pitchFamily="34" charset="0"/>
              </a:rPr>
              <a:t>Iritante –iritarea pielii si leziuni oculare </a:t>
            </a:r>
            <a:r>
              <a:rPr lang="en-US" sz="5600" dirty="0">
                <a:latin typeface="Arial" pitchFamily="34" charset="0"/>
                <a:cs typeface="Arial" pitchFamily="34" charset="0"/>
              </a:rPr>
              <a:t>	</a:t>
            </a:r>
          </a:p>
          <a:p>
            <a:r>
              <a:rPr lang="en-US" sz="5600" dirty="0">
                <a:latin typeface="Arial" pitchFamily="34" charset="0"/>
                <a:cs typeface="Arial" pitchFamily="34" charset="0"/>
              </a:rPr>
              <a:t>HP5 	Toxicitate asupra unui organ țintă specific (STOT)/toxicitate prin </a:t>
            </a:r>
            <a:r>
              <a:rPr lang="en-US" sz="5600" dirty="0" smtClean="0">
                <a:latin typeface="Arial" pitchFamily="34" charset="0"/>
                <a:cs typeface="Arial" pitchFamily="34" charset="0"/>
              </a:rPr>
              <a:t>aspirare </a:t>
            </a:r>
          </a:p>
          <a:p>
            <a:r>
              <a:rPr lang="en-US" sz="5600" dirty="0" smtClean="0">
                <a:latin typeface="Arial" pitchFamily="34" charset="0"/>
                <a:cs typeface="Arial" pitchFamily="34" charset="0"/>
              </a:rPr>
              <a:t>HP6 </a:t>
            </a:r>
            <a:r>
              <a:rPr lang="en-US" sz="5600" dirty="0">
                <a:latin typeface="Arial" pitchFamily="34" charset="0"/>
                <a:cs typeface="Arial" pitchFamily="34" charset="0"/>
              </a:rPr>
              <a:t>	Toxicitate </a:t>
            </a:r>
            <a:r>
              <a:rPr lang="en-US" sz="5600" dirty="0" smtClean="0">
                <a:latin typeface="Arial" pitchFamily="34" charset="0"/>
                <a:cs typeface="Arial" pitchFamily="34" charset="0"/>
              </a:rPr>
              <a:t>acută</a:t>
            </a:r>
            <a:r>
              <a:rPr lang="en-US" sz="5600" b="1" dirty="0" smtClean="0">
                <a:latin typeface="Arial" pitchFamily="34" charset="0"/>
                <a:cs typeface="Arial" pitchFamily="34" charset="0"/>
              </a:rPr>
              <a:t> </a:t>
            </a:r>
            <a:r>
              <a:rPr lang="en-US" sz="5600" dirty="0">
                <a:latin typeface="Arial" pitchFamily="34" charset="0"/>
                <a:cs typeface="Arial" pitchFamily="34" charset="0"/>
              </a:rPr>
              <a:t>	</a:t>
            </a:r>
          </a:p>
          <a:p>
            <a:r>
              <a:rPr lang="en-US" sz="5600" dirty="0">
                <a:latin typeface="Arial" pitchFamily="34" charset="0"/>
                <a:cs typeface="Arial" pitchFamily="34" charset="0"/>
              </a:rPr>
              <a:t>HP7 	</a:t>
            </a:r>
            <a:r>
              <a:rPr lang="en-US" sz="5600" dirty="0" smtClean="0">
                <a:latin typeface="Arial" pitchFamily="34" charset="0"/>
                <a:cs typeface="Arial" pitchFamily="34" charset="0"/>
              </a:rPr>
              <a:t>Cancerigene </a:t>
            </a:r>
            <a:r>
              <a:rPr lang="en-US" sz="5600" dirty="0">
                <a:latin typeface="Arial" pitchFamily="34" charset="0"/>
                <a:cs typeface="Arial" pitchFamily="34" charset="0"/>
              </a:rPr>
              <a:t>	</a:t>
            </a:r>
          </a:p>
          <a:p>
            <a:r>
              <a:rPr lang="en-US" sz="5600" dirty="0">
                <a:latin typeface="Arial" pitchFamily="34" charset="0"/>
                <a:cs typeface="Arial" pitchFamily="34" charset="0"/>
              </a:rPr>
              <a:t>HP8 	</a:t>
            </a:r>
            <a:r>
              <a:rPr lang="en-US" sz="5600" dirty="0" smtClean="0">
                <a:latin typeface="Arial" pitchFamily="34" charset="0"/>
                <a:cs typeface="Arial" pitchFamily="34" charset="0"/>
              </a:rPr>
              <a:t>Corozive </a:t>
            </a:r>
            <a:r>
              <a:rPr lang="en-US" sz="5600" dirty="0">
                <a:latin typeface="Arial" pitchFamily="34" charset="0"/>
                <a:cs typeface="Arial" pitchFamily="34" charset="0"/>
              </a:rPr>
              <a:t>	</a:t>
            </a:r>
          </a:p>
          <a:p>
            <a:r>
              <a:rPr lang="en-US" sz="5600" dirty="0">
                <a:latin typeface="Arial" pitchFamily="34" charset="0"/>
                <a:cs typeface="Arial" pitchFamily="34" charset="0"/>
              </a:rPr>
              <a:t>HP9 	</a:t>
            </a:r>
            <a:r>
              <a:rPr lang="en-US" sz="5600" dirty="0" smtClean="0">
                <a:latin typeface="Arial" pitchFamily="34" charset="0"/>
                <a:cs typeface="Arial" pitchFamily="34" charset="0"/>
              </a:rPr>
              <a:t>Infectioase </a:t>
            </a:r>
            <a:r>
              <a:rPr lang="en-US" sz="5600" dirty="0">
                <a:latin typeface="Arial" pitchFamily="34" charset="0"/>
                <a:cs typeface="Arial" pitchFamily="34" charset="0"/>
              </a:rPr>
              <a:t>	</a:t>
            </a:r>
          </a:p>
          <a:p>
            <a:r>
              <a:rPr lang="en-US" sz="5600" dirty="0">
                <a:latin typeface="Arial" pitchFamily="34" charset="0"/>
                <a:cs typeface="Arial" pitchFamily="34" charset="0"/>
              </a:rPr>
              <a:t>HP10 	Toxic </a:t>
            </a:r>
            <a:r>
              <a:rPr lang="en-US" sz="5600" dirty="0" smtClean="0">
                <a:latin typeface="Arial" pitchFamily="34" charset="0"/>
                <a:cs typeface="Arial" pitchFamily="34" charset="0"/>
              </a:rPr>
              <a:t>pentru reproducere</a:t>
            </a:r>
            <a:endParaRPr lang="en-US" sz="5600" dirty="0">
              <a:latin typeface="Arial" pitchFamily="34" charset="0"/>
              <a:cs typeface="Arial" pitchFamily="34" charset="0"/>
            </a:endParaRPr>
          </a:p>
          <a:p>
            <a:r>
              <a:rPr lang="en-US" sz="5600" dirty="0">
                <a:latin typeface="Arial" pitchFamily="34" charset="0"/>
                <a:cs typeface="Arial" pitchFamily="34" charset="0"/>
              </a:rPr>
              <a:t>HP11 	</a:t>
            </a:r>
            <a:r>
              <a:rPr lang="en-US" sz="5600" dirty="0" smtClean="0">
                <a:latin typeface="Arial" pitchFamily="34" charset="0"/>
                <a:cs typeface="Arial" pitchFamily="34" charset="0"/>
              </a:rPr>
              <a:t>Mutagene</a:t>
            </a:r>
            <a:r>
              <a:rPr lang="en-US" sz="5600" dirty="0">
                <a:latin typeface="Arial" pitchFamily="34" charset="0"/>
                <a:cs typeface="Arial" pitchFamily="34" charset="0"/>
              </a:rPr>
              <a:t>	</a:t>
            </a:r>
          </a:p>
          <a:p>
            <a:r>
              <a:rPr lang="en-US" sz="5600" dirty="0">
                <a:latin typeface="Arial" pitchFamily="34" charset="0"/>
                <a:cs typeface="Arial" pitchFamily="34" charset="0"/>
              </a:rPr>
              <a:t>HP12 	Degajarea unui gaz cu toxicitate </a:t>
            </a:r>
            <a:r>
              <a:rPr lang="en-US" sz="5600" dirty="0" smtClean="0">
                <a:latin typeface="Arial" pitchFamily="34" charset="0"/>
                <a:cs typeface="Arial" pitchFamily="34" charset="0"/>
              </a:rPr>
              <a:t>acută </a:t>
            </a:r>
            <a:r>
              <a:rPr lang="en-US" sz="5600" dirty="0">
                <a:latin typeface="Arial" pitchFamily="34" charset="0"/>
                <a:cs typeface="Arial" pitchFamily="34" charset="0"/>
              </a:rPr>
              <a:t>	</a:t>
            </a:r>
          </a:p>
          <a:p>
            <a:r>
              <a:rPr lang="en-US" sz="5600" dirty="0">
                <a:latin typeface="Arial" pitchFamily="34" charset="0"/>
                <a:cs typeface="Arial" pitchFamily="34" charset="0"/>
              </a:rPr>
              <a:t>HP13 	</a:t>
            </a:r>
            <a:r>
              <a:rPr lang="en-US" sz="5600" dirty="0" smtClean="0">
                <a:latin typeface="Arial" pitchFamily="34" charset="0"/>
                <a:cs typeface="Arial" pitchFamily="34" charset="0"/>
              </a:rPr>
              <a:t>Sensibilizante</a:t>
            </a:r>
            <a:r>
              <a:rPr lang="en-US" sz="5600" b="1" dirty="0" smtClean="0">
                <a:latin typeface="Arial" pitchFamily="34" charset="0"/>
                <a:cs typeface="Arial" pitchFamily="34" charset="0"/>
              </a:rPr>
              <a:t> </a:t>
            </a:r>
            <a:r>
              <a:rPr lang="en-US" sz="5600" dirty="0">
                <a:latin typeface="Arial" pitchFamily="34" charset="0"/>
                <a:cs typeface="Arial" pitchFamily="34" charset="0"/>
              </a:rPr>
              <a:t>	</a:t>
            </a:r>
          </a:p>
          <a:p>
            <a:r>
              <a:rPr lang="en-US" sz="5600" dirty="0">
                <a:latin typeface="Arial" pitchFamily="34" charset="0"/>
                <a:cs typeface="Arial" pitchFamily="34" charset="0"/>
              </a:rPr>
              <a:t>HP14 	</a:t>
            </a:r>
            <a:r>
              <a:rPr lang="en-US" sz="5600" dirty="0" smtClean="0">
                <a:latin typeface="Arial" pitchFamily="34" charset="0"/>
                <a:cs typeface="Arial" pitchFamily="34" charset="0"/>
              </a:rPr>
              <a:t>Ecotoxice </a:t>
            </a:r>
            <a:r>
              <a:rPr lang="en-US" sz="5600" dirty="0">
                <a:latin typeface="Arial" pitchFamily="34" charset="0"/>
                <a:cs typeface="Arial" pitchFamily="34" charset="0"/>
              </a:rPr>
              <a:t>	</a:t>
            </a:r>
          </a:p>
          <a:p>
            <a:r>
              <a:rPr lang="en-US" sz="5600" dirty="0">
                <a:latin typeface="Arial" pitchFamily="34" charset="0"/>
                <a:cs typeface="Arial" pitchFamily="34" charset="0"/>
              </a:rPr>
              <a:t>HP15 	Deșeuri capabile să dezvolte una dintre proprietățile periculoase menționate mai sus pe care deșeul inițial nu o prezintă în mod </a:t>
            </a:r>
            <a:r>
              <a:rPr lang="en-US" sz="5600" dirty="0" smtClean="0">
                <a:latin typeface="Arial" pitchFamily="34" charset="0"/>
                <a:cs typeface="Arial" pitchFamily="34" charset="0"/>
              </a:rPr>
              <a:t>direct.</a:t>
            </a:r>
          </a:p>
          <a:p>
            <a:pPr marL="109728" indent="0">
              <a:buNone/>
            </a:pPr>
            <a:r>
              <a:rPr lang="en-US" dirty="0"/>
              <a:t>	</a:t>
            </a:r>
          </a:p>
          <a:p>
            <a:pPr marL="109728" indent="0" algn="just">
              <a:buNone/>
            </a:pPr>
            <a:endParaRPr lang="en-US" b="1" dirty="0" smtClean="0">
              <a:solidFill>
                <a:srgbClr val="7030A0"/>
              </a:solidFill>
            </a:endParaRPr>
          </a:p>
        </p:txBody>
      </p:sp>
    </p:spTree>
    <p:extLst>
      <p:ext uri="{BB962C8B-B14F-4D97-AF65-F5344CB8AC3E}">
        <p14:creationId xmlns:p14="http://schemas.microsoft.com/office/powerpoint/2010/main" val="1592223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lnSpcReduction="10000"/>
          </a:bodyPr>
          <a:lstStyle/>
          <a:p>
            <a:pPr marL="109728" indent="0" algn="just">
              <a:buNone/>
            </a:pPr>
            <a:r>
              <a:rPr lang="vi-VN" sz="2000" b="1" dirty="0" smtClean="0">
                <a:solidFill>
                  <a:srgbClr val="7030A0"/>
                </a:solidFill>
                <a:latin typeface="Arial" pitchFamily="34" charset="0"/>
                <a:cs typeface="Arial" pitchFamily="34" charset="0"/>
              </a:rPr>
              <a:t>EVALUARE </a:t>
            </a:r>
            <a:r>
              <a:rPr lang="vi-VN" sz="2000" b="1" dirty="0">
                <a:solidFill>
                  <a:srgbClr val="7030A0"/>
                </a:solidFill>
                <a:latin typeface="Arial" pitchFamily="34" charset="0"/>
                <a:cs typeface="Arial" pitchFamily="34" charset="0"/>
              </a:rPr>
              <a:t>ȘI </a:t>
            </a:r>
            <a:r>
              <a:rPr lang="vi-VN" sz="2000" b="1" dirty="0" smtClean="0">
                <a:solidFill>
                  <a:srgbClr val="7030A0"/>
                </a:solidFill>
                <a:latin typeface="Arial" pitchFamily="34" charset="0"/>
                <a:cs typeface="Arial" pitchFamily="34" charset="0"/>
              </a:rPr>
              <a:t>CLASIFICARE</a:t>
            </a:r>
            <a:endParaRPr lang="en-US" sz="2000" b="1" dirty="0" smtClean="0">
              <a:solidFill>
                <a:srgbClr val="7030A0"/>
              </a:solidFill>
              <a:latin typeface="Arial" pitchFamily="34" charset="0"/>
              <a:cs typeface="Arial" pitchFamily="34" charset="0"/>
            </a:endParaRPr>
          </a:p>
          <a:p>
            <a:pPr marL="109728" indent="0" algn="just">
              <a:buNone/>
            </a:pPr>
            <a:r>
              <a:rPr lang="vi-VN" sz="2000" b="1" dirty="0" smtClean="0">
                <a:solidFill>
                  <a:srgbClr val="7030A0"/>
                </a:solidFill>
                <a:latin typeface="Arial" pitchFamily="34" charset="0"/>
                <a:cs typeface="Arial" pitchFamily="34" charset="0"/>
              </a:rPr>
              <a:t> </a:t>
            </a:r>
            <a:endParaRPr lang="en-US" sz="2000" b="1" dirty="0" smtClean="0">
              <a:solidFill>
                <a:srgbClr val="7030A0"/>
              </a:solidFill>
              <a:latin typeface="Arial" pitchFamily="34" charset="0"/>
              <a:cs typeface="Arial" pitchFamily="34" charset="0"/>
            </a:endParaRPr>
          </a:p>
          <a:p>
            <a:pPr marL="109728" indent="0" algn="just">
              <a:buNone/>
            </a:pPr>
            <a:r>
              <a:rPr lang="vi-VN" sz="2000" b="1" dirty="0">
                <a:solidFill>
                  <a:srgbClr val="7030A0"/>
                </a:solidFill>
                <a:latin typeface="Arial" pitchFamily="34" charset="0"/>
                <a:cs typeface="Arial" pitchFamily="34" charset="0"/>
              </a:rPr>
              <a:t>2. Clasificarea unui deșeu ca fiind periculos </a:t>
            </a:r>
            <a:endParaRPr lang="en-US" sz="2000" b="1" dirty="0" smtClean="0">
              <a:solidFill>
                <a:srgbClr val="7030A0"/>
              </a:solidFill>
              <a:latin typeface="Arial" pitchFamily="34" charset="0"/>
              <a:cs typeface="Arial" pitchFamily="34" charset="0"/>
            </a:endParaRPr>
          </a:p>
          <a:p>
            <a:pPr algn="just">
              <a:buFontTx/>
              <a:buChar char="-"/>
            </a:pPr>
            <a:r>
              <a:rPr lang="vi-VN" sz="1600" dirty="0" smtClean="0">
                <a:latin typeface="Arial" pitchFamily="34" charset="0"/>
                <a:cs typeface="Arial" pitchFamily="34" charset="0"/>
              </a:rPr>
              <a:t>o </a:t>
            </a:r>
            <a:r>
              <a:rPr lang="vi-VN" sz="1600" dirty="0">
                <a:latin typeface="Arial" pitchFamily="34" charset="0"/>
                <a:cs typeface="Arial" pitchFamily="34" charset="0"/>
              </a:rPr>
              <a:t>proprietate periculoasă poate fi evaluată prin </a:t>
            </a:r>
            <a:r>
              <a:rPr lang="vi-VN" sz="1600" b="1" dirty="0">
                <a:latin typeface="Arial" pitchFamily="34" charset="0"/>
                <a:cs typeface="Arial" pitchFamily="34" charset="0"/>
              </a:rPr>
              <a:t>utilizarea concentrației de substanțe din deșeul respectiv, astfel cum se precizează în anexa III la Directiva 2008/98/CE </a:t>
            </a:r>
            <a:r>
              <a:rPr lang="vi-VN" sz="1600" dirty="0">
                <a:latin typeface="Arial" pitchFamily="34" charset="0"/>
                <a:cs typeface="Arial" pitchFamily="34" charset="0"/>
              </a:rPr>
              <a:t>sau, </a:t>
            </a:r>
            <a:r>
              <a:rPr lang="vi-VN" sz="1600" b="1" dirty="0">
                <a:latin typeface="Arial" pitchFamily="34" charset="0"/>
                <a:cs typeface="Arial" pitchFamily="34" charset="0"/>
              </a:rPr>
              <a:t>dacă nu se prevede altfel în </a:t>
            </a:r>
            <a:r>
              <a:rPr lang="vi-VN" sz="1600" dirty="0">
                <a:latin typeface="Arial" pitchFamily="34" charset="0"/>
                <a:cs typeface="Arial" pitchFamily="34" charset="0"/>
              </a:rPr>
              <a:t>Regulamentul </a:t>
            </a:r>
            <a:r>
              <a:rPr lang="vi-VN" sz="1600" dirty="0" smtClean="0">
                <a:latin typeface="Arial" pitchFamily="34" charset="0"/>
                <a:cs typeface="Arial" pitchFamily="34" charset="0"/>
              </a:rPr>
              <a:t>1272/2008</a:t>
            </a:r>
            <a:r>
              <a:rPr lang="en-US" sz="1600" dirty="0" smtClean="0">
                <a:latin typeface="Arial" pitchFamily="34" charset="0"/>
                <a:cs typeface="Arial" pitchFamily="34" charset="0"/>
              </a:rPr>
              <a:t>/CE</a:t>
            </a:r>
            <a:r>
              <a:rPr lang="vi-VN" sz="1600" dirty="0" smtClean="0">
                <a:latin typeface="Arial" pitchFamily="34" charset="0"/>
                <a:cs typeface="Arial" pitchFamily="34" charset="0"/>
              </a:rPr>
              <a:t>, </a:t>
            </a:r>
            <a:r>
              <a:rPr lang="vi-VN" sz="1600" b="1" dirty="0">
                <a:latin typeface="Arial" pitchFamily="34" charset="0"/>
                <a:cs typeface="Arial" pitchFamily="34" charset="0"/>
              </a:rPr>
              <a:t>prin efectuarea unui test </a:t>
            </a:r>
            <a:r>
              <a:rPr lang="vi-VN" sz="1600" dirty="0">
                <a:latin typeface="Arial" pitchFamily="34" charset="0"/>
                <a:cs typeface="Arial" pitchFamily="34" charset="0"/>
              </a:rPr>
              <a:t>conform cu Regulamentul </a:t>
            </a:r>
            <a:r>
              <a:rPr lang="vi-VN" sz="1600" dirty="0" smtClean="0">
                <a:latin typeface="Arial" pitchFamily="34" charset="0"/>
                <a:cs typeface="Arial" pitchFamily="34" charset="0"/>
              </a:rPr>
              <a:t>440/2008</a:t>
            </a:r>
            <a:r>
              <a:rPr lang="en-US" sz="1600" dirty="0" smtClean="0">
                <a:latin typeface="Arial" pitchFamily="34" charset="0"/>
                <a:cs typeface="Arial" pitchFamily="34" charset="0"/>
              </a:rPr>
              <a:t>/CE</a:t>
            </a:r>
            <a:r>
              <a:rPr lang="vi-VN" sz="1600" dirty="0" smtClean="0">
                <a:latin typeface="Arial" pitchFamily="34" charset="0"/>
                <a:cs typeface="Arial" pitchFamily="34" charset="0"/>
              </a:rPr>
              <a:t> </a:t>
            </a:r>
            <a:r>
              <a:rPr lang="vi-VN" sz="1600" dirty="0">
                <a:latin typeface="Arial" pitchFamily="34" charset="0"/>
                <a:cs typeface="Arial" pitchFamily="34" charset="0"/>
              </a:rPr>
              <a:t>ori cu alte metode de testare și orientări recunoscute pe plan internațional, ținându-se seama de articolul 7 din Regulamentul </a:t>
            </a:r>
            <a:r>
              <a:rPr lang="vi-VN" sz="1600" dirty="0" smtClean="0">
                <a:latin typeface="Arial" pitchFamily="34" charset="0"/>
                <a:cs typeface="Arial" pitchFamily="34" charset="0"/>
              </a:rPr>
              <a:t>1272/2008</a:t>
            </a:r>
            <a:r>
              <a:rPr lang="en-US" sz="1600" dirty="0" smtClean="0">
                <a:latin typeface="Arial" pitchFamily="34" charset="0"/>
                <a:cs typeface="Arial" pitchFamily="34" charset="0"/>
              </a:rPr>
              <a:t>/CE</a:t>
            </a:r>
            <a:r>
              <a:rPr lang="vi-VN" sz="1600" dirty="0" smtClean="0">
                <a:latin typeface="Arial" pitchFamily="34" charset="0"/>
                <a:cs typeface="Arial" pitchFamily="34" charset="0"/>
              </a:rPr>
              <a:t> </a:t>
            </a:r>
            <a:r>
              <a:rPr lang="vi-VN" sz="1600" dirty="0">
                <a:latin typeface="Arial" pitchFamily="34" charset="0"/>
                <a:cs typeface="Arial" pitchFamily="34" charset="0"/>
              </a:rPr>
              <a:t>în ceea ce privește testarea pe animale și pe oameni; </a:t>
            </a:r>
            <a:endParaRPr lang="en-US" sz="1600" dirty="0" smtClean="0">
              <a:latin typeface="Arial" pitchFamily="34" charset="0"/>
              <a:cs typeface="Arial" pitchFamily="34" charset="0"/>
            </a:endParaRPr>
          </a:p>
          <a:p>
            <a:pPr algn="just">
              <a:buFontTx/>
              <a:buChar char="-"/>
            </a:pPr>
            <a:r>
              <a:rPr lang="vi-VN" sz="1600" dirty="0" smtClean="0">
                <a:latin typeface="Arial" pitchFamily="34" charset="0"/>
                <a:cs typeface="Arial" pitchFamily="34" charset="0"/>
              </a:rPr>
              <a:t>deșeurile </a:t>
            </a:r>
            <a:r>
              <a:rPr lang="vi-VN" sz="1600" dirty="0">
                <a:latin typeface="Arial" pitchFamily="34" charset="0"/>
                <a:cs typeface="Arial" pitchFamily="34" charset="0"/>
              </a:rPr>
              <a:t>care conțin dibenzo-p-dioxine policlorurate și dibenzofurani policlorurați (PCDD/PCDF), DDT [1,1,1- tricloro-2,2'-bis(p-clorofenil)etan], clordan, hexaclorciclohexani (inclusiv lindan), dieldrin, endrin, heptaclor, hexaclorbenzen, clordecon, aldrin, pentaclorbenzen, mirex, toxafen, hexabromdifenil și/sau PCB </a:t>
            </a:r>
            <a:r>
              <a:rPr lang="vi-VN" sz="1600" b="1" dirty="0">
                <a:latin typeface="Arial" pitchFamily="34" charset="0"/>
                <a:cs typeface="Arial" pitchFamily="34" charset="0"/>
              </a:rPr>
              <a:t>care depășesc limitele de concentrație indicate în anexa IV la Regulamentul </a:t>
            </a:r>
            <a:r>
              <a:rPr lang="vi-VN" sz="1600" b="1" dirty="0" smtClean="0">
                <a:latin typeface="Arial" pitchFamily="34" charset="0"/>
                <a:cs typeface="Arial" pitchFamily="34" charset="0"/>
              </a:rPr>
              <a:t>850/2004</a:t>
            </a:r>
            <a:r>
              <a:rPr lang="en-US" sz="1600" b="1" dirty="0" smtClean="0">
                <a:latin typeface="Arial" pitchFamily="34" charset="0"/>
                <a:cs typeface="Arial" pitchFamily="34" charset="0"/>
              </a:rPr>
              <a:t>/CE</a:t>
            </a:r>
            <a:r>
              <a:rPr lang="vi-VN" sz="1600" b="1" dirty="0" smtClean="0">
                <a:latin typeface="Arial" pitchFamily="34" charset="0"/>
                <a:cs typeface="Arial" pitchFamily="34" charset="0"/>
              </a:rPr>
              <a:t> se </a:t>
            </a:r>
            <a:r>
              <a:rPr lang="vi-VN" sz="1600" b="1" dirty="0">
                <a:latin typeface="Arial" pitchFamily="34" charset="0"/>
                <a:cs typeface="Arial" pitchFamily="34" charset="0"/>
              </a:rPr>
              <a:t>clasifică drept deșeuri periculoase; </a:t>
            </a:r>
            <a:endParaRPr lang="en-US" sz="1600" b="1" dirty="0">
              <a:latin typeface="Arial" pitchFamily="34" charset="0"/>
              <a:cs typeface="Arial" pitchFamily="34" charset="0"/>
            </a:endParaRPr>
          </a:p>
          <a:p>
            <a:pPr marL="109728" indent="0" algn="just">
              <a:buNone/>
            </a:pPr>
            <a:endParaRPr lang="en-US" b="1" dirty="0" smtClean="0">
              <a:solidFill>
                <a:srgbClr val="7030A0"/>
              </a:solidFill>
            </a:endParaRPr>
          </a:p>
        </p:txBody>
      </p:sp>
    </p:spTree>
    <p:extLst>
      <p:ext uri="{BB962C8B-B14F-4D97-AF65-F5344CB8AC3E}">
        <p14:creationId xmlns:p14="http://schemas.microsoft.com/office/powerpoint/2010/main" val="3686067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fontScale="92500" lnSpcReduction="20000"/>
          </a:bodyPr>
          <a:lstStyle/>
          <a:p>
            <a:pPr marL="109728" indent="0" algn="just">
              <a:buNone/>
            </a:pPr>
            <a:r>
              <a:rPr lang="vi-VN" sz="2000" b="1" dirty="0" smtClean="0">
                <a:solidFill>
                  <a:srgbClr val="7030A0"/>
                </a:solidFill>
                <a:latin typeface="Arial" pitchFamily="34" charset="0"/>
                <a:cs typeface="Arial" pitchFamily="34" charset="0"/>
              </a:rPr>
              <a:t>EVALUARE </a:t>
            </a:r>
            <a:r>
              <a:rPr lang="vi-VN" sz="2000" b="1" dirty="0">
                <a:solidFill>
                  <a:srgbClr val="7030A0"/>
                </a:solidFill>
                <a:latin typeface="Arial" pitchFamily="34" charset="0"/>
                <a:cs typeface="Arial" pitchFamily="34" charset="0"/>
              </a:rPr>
              <a:t>ȘI </a:t>
            </a:r>
            <a:r>
              <a:rPr lang="vi-VN" sz="2000" b="1" dirty="0" smtClean="0">
                <a:solidFill>
                  <a:srgbClr val="7030A0"/>
                </a:solidFill>
                <a:latin typeface="Arial" pitchFamily="34" charset="0"/>
                <a:cs typeface="Arial" pitchFamily="34" charset="0"/>
              </a:rPr>
              <a:t>CLASIFICARE</a:t>
            </a:r>
            <a:endParaRPr lang="en-US" sz="2000" b="1" dirty="0" smtClean="0">
              <a:solidFill>
                <a:srgbClr val="7030A0"/>
              </a:solidFill>
              <a:latin typeface="Arial" pitchFamily="34" charset="0"/>
              <a:cs typeface="Arial" pitchFamily="34" charset="0"/>
            </a:endParaRPr>
          </a:p>
          <a:p>
            <a:pPr marL="109728" indent="0" algn="just">
              <a:buNone/>
            </a:pPr>
            <a:r>
              <a:rPr lang="vi-VN" sz="2000" b="1" dirty="0" smtClean="0">
                <a:solidFill>
                  <a:srgbClr val="7030A0"/>
                </a:solidFill>
                <a:latin typeface="Arial" pitchFamily="34" charset="0"/>
                <a:cs typeface="Arial" pitchFamily="34" charset="0"/>
              </a:rPr>
              <a:t> </a:t>
            </a:r>
            <a:endParaRPr lang="en-US" sz="2000" b="1" dirty="0" smtClean="0">
              <a:solidFill>
                <a:srgbClr val="7030A0"/>
              </a:solidFill>
              <a:latin typeface="Arial" pitchFamily="34" charset="0"/>
              <a:cs typeface="Arial" pitchFamily="34" charset="0"/>
            </a:endParaRPr>
          </a:p>
          <a:p>
            <a:pPr marL="109728" indent="0" algn="just">
              <a:buNone/>
            </a:pPr>
            <a:r>
              <a:rPr lang="vi-VN" sz="2000" b="1" dirty="0">
                <a:solidFill>
                  <a:srgbClr val="7030A0"/>
                </a:solidFill>
                <a:latin typeface="Arial" pitchFamily="34" charset="0"/>
                <a:cs typeface="Arial" pitchFamily="34" charset="0"/>
              </a:rPr>
              <a:t>2. Clasificarea unui deșeu ca fiind periculos </a:t>
            </a:r>
            <a:endParaRPr lang="en-US" sz="2000" b="1" dirty="0" smtClean="0">
              <a:solidFill>
                <a:srgbClr val="7030A0"/>
              </a:solidFill>
              <a:latin typeface="Arial" pitchFamily="34" charset="0"/>
              <a:cs typeface="Arial" pitchFamily="34" charset="0"/>
            </a:endParaRPr>
          </a:p>
          <a:p>
            <a:pPr algn="just">
              <a:buFontTx/>
              <a:buChar char="-"/>
            </a:pPr>
            <a:r>
              <a:rPr lang="vi-VN" sz="2000" dirty="0" smtClean="0">
                <a:latin typeface="Arial" pitchFamily="34" charset="0"/>
                <a:cs typeface="Arial" pitchFamily="34" charset="0"/>
              </a:rPr>
              <a:t>limitele </a:t>
            </a:r>
            <a:r>
              <a:rPr lang="vi-VN" sz="2000" dirty="0">
                <a:latin typeface="Arial" pitchFamily="34" charset="0"/>
                <a:cs typeface="Arial" pitchFamily="34" charset="0"/>
              </a:rPr>
              <a:t>de concentrație definite în anexa III la Directiva 2008/98/CE </a:t>
            </a:r>
            <a:r>
              <a:rPr lang="vi-VN" sz="2000" b="1" dirty="0">
                <a:latin typeface="Arial" pitchFamily="34" charset="0"/>
                <a:cs typeface="Arial" pitchFamily="34" charset="0"/>
              </a:rPr>
              <a:t>nu se aplică aliajelor de metale pure în forma lor masivă (necontaminate cu substanțe periculoase). </a:t>
            </a:r>
            <a:r>
              <a:rPr lang="vi-VN" sz="2000" dirty="0">
                <a:latin typeface="Arial" pitchFamily="34" charset="0"/>
                <a:cs typeface="Arial" pitchFamily="34" charset="0"/>
              </a:rPr>
              <a:t>Aliajele din deșeuri care sunt considerate deșeuri periculoase sunt enumerate în mod expres în această listă și sunt marcate cu un asterisc (*); </a:t>
            </a:r>
            <a:endParaRPr lang="en-US" sz="2000" dirty="0" smtClean="0">
              <a:latin typeface="Arial" pitchFamily="34" charset="0"/>
              <a:cs typeface="Arial" pitchFamily="34" charset="0"/>
            </a:endParaRPr>
          </a:p>
          <a:p>
            <a:pPr algn="just">
              <a:buFontTx/>
              <a:buChar char="-"/>
            </a:pPr>
            <a:r>
              <a:rPr lang="vi-VN" sz="2000" dirty="0" smtClean="0">
                <a:latin typeface="Arial" pitchFamily="34" charset="0"/>
                <a:cs typeface="Arial" pitchFamily="34" charset="0"/>
              </a:rPr>
              <a:t>după </a:t>
            </a:r>
            <a:r>
              <a:rPr lang="vi-VN" sz="2000" dirty="0">
                <a:latin typeface="Arial" pitchFamily="34" charset="0"/>
                <a:cs typeface="Arial" pitchFamily="34" charset="0"/>
              </a:rPr>
              <a:t>caz, se poate ține seama, la </a:t>
            </a:r>
            <a:r>
              <a:rPr lang="vi-VN" sz="2000" b="1" dirty="0">
                <a:latin typeface="Arial" pitchFamily="34" charset="0"/>
                <a:cs typeface="Arial" pitchFamily="34" charset="0"/>
              </a:rPr>
              <a:t>stabilirea proprietăților periculoase ale deșeurilor, </a:t>
            </a:r>
            <a:r>
              <a:rPr lang="vi-VN" sz="2000" b="1" dirty="0" smtClean="0">
                <a:latin typeface="Arial" pitchFamily="34" charset="0"/>
                <a:cs typeface="Arial" pitchFamily="34" charset="0"/>
              </a:rPr>
              <a:t>de note</a:t>
            </a:r>
            <a:r>
              <a:rPr lang="en-US" sz="2000" b="1" dirty="0" smtClean="0">
                <a:latin typeface="Arial" pitchFamily="34" charset="0"/>
                <a:cs typeface="Arial" pitchFamily="34" charset="0"/>
              </a:rPr>
              <a:t>le</a:t>
            </a:r>
            <a:r>
              <a:rPr lang="vi-VN" sz="2000" b="1" dirty="0" smtClean="0">
                <a:latin typeface="Arial" pitchFamily="34" charset="0"/>
                <a:cs typeface="Arial" pitchFamily="34" charset="0"/>
              </a:rPr>
              <a:t> </a:t>
            </a:r>
            <a:r>
              <a:rPr lang="vi-VN" sz="2000" b="1" dirty="0">
                <a:latin typeface="Arial" pitchFamily="34" charset="0"/>
                <a:cs typeface="Arial" pitchFamily="34" charset="0"/>
              </a:rPr>
              <a:t>incluse în anexa VI la Regulamentul </a:t>
            </a:r>
            <a:r>
              <a:rPr lang="vi-VN" sz="2000" b="1" dirty="0" smtClean="0">
                <a:latin typeface="Arial" pitchFamily="34" charset="0"/>
                <a:cs typeface="Arial" pitchFamily="34" charset="0"/>
              </a:rPr>
              <a:t>1272/2008</a:t>
            </a:r>
            <a:r>
              <a:rPr lang="en-US" sz="2000" b="1" dirty="0" smtClean="0">
                <a:latin typeface="Arial" pitchFamily="34" charset="0"/>
                <a:cs typeface="Arial" pitchFamily="34" charset="0"/>
              </a:rPr>
              <a:t>/CE;</a:t>
            </a:r>
          </a:p>
          <a:p>
            <a:pPr algn="just">
              <a:buFontTx/>
              <a:buChar char="-"/>
            </a:pPr>
            <a:r>
              <a:rPr lang="vi-VN" sz="2000" b="1" dirty="0" smtClean="0">
                <a:latin typeface="Arial" pitchFamily="34" charset="0"/>
                <a:cs typeface="Arial" pitchFamily="34" charset="0"/>
              </a:rPr>
              <a:t>după </a:t>
            </a:r>
            <a:r>
              <a:rPr lang="vi-VN" sz="2000" b="1" dirty="0">
                <a:latin typeface="Arial" pitchFamily="34" charset="0"/>
                <a:cs typeface="Arial" pitchFamily="34" charset="0"/>
              </a:rPr>
              <a:t>evaluarea proprietăților periculoase ale unui deșeu în conformitate cu această metodă, se va atribui din lista deșeurilor o mențiune care îl clasifică drept periculos ori nepericulos</a:t>
            </a:r>
            <a:r>
              <a:rPr lang="vi-VN" sz="2000" dirty="0">
                <a:latin typeface="Arial" pitchFamily="34" charset="0"/>
                <a:cs typeface="Arial" pitchFamily="34" charset="0"/>
              </a:rPr>
              <a:t>. </a:t>
            </a:r>
            <a:endParaRPr lang="en-US" sz="2000" dirty="0" smtClean="0">
              <a:latin typeface="Arial" pitchFamily="34" charset="0"/>
              <a:cs typeface="Arial" pitchFamily="34" charset="0"/>
            </a:endParaRPr>
          </a:p>
          <a:p>
            <a:pPr marL="109728" indent="0" algn="just">
              <a:buNone/>
            </a:pPr>
            <a:r>
              <a:rPr lang="vi-VN" sz="2000" dirty="0" smtClean="0">
                <a:latin typeface="Arial" pitchFamily="34" charset="0"/>
                <a:cs typeface="Arial" pitchFamily="34" charset="0"/>
              </a:rPr>
              <a:t>Toate </a:t>
            </a:r>
            <a:r>
              <a:rPr lang="vi-VN" sz="2000" dirty="0">
                <a:latin typeface="Arial" pitchFamily="34" charset="0"/>
                <a:cs typeface="Arial" pitchFamily="34" charset="0"/>
              </a:rPr>
              <a:t>celelalte mențiuni din lista armonizată a deșeurilor sunt considerate nepericuloase</a:t>
            </a:r>
            <a:r>
              <a:rPr lang="vi-VN" dirty="0">
                <a:latin typeface="Arial" pitchFamily="34" charset="0"/>
                <a:cs typeface="Arial" pitchFamily="34" charset="0"/>
              </a:rPr>
              <a:t>. </a:t>
            </a:r>
            <a:r>
              <a:rPr lang="vi-VN" dirty="0" smtClean="0">
                <a:latin typeface="Arial" pitchFamily="34" charset="0"/>
                <a:cs typeface="Arial" pitchFamily="34" charset="0"/>
              </a:rPr>
              <a:t> </a:t>
            </a:r>
            <a:endParaRPr lang="en-US" b="1" dirty="0" smtClean="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1450070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fontScale="85000" lnSpcReduction="20000"/>
          </a:bodyPr>
          <a:lstStyle/>
          <a:p>
            <a:pPr marL="109728" indent="0" algn="just">
              <a:buNone/>
            </a:pPr>
            <a:r>
              <a:rPr lang="vi-VN" sz="2000" b="1" dirty="0">
                <a:solidFill>
                  <a:srgbClr val="7030A0"/>
                </a:solidFill>
                <a:latin typeface="Arial" pitchFamily="34" charset="0"/>
                <a:cs typeface="Arial" pitchFamily="34" charset="0"/>
              </a:rPr>
              <a:t>LISTA </a:t>
            </a:r>
            <a:r>
              <a:rPr lang="vi-VN" sz="2000" b="1" dirty="0" smtClean="0">
                <a:solidFill>
                  <a:srgbClr val="7030A0"/>
                </a:solidFill>
                <a:latin typeface="Arial" pitchFamily="34" charset="0"/>
                <a:cs typeface="Arial" pitchFamily="34" charset="0"/>
              </a:rPr>
              <a:t>DEȘEURILOR</a:t>
            </a:r>
            <a:endParaRPr lang="en-US" sz="2000" b="1" dirty="0" smtClean="0">
              <a:solidFill>
                <a:srgbClr val="7030A0"/>
              </a:solidFill>
              <a:latin typeface="Arial" pitchFamily="34" charset="0"/>
              <a:cs typeface="Arial" pitchFamily="34" charset="0"/>
            </a:endParaRPr>
          </a:p>
          <a:p>
            <a:pPr marL="109728" indent="0" algn="just">
              <a:buNone/>
            </a:pPr>
            <a:r>
              <a:rPr lang="vi-VN" sz="2000" b="1" dirty="0" smtClean="0">
                <a:solidFill>
                  <a:srgbClr val="7030A0"/>
                </a:solidFill>
                <a:latin typeface="Arial" pitchFamily="34" charset="0"/>
                <a:cs typeface="Arial" pitchFamily="34" charset="0"/>
              </a:rPr>
              <a:t> </a:t>
            </a:r>
            <a:endParaRPr lang="en-US" sz="2000" b="1" dirty="0" smtClean="0">
              <a:solidFill>
                <a:srgbClr val="7030A0"/>
              </a:solidFill>
              <a:latin typeface="Arial" pitchFamily="34" charset="0"/>
              <a:cs typeface="Arial" pitchFamily="34" charset="0"/>
            </a:endParaRPr>
          </a:p>
          <a:p>
            <a:pPr marL="109728" indent="0" algn="just">
              <a:buNone/>
            </a:pPr>
            <a:r>
              <a:rPr lang="vi-VN" sz="2000" dirty="0" smtClean="0">
                <a:latin typeface="Arial" pitchFamily="34" charset="0"/>
                <a:cs typeface="Arial" pitchFamily="34" charset="0"/>
              </a:rPr>
              <a:t>Diferitele </a:t>
            </a:r>
            <a:r>
              <a:rPr lang="vi-VN" sz="2000" dirty="0">
                <a:latin typeface="Arial" pitchFamily="34" charset="0"/>
                <a:cs typeface="Arial" pitchFamily="34" charset="0"/>
              </a:rPr>
              <a:t>tipuri de deșeuri care figurează pe listă sunt definite într-o manieră completă prin </a:t>
            </a:r>
            <a:r>
              <a:rPr lang="vi-VN" sz="2000" b="1" dirty="0">
                <a:latin typeface="Arial" pitchFamily="34" charset="0"/>
                <a:cs typeface="Arial" pitchFamily="34" charset="0"/>
              </a:rPr>
              <a:t>codul de șase cifre</a:t>
            </a:r>
            <a:r>
              <a:rPr lang="vi-VN" sz="2000" dirty="0">
                <a:latin typeface="Arial" pitchFamily="34" charset="0"/>
                <a:cs typeface="Arial" pitchFamily="34" charset="0"/>
              </a:rPr>
              <a:t> pentru rubricile de deșeuri și prin </a:t>
            </a:r>
            <a:r>
              <a:rPr lang="vi-VN" sz="2000" b="1" dirty="0">
                <a:latin typeface="Arial" pitchFamily="34" charset="0"/>
                <a:cs typeface="Arial" pitchFamily="34" charset="0"/>
              </a:rPr>
              <a:t>codurile cuprinzând între două și patru cifre</a:t>
            </a:r>
            <a:r>
              <a:rPr lang="vi-VN" sz="2000" dirty="0">
                <a:latin typeface="Arial" pitchFamily="34" charset="0"/>
                <a:cs typeface="Arial" pitchFamily="34" charset="0"/>
              </a:rPr>
              <a:t> pentru titlurile de capitole și secțiuni. </a:t>
            </a:r>
            <a:endParaRPr lang="en-US" sz="2000" dirty="0" smtClean="0">
              <a:latin typeface="Arial" pitchFamily="34" charset="0"/>
              <a:cs typeface="Arial" pitchFamily="34" charset="0"/>
            </a:endParaRPr>
          </a:p>
          <a:p>
            <a:pPr marL="109728" indent="0" algn="just">
              <a:buNone/>
            </a:pPr>
            <a:r>
              <a:rPr lang="vi-VN" sz="2000" dirty="0" smtClean="0">
                <a:latin typeface="Arial" pitchFamily="34" charset="0"/>
                <a:cs typeface="Arial" pitchFamily="34" charset="0"/>
              </a:rPr>
              <a:t>Acest </a:t>
            </a:r>
            <a:r>
              <a:rPr lang="vi-VN" sz="2000" dirty="0">
                <a:latin typeface="Arial" pitchFamily="34" charset="0"/>
                <a:cs typeface="Arial" pitchFamily="34" charset="0"/>
              </a:rPr>
              <a:t>lucru înseamnă faptul că, pentru identificarea unui deșeu pe listă, este necesar să se parcurgă următoarele etape: </a:t>
            </a:r>
            <a:endParaRPr lang="en-US" sz="2000" dirty="0" smtClean="0">
              <a:latin typeface="Arial" pitchFamily="34" charset="0"/>
              <a:cs typeface="Arial" pitchFamily="34" charset="0"/>
            </a:endParaRPr>
          </a:p>
          <a:p>
            <a:pPr marL="109728" indent="0" algn="just">
              <a:buNone/>
            </a:pPr>
            <a:r>
              <a:rPr lang="en-US" sz="2000" b="1" dirty="0" smtClean="0">
                <a:latin typeface="Arial" pitchFamily="34" charset="0"/>
                <a:cs typeface="Arial" pitchFamily="34" charset="0"/>
              </a:rPr>
              <a:t>Identificarea</a:t>
            </a:r>
            <a:r>
              <a:rPr lang="vi-VN" sz="2000" b="1" dirty="0" smtClean="0">
                <a:latin typeface="Arial" pitchFamily="34" charset="0"/>
                <a:cs typeface="Arial" pitchFamily="34" charset="0"/>
              </a:rPr>
              <a:t> </a:t>
            </a:r>
            <a:r>
              <a:rPr lang="vi-VN" sz="2000" b="1" dirty="0">
                <a:latin typeface="Arial" pitchFamily="34" charset="0"/>
                <a:cs typeface="Arial" pitchFamily="34" charset="0"/>
              </a:rPr>
              <a:t>sursei care produce deșeul </a:t>
            </a:r>
            <a:r>
              <a:rPr lang="vi-VN" sz="2000" dirty="0">
                <a:latin typeface="Arial" pitchFamily="34" charset="0"/>
                <a:cs typeface="Arial" pitchFamily="34" charset="0"/>
              </a:rPr>
              <a:t>în capitolele de la </a:t>
            </a:r>
            <a:r>
              <a:rPr lang="vi-VN" sz="2000" b="1" dirty="0">
                <a:latin typeface="Arial" pitchFamily="34" charset="0"/>
                <a:cs typeface="Arial" pitchFamily="34" charset="0"/>
              </a:rPr>
              <a:t>01 la 12 </a:t>
            </a:r>
            <a:r>
              <a:rPr lang="vi-VN" sz="2000" dirty="0">
                <a:latin typeface="Arial" pitchFamily="34" charset="0"/>
                <a:cs typeface="Arial" pitchFamily="34" charset="0"/>
              </a:rPr>
              <a:t>sau de la </a:t>
            </a:r>
            <a:r>
              <a:rPr lang="vi-VN" sz="2000" b="1" dirty="0">
                <a:latin typeface="Arial" pitchFamily="34" charset="0"/>
                <a:cs typeface="Arial" pitchFamily="34" charset="0"/>
              </a:rPr>
              <a:t>17 la 20</a:t>
            </a:r>
            <a:r>
              <a:rPr lang="vi-VN" sz="2000" dirty="0">
                <a:latin typeface="Arial" pitchFamily="34" charset="0"/>
                <a:cs typeface="Arial" pitchFamily="34" charset="0"/>
              </a:rPr>
              <a:t> și reperarea codului corespunzător de șase cifre (cu excepția codurilor din codurile care se termină cu 99</a:t>
            </a:r>
            <a:r>
              <a:rPr lang="vi-VN" sz="2000" dirty="0" smtClean="0">
                <a:latin typeface="Arial" pitchFamily="34" charset="0"/>
                <a:cs typeface="Arial" pitchFamily="34" charset="0"/>
              </a:rPr>
              <a:t>).</a:t>
            </a:r>
            <a:endParaRPr lang="en-US" sz="2000" dirty="0" smtClean="0">
              <a:latin typeface="Arial" pitchFamily="34" charset="0"/>
              <a:cs typeface="Arial" pitchFamily="34" charset="0"/>
            </a:endParaRPr>
          </a:p>
          <a:p>
            <a:pPr marL="109728" indent="0" algn="just">
              <a:buNone/>
            </a:pPr>
            <a:r>
              <a:rPr lang="vi-VN" sz="2000" dirty="0" smtClean="0">
                <a:latin typeface="Arial" pitchFamily="34" charset="0"/>
                <a:cs typeface="Arial" pitchFamily="34" charset="0"/>
              </a:rPr>
              <a:t>Este </a:t>
            </a:r>
            <a:r>
              <a:rPr lang="vi-VN" sz="2000" dirty="0">
                <a:latin typeface="Arial" pitchFamily="34" charset="0"/>
                <a:cs typeface="Arial" pitchFamily="34" charset="0"/>
              </a:rPr>
              <a:t>necesar să se ia în considerare faptul că </a:t>
            </a:r>
            <a:r>
              <a:rPr lang="vi-VN" sz="2000" b="1" dirty="0">
                <a:latin typeface="Arial" pitchFamily="34" charset="0"/>
                <a:cs typeface="Arial" pitchFamily="34" charset="0"/>
              </a:rPr>
              <a:t>o unitate de producție specifică poate fi nevoită să își clasifice activitățile pe mai multe capitole</a:t>
            </a:r>
            <a:r>
              <a:rPr lang="vi-VN" sz="2000" dirty="0">
                <a:latin typeface="Arial" pitchFamily="34" charset="0"/>
                <a:cs typeface="Arial" pitchFamily="34" charset="0"/>
              </a:rPr>
              <a:t>: de exemplu, o uzină de mașini poate să producă deșeuri evidențiate în capitolele 12 (deșeuri rezultate în urma procesului de dare de formă și în urma tratării suprafeței metalelor), 11 (deșeuri anorganice conținând metale, provenind din tratarea și acoperirea metalelor) și 08 (deșeuri provenind din utilizarea substanțelor de acoperire) pentru că diferite capitole corespund unor etape diferite ale procesului de producție. </a:t>
            </a:r>
            <a:endParaRPr lang="en-US" sz="2000" b="1" dirty="0" smtClean="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9738064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a:bodyPr>
          <a:lstStyle/>
          <a:p>
            <a:pPr marL="109728" indent="0" algn="just">
              <a:buNone/>
            </a:pPr>
            <a:r>
              <a:rPr lang="vi-VN" sz="2000" b="1" dirty="0">
                <a:solidFill>
                  <a:srgbClr val="7030A0"/>
                </a:solidFill>
                <a:latin typeface="Arial" pitchFamily="34" charset="0"/>
                <a:cs typeface="Arial" pitchFamily="34" charset="0"/>
              </a:rPr>
              <a:t>LISTA DEȘEURILOR </a:t>
            </a:r>
            <a:endParaRPr lang="en-US" sz="2000" b="1" dirty="0" smtClean="0">
              <a:solidFill>
                <a:srgbClr val="7030A0"/>
              </a:solidFill>
              <a:latin typeface="Arial" pitchFamily="34" charset="0"/>
              <a:cs typeface="Arial" pitchFamily="34" charset="0"/>
            </a:endParaRPr>
          </a:p>
          <a:p>
            <a:pPr marL="109728" indent="0" algn="just">
              <a:buNone/>
            </a:pPr>
            <a:endParaRPr lang="en-US" sz="2000" b="1" dirty="0" smtClean="0">
              <a:solidFill>
                <a:srgbClr val="7030A0"/>
              </a:solidFill>
              <a:latin typeface="Arial" pitchFamily="34" charset="0"/>
              <a:cs typeface="Arial" pitchFamily="34" charset="0"/>
            </a:endParaRPr>
          </a:p>
          <a:p>
            <a:pPr marL="109728" indent="0" algn="just">
              <a:buNone/>
            </a:pPr>
            <a:r>
              <a:rPr lang="en-US" sz="2000" dirty="0" smtClean="0">
                <a:latin typeface="Arial" pitchFamily="34" charset="0"/>
                <a:cs typeface="Arial" pitchFamily="34" charset="0"/>
              </a:rPr>
              <a:t>- </a:t>
            </a:r>
            <a:r>
              <a:rPr lang="vi-VN" sz="2000" dirty="0" smtClean="0">
                <a:latin typeface="Arial" pitchFamily="34" charset="0"/>
                <a:cs typeface="Arial" pitchFamily="34" charset="0"/>
              </a:rPr>
              <a:t>În </a:t>
            </a:r>
            <a:r>
              <a:rPr lang="vi-VN" sz="2000" dirty="0">
                <a:latin typeface="Arial" pitchFamily="34" charset="0"/>
                <a:cs typeface="Arial" pitchFamily="34" charset="0"/>
              </a:rPr>
              <a:t>cazul în care niciun cod corespunzător deșeurilor </a:t>
            </a:r>
            <a:r>
              <a:rPr lang="vi-VN" sz="2000" b="1" dirty="0">
                <a:solidFill>
                  <a:schemeClr val="accent6">
                    <a:lumMod val="50000"/>
                  </a:schemeClr>
                </a:solidFill>
                <a:latin typeface="Arial" pitchFamily="34" charset="0"/>
                <a:cs typeface="Arial" pitchFamily="34" charset="0"/>
              </a:rPr>
              <a:t>nu poate fi găsit în capitolele 01-12 sau 17-20</a:t>
            </a:r>
            <a:r>
              <a:rPr lang="vi-VN" sz="2000" dirty="0">
                <a:solidFill>
                  <a:schemeClr val="accent6">
                    <a:lumMod val="50000"/>
                  </a:schemeClr>
                </a:solidFill>
                <a:latin typeface="Arial" pitchFamily="34" charset="0"/>
                <a:cs typeface="Arial" pitchFamily="34" charset="0"/>
              </a:rPr>
              <a:t>,</a:t>
            </a:r>
            <a:r>
              <a:rPr lang="vi-VN" sz="2000" dirty="0">
                <a:latin typeface="Arial" pitchFamily="34" charset="0"/>
                <a:cs typeface="Arial" pitchFamily="34" charset="0"/>
              </a:rPr>
              <a:t> se verifică dacă unul dintre </a:t>
            </a:r>
            <a:r>
              <a:rPr lang="vi-VN" sz="2000" b="1" dirty="0">
                <a:solidFill>
                  <a:schemeClr val="accent5">
                    <a:lumMod val="50000"/>
                  </a:schemeClr>
                </a:solidFill>
                <a:latin typeface="Arial" pitchFamily="34" charset="0"/>
                <a:cs typeface="Arial" pitchFamily="34" charset="0"/>
              </a:rPr>
              <a:t>capitolele 13, 14 </a:t>
            </a:r>
            <a:r>
              <a:rPr lang="vi-VN" sz="2000" dirty="0">
                <a:solidFill>
                  <a:schemeClr val="accent5">
                    <a:lumMod val="50000"/>
                  </a:schemeClr>
                </a:solidFill>
                <a:latin typeface="Arial" pitchFamily="34" charset="0"/>
                <a:cs typeface="Arial" pitchFamily="34" charset="0"/>
              </a:rPr>
              <a:t>sau </a:t>
            </a:r>
            <a:r>
              <a:rPr lang="vi-VN" sz="2000" b="1" dirty="0">
                <a:solidFill>
                  <a:schemeClr val="accent5">
                    <a:lumMod val="50000"/>
                  </a:schemeClr>
                </a:solidFill>
                <a:latin typeface="Arial" pitchFamily="34" charset="0"/>
                <a:cs typeface="Arial" pitchFamily="34" charset="0"/>
              </a:rPr>
              <a:t>15</a:t>
            </a:r>
            <a:r>
              <a:rPr lang="vi-VN" sz="2000" dirty="0">
                <a:latin typeface="Arial" pitchFamily="34" charset="0"/>
                <a:cs typeface="Arial" pitchFamily="34" charset="0"/>
              </a:rPr>
              <a:t> este potrivit pentru reperarea deșeului în cauză. </a:t>
            </a:r>
            <a:endParaRPr lang="en-US" sz="2000" dirty="0" smtClean="0">
              <a:latin typeface="Arial" pitchFamily="34" charset="0"/>
              <a:cs typeface="Arial" pitchFamily="34" charset="0"/>
            </a:endParaRPr>
          </a:p>
          <a:p>
            <a:pPr marL="109728" indent="0" algn="just">
              <a:buNone/>
            </a:pPr>
            <a:r>
              <a:rPr lang="en-US" sz="2000" dirty="0" smtClean="0">
                <a:latin typeface="Arial" pitchFamily="34" charset="0"/>
                <a:cs typeface="Arial" pitchFamily="34" charset="0"/>
              </a:rPr>
              <a:t>- </a:t>
            </a:r>
            <a:r>
              <a:rPr lang="vi-VN" sz="2000" dirty="0" smtClean="0">
                <a:latin typeface="Arial" pitchFamily="34" charset="0"/>
                <a:cs typeface="Arial" pitchFamily="34" charset="0"/>
              </a:rPr>
              <a:t>În </a:t>
            </a:r>
            <a:r>
              <a:rPr lang="vi-VN" sz="2000" dirty="0">
                <a:latin typeface="Arial" pitchFamily="34" charset="0"/>
                <a:cs typeface="Arial" pitchFamily="34" charset="0"/>
              </a:rPr>
              <a:t>cazul în care niciunul dintre aceste coduri de deșeuri nu se aplică, reperare deșeului trebuie să se facă în conformitate cu </a:t>
            </a:r>
            <a:r>
              <a:rPr lang="vi-VN" sz="2000" b="1" dirty="0">
                <a:solidFill>
                  <a:srgbClr val="C00000"/>
                </a:solidFill>
                <a:latin typeface="Arial" pitchFamily="34" charset="0"/>
                <a:cs typeface="Arial" pitchFamily="34" charset="0"/>
              </a:rPr>
              <a:t>capitolul 16</a:t>
            </a:r>
            <a:r>
              <a:rPr lang="vi-VN" sz="2000" dirty="0">
                <a:latin typeface="Arial" pitchFamily="34" charset="0"/>
                <a:cs typeface="Arial" pitchFamily="34" charset="0"/>
              </a:rPr>
              <a:t>. </a:t>
            </a:r>
            <a:endParaRPr lang="en-US" sz="2000" dirty="0" smtClean="0">
              <a:latin typeface="Arial" pitchFamily="34" charset="0"/>
              <a:cs typeface="Arial" pitchFamily="34" charset="0"/>
            </a:endParaRPr>
          </a:p>
          <a:p>
            <a:pPr marL="109728" indent="0" algn="just">
              <a:buNone/>
            </a:pPr>
            <a:r>
              <a:rPr lang="en-US" sz="2000" dirty="0" smtClean="0">
                <a:latin typeface="Arial" pitchFamily="34" charset="0"/>
                <a:cs typeface="Arial" pitchFamily="34" charset="0"/>
              </a:rPr>
              <a:t>- </a:t>
            </a:r>
            <a:r>
              <a:rPr lang="vi-VN" sz="2000" dirty="0" smtClean="0">
                <a:latin typeface="Arial" pitchFamily="34" charset="0"/>
                <a:cs typeface="Arial" pitchFamily="34" charset="0"/>
              </a:rPr>
              <a:t>În </a:t>
            </a:r>
            <a:r>
              <a:rPr lang="vi-VN" sz="2000" dirty="0">
                <a:latin typeface="Arial" pitchFamily="34" charset="0"/>
                <a:cs typeface="Arial" pitchFamily="34" charset="0"/>
              </a:rPr>
              <a:t>cazul în care deșeul respectiv nu este inclus nici în capitolul 16, se clasifică în rubrica al cărei </a:t>
            </a:r>
            <a:r>
              <a:rPr lang="vi-VN" sz="2000" b="1" dirty="0">
                <a:solidFill>
                  <a:srgbClr val="0070C0"/>
                </a:solidFill>
                <a:latin typeface="Arial" pitchFamily="34" charset="0"/>
                <a:cs typeface="Arial" pitchFamily="34" charset="0"/>
              </a:rPr>
              <a:t>cod se termină cu 99 </a:t>
            </a:r>
            <a:r>
              <a:rPr lang="vi-VN" sz="2000" dirty="0">
                <a:latin typeface="Arial" pitchFamily="34" charset="0"/>
                <a:cs typeface="Arial" pitchFamily="34" charset="0"/>
              </a:rPr>
              <a:t>(deșeuri care nu sunt incluse în nici o altă categorie) în capitolul listei care corespunde activităților reperate în prima etapă. </a:t>
            </a:r>
            <a:endParaRPr lang="en-US" sz="2000" b="1" dirty="0" smtClean="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3648790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lnSpcReduction="10000"/>
          </a:bodyPr>
          <a:lstStyle/>
          <a:p>
            <a:pPr marL="109728" indent="0" algn="just">
              <a:buNone/>
            </a:pPr>
            <a:r>
              <a:rPr lang="en-US" sz="2000" b="1" dirty="0" smtClean="0">
                <a:solidFill>
                  <a:srgbClr val="7030A0"/>
                </a:solidFill>
                <a:latin typeface="Arial" pitchFamily="34" charset="0"/>
                <a:cs typeface="Arial" pitchFamily="34" charset="0"/>
              </a:rPr>
              <a:t>INDEX</a:t>
            </a:r>
          </a:p>
          <a:p>
            <a:pPr marL="109728" indent="0" algn="just">
              <a:buNone/>
            </a:pPr>
            <a:r>
              <a:rPr lang="en-US" sz="2000" b="1" dirty="0" smtClean="0">
                <a:solidFill>
                  <a:srgbClr val="7030A0"/>
                </a:solidFill>
                <a:latin typeface="Arial" pitchFamily="34" charset="0"/>
                <a:cs typeface="Arial" pitchFamily="34" charset="0"/>
              </a:rPr>
              <a:t>Capitolele din lista</a:t>
            </a:r>
          </a:p>
          <a:p>
            <a:pPr marL="109728" indent="0" algn="just">
              <a:buNone/>
            </a:pPr>
            <a:r>
              <a:rPr lang="en-US" sz="1400" b="1" dirty="0" smtClean="0">
                <a:solidFill>
                  <a:schemeClr val="accent6">
                    <a:lumMod val="50000"/>
                  </a:schemeClr>
                </a:solidFill>
                <a:latin typeface="Arial" pitchFamily="34" charset="0"/>
                <a:cs typeface="Arial" pitchFamily="34" charset="0"/>
              </a:rPr>
              <a:t>01- </a:t>
            </a:r>
            <a:r>
              <a:rPr lang="vi-VN" sz="1400" dirty="0">
                <a:solidFill>
                  <a:schemeClr val="accent6">
                    <a:lumMod val="50000"/>
                  </a:schemeClr>
                </a:solidFill>
                <a:latin typeface="Arial" pitchFamily="34" charset="0"/>
                <a:cs typeface="Arial" pitchFamily="34" charset="0"/>
              </a:rPr>
              <a:t>Deșeuri provenite din explorarea și din exploatarea minelor și carierelor, precum și din tratarea fizică și chimică a </a:t>
            </a:r>
            <a:r>
              <a:rPr lang="vi-VN" sz="1400" dirty="0" smtClean="0">
                <a:solidFill>
                  <a:schemeClr val="accent6">
                    <a:lumMod val="50000"/>
                  </a:schemeClr>
                </a:solidFill>
                <a:latin typeface="Arial" pitchFamily="34" charset="0"/>
                <a:cs typeface="Arial" pitchFamily="34" charset="0"/>
              </a:rPr>
              <a:t>mineralelor</a:t>
            </a:r>
            <a:r>
              <a:rPr lang="en-US" sz="1400" dirty="0" smtClean="0">
                <a:solidFill>
                  <a:schemeClr val="accent6">
                    <a:lumMod val="50000"/>
                  </a:schemeClr>
                </a:solidFill>
                <a:latin typeface="Arial" pitchFamily="34" charset="0"/>
                <a:cs typeface="Arial" pitchFamily="34" charset="0"/>
              </a:rPr>
              <a:t>;</a:t>
            </a:r>
          </a:p>
          <a:p>
            <a:pPr marL="109728" indent="0" algn="just">
              <a:buNone/>
            </a:pPr>
            <a:r>
              <a:rPr lang="en-US" sz="1400" b="1" dirty="0" smtClean="0">
                <a:solidFill>
                  <a:schemeClr val="accent6">
                    <a:lumMod val="50000"/>
                  </a:schemeClr>
                </a:solidFill>
                <a:latin typeface="Arial" pitchFamily="34" charset="0"/>
                <a:cs typeface="Arial" pitchFamily="34" charset="0"/>
              </a:rPr>
              <a:t>02- </a:t>
            </a:r>
            <a:r>
              <a:rPr lang="vi-VN" sz="1400" dirty="0" smtClean="0">
                <a:solidFill>
                  <a:schemeClr val="accent6">
                    <a:lumMod val="50000"/>
                  </a:schemeClr>
                </a:solidFill>
                <a:latin typeface="Arial" pitchFamily="34" charset="0"/>
                <a:cs typeface="Arial" pitchFamily="34" charset="0"/>
              </a:rPr>
              <a:t>Deșeuri </a:t>
            </a:r>
            <a:r>
              <a:rPr lang="vi-VN" sz="1400" dirty="0">
                <a:solidFill>
                  <a:schemeClr val="accent6">
                    <a:lumMod val="50000"/>
                  </a:schemeClr>
                </a:solidFill>
                <a:latin typeface="Arial" pitchFamily="34" charset="0"/>
                <a:cs typeface="Arial" pitchFamily="34" charset="0"/>
              </a:rPr>
              <a:t>provenite din agricultură, horticultură, acvacultură, silvicultură, vânătoare și pescuit, pregătirea și procesarea </a:t>
            </a:r>
            <a:r>
              <a:rPr lang="vi-VN" sz="1400" dirty="0" smtClean="0">
                <a:solidFill>
                  <a:schemeClr val="accent6">
                    <a:lumMod val="50000"/>
                  </a:schemeClr>
                </a:solidFill>
                <a:latin typeface="Arial" pitchFamily="34" charset="0"/>
                <a:cs typeface="Arial" pitchFamily="34" charset="0"/>
              </a:rPr>
              <a:t>alimentelor</a:t>
            </a:r>
            <a:r>
              <a:rPr lang="en-US" sz="1400" dirty="0" smtClean="0">
                <a:solidFill>
                  <a:schemeClr val="accent6">
                    <a:lumMod val="50000"/>
                  </a:schemeClr>
                </a:solidFill>
                <a:latin typeface="Arial" pitchFamily="34" charset="0"/>
                <a:cs typeface="Arial" pitchFamily="34" charset="0"/>
              </a:rPr>
              <a:t>;</a:t>
            </a:r>
          </a:p>
          <a:p>
            <a:pPr marL="109728" indent="0" algn="just">
              <a:buNone/>
            </a:pPr>
            <a:r>
              <a:rPr lang="en-US" sz="1400" b="1" dirty="0" smtClean="0">
                <a:solidFill>
                  <a:schemeClr val="accent6">
                    <a:lumMod val="50000"/>
                  </a:schemeClr>
                </a:solidFill>
                <a:latin typeface="Arial" pitchFamily="34" charset="0"/>
                <a:cs typeface="Arial" pitchFamily="34" charset="0"/>
              </a:rPr>
              <a:t>03- </a:t>
            </a:r>
            <a:r>
              <a:rPr lang="en-US" sz="1400" dirty="0" smtClean="0">
                <a:solidFill>
                  <a:schemeClr val="accent6">
                    <a:lumMod val="50000"/>
                  </a:schemeClr>
                </a:solidFill>
                <a:latin typeface="Arial" pitchFamily="34" charset="0"/>
                <a:cs typeface="Arial" pitchFamily="34" charset="0"/>
              </a:rPr>
              <a:t>Deșeuri </a:t>
            </a:r>
            <a:r>
              <a:rPr lang="en-US" sz="1400" dirty="0">
                <a:solidFill>
                  <a:schemeClr val="accent6">
                    <a:lumMod val="50000"/>
                  </a:schemeClr>
                </a:solidFill>
                <a:latin typeface="Arial" pitchFamily="34" charset="0"/>
                <a:cs typeface="Arial" pitchFamily="34" charset="0"/>
              </a:rPr>
              <a:t>provenite din prelucrarea lemnului și din fabricarea panourilor și a mobilei, a celulozei, hârtiei și </a:t>
            </a:r>
            <a:r>
              <a:rPr lang="en-US" sz="1400" dirty="0" smtClean="0">
                <a:solidFill>
                  <a:schemeClr val="accent6">
                    <a:lumMod val="50000"/>
                  </a:schemeClr>
                </a:solidFill>
                <a:latin typeface="Arial" pitchFamily="34" charset="0"/>
                <a:cs typeface="Arial" pitchFamily="34" charset="0"/>
              </a:rPr>
              <a:t>cartonului;</a:t>
            </a:r>
          </a:p>
          <a:p>
            <a:pPr marL="109728" indent="0" algn="just">
              <a:buNone/>
            </a:pPr>
            <a:r>
              <a:rPr lang="en-US" sz="1400" b="1" dirty="0" smtClean="0">
                <a:solidFill>
                  <a:schemeClr val="accent6">
                    <a:lumMod val="50000"/>
                  </a:schemeClr>
                </a:solidFill>
                <a:latin typeface="Arial" pitchFamily="34" charset="0"/>
                <a:cs typeface="Arial" pitchFamily="34" charset="0"/>
              </a:rPr>
              <a:t>04- </a:t>
            </a:r>
            <a:r>
              <a:rPr lang="vi-VN" sz="1400" dirty="0" smtClean="0">
                <a:solidFill>
                  <a:schemeClr val="accent6">
                    <a:lumMod val="50000"/>
                  </a:schemeClr>
                </a:solidFill>
                <a:latin typeface="Arial" pitchFamily="34" charset="0"/>
                <a:cs typeface="Arial" pitchFamily="34" charset="0"/>
              </a:rPr>
              <a:t>Deșeuri </a:t>
            </a:r>
            <a:r>
              <a:rPr lang="vi-VN" sz="1400" dirty="0">
                <a:solidFill>
                  <a:schemeClr val="accent6">
                    <a:lumMod val="50000"/>
                  </a:schemeClr>
                </a:solidFill>
                <a:latin typeface="Arial" pitchFamily="34" charset="0"/>
                <a:cs typeface="Arial" pitchFamily="34" charset="0"/>
              </a:rPr>
              <a:t>provenite din industria pielăriei, a blănăriei și din industria </a:t>
            </a:r>
            <a:r>
              <a:rPr lang="vi-VN" sz="1400" dirty="0" smtClean="0">
                <a:solidFill>
                  <a:schemeClr val="accent6">
                    <a:lumMod val="50000"/>
                  </a:schemeClr>
                </a:solidFill>
                <a:latin typeface="Arial" pitchFamily="34" charset="0"/>
                <a:cs typeface="Arial" pitchFamily="34" charset="0"/>
              </a:rPr>
              <a:t>textilă</a:t>
            </a:r>
            <a:r>
              <a:rPr lang="en-US" sz="1400" dirty="0" smtClean="0">
                <a:solidFill>
                  <a:schemeClr val="accent6">
                    <a:lumMod val="50000"/>
                  </a:schemeClr>
                </a:solidFill>
                <a:latin typeface="Arial" pitchFamily="34" charset="0"/>
                <a:cs typeface="Arial" pitchFamily="34" charset="0"/>
              </a:rPr>
              <a:t>;</a:t>
            </a:r>
          </a:p>
          <a:p>
            <a:pPr marL="109728" indent="0" algn="just">
              <a:buNone/>
            </a:pPr>
            <a:r>
              <a:rPr lang="en-US" sz="1400" b="1" dirty="0" smtClean="0">
                <a:solidFill>
                  <a:schemeClr val="accent6">
                    <a:lumMod val="50000"/>
                  </a:schemeClr>
                </a:solidFill>
                <a:latin typeface="Arial" pitchFamily="34" charset="0"/>
                <a:cs typeface="Arial" pitchFamily="34" charset="0"/>
              </a:rPr>
              <a:t>05- </a:t>
            </a:r>
            <a:r>
              <a:rPr lang="it-IT" sz="1400" dirty="0">
                <a:solidFill>
                  <a:schemeClr val="accent6">
                    <a:lumMod val="50000"/>
                  </a:schemeClr>
                </a:solidFill>
                <a:latin typeface="Arial" pitchFamily="34" charset="0"/>
                <a:cs typeface="Arial" pitchFamily="34" charset="0"/>
              </a:rPr>
              <a:t>Deșeuri provenite din rafinarea petrolului, de la purificarea gazului natural și din tratarea pirolitică a </a:t>
            </a:r>
            <a:r>
              <a:rPr lang="it-IT" sz="1400" dirty="0" smtClean="0">
                <a:solidFill>
                  <a:schemeClr val="accent6">
                    <a:lumMod val="50000"/>
                  </a:schemeClr>
                </a:solidFill>
                <a:latin typeface="Arial" pitchFamily="34" charset="0"/>
                <a:cs typeface="Arial" pitchFamily="34" charset="0"/>
              </a:rPr>
              <a:t>cărbunelui;</a:t>
            </a:r>
          </a:p>
          <a:p>
            <a:pPr marL="109728" indent="0" algn="just">
              <a:buNone/>
            </a:pPr>
            <a:r>
              <a:rPr lang="it-IT" sz="1400" b="1" dirty="0" smtClean="0">
                <a:solidFill>
                  <a:schemeClr val="accent6">
                    <a:lumMod val="50000"/>
                  </a:schemeClr>
                </a:solidFill>
                <a:latin typeface="Arial" pitchFamily="34" charset="0"/>
                <a:cs typeface="Arial" pitchFamily="34" charset="0"/>
              </a:rPr>
              <a:t>06- </a:t>
            </a:r>
            <a:r>
              <a:rPr lang="it-IT" sz="1400" dirty="0">
                <a:solidFill>
                  <a:schemeClr val="accent6">
                    <a:lumMod val="50000"/>
                  </a:schemeClr>
                </a:solidFill>
                <a:latin typeface="Arial" pitchFamily="34" charset="0"/>
                <a:cs typeface="Arial" pitchFamily="34" charset="0"/>
              </a:rPr>
              <a:t>Deșeuri rezultate din procesele chimiei </a:t>
            </a:r>
            <a:r>
              <a:rPr lang="it-IT" sz="1400" dirty="0" smtClean="0">
                <a:solidFill>
                  <a:schemeClr val="accent6">
                    <a:lumMod val="50000"/>
                  </a:schemeClr>
                </a:solidFill>
                <a:latin typeface="Arial" pitchFamily="34" charset="0"/>
                <a:cs typeface="Arial" pitchFamily="34" charset="0"/>
              </a:rPr>
              <a:t>anorganice;</a:t>
            </a:r>
          </a:p>
          <a:p>
            <a:pPr marL="109728" indent="0" algn="just">
              <a:buNone/>
            </a:pPr>
            <a:r>
              <a:rPr lang="it-IT" sz="1400" b="1" dirty="0" smtClean="0">
                <a:solidFill>
                  <a:schemeClr val="accent6">
                    <a:lumMod val="50000"/>
                  </a:schemeClr>
                </a:solidFill>
                <a:latin typeface="Arial" pitchFamily="34" charset="0"/>
                <a:cs typeface="Arial" pitchFamily="34" charset="0"/>
              </a:rPr>
              <a:t>07- </a:t>
            </a:r>
            <a:r>
              <a:rPr lang="it-IT" sz="1400" dirty="0" smtClean="0">
                <a:solidFill>
                  <a:schemeClr val="accent6">
                    <a:lumMod val="50000"/>
                  </a:schemeClr>
                </a:solidFill>
                <a:latin typeface="Arial" pitchFamily="34" charset="0"/>
                <a:cs typeface="Arial" pitchFamily="34" charset="0"/>
              </a:rPr>
              <a:t>Deșeuri </a:t>
            </a:r>
            <a:r>
              <a:rPr lang="it-IT" sz="1400" dirty="0">
                <a:solidFill>
                  <a:schemeClr val="accent6">
                    <a:lumMod val="50000"/>
                  </a:schemeClr>
                </a:solidFill>
                <a:latin typeface="Arial" pitchFamily="34" charset="0"/>
                <a:cs typeface="Arial" pitchFamily="34" charset="0"/>
              </a:rPr>
              <a:t>rezultate din procesele chimiei </a:t>
            </a:r>
            <a:r>
              <a:rPr lang="it-IT" sz="1400" dirty="0" smtClean="0">
                <a:solidFill>
                  <a:schemeClr val="accent6">
                    <a:lumMod val="50000"/>
                  </a:schemeClr>
                </a:solidFill>
                <a:latin typeface="Arial" pitchFamily="34" charset="0"/>
                <a:cs typeface="Arial" pitchFamily="34" charset="0"/>
              </a:rPr>
              <a:t>organice;</a:t>
            </a:r>
          </a:p>
          <a:p>
            <a:pPr marL="109728" indent="0" algn="just">
              <a:buNone/>
            </a:pPr>
            <a:r>
              <a:rPr lang="it-IT" sz="1400" b="1" dirty="0" smtClean="0">
                <a:solidFill>
                  <a:schemeClr val="accent6">
                    <a:lumMod val="50000"/>
                  </a:schemeClr>
                </a:solidFill>
                <a:latin typeface="Arial" pitchFamily="34" charset="0"/>
                <a:cs typeface="Arial" pitchFamily="34" charset="0"/>
              </a:rPr>
              <a:t>08-</a:t>
            </a:r>
            <a:r>
              <a:rPr lang="en-US" sz="1400" dirty="0">
                <a:solidFill>
                  <a:schemeClr val="accent6">
                    <a:lumMod val="50000"/>
                  </a:schemeClr>
                </a:solidFill>
                <a:latin typeface="Arial" pitchFamily="34" charset="0"/>
                <a:cs typeface="Arial" pitchFamily="34" charset="0"/>
              </a:rPr>
              <a:t>Deșeuri rezultate din fabricarea, formularea, distribuția și utilizarea (FFDU) produselor de acoperire (vopseluri, lacuri și emailuri vitrifiate), a adezivilor, a masticurilor și a cernelurilor </a:t>
            </a:r>
            <a:r>
              <a:rPr lang="en-US" sz="1400" dirty="0" smtClean="0">
                <a:solidFill>
                  <a:schemeClr val="accent6">
                    <a:lumMod val="50000"/>
                  </a:schemeClr>
                </a:solidFill>
                <a:latin typeface="Arial" pitchFamily="34" charset="0"/>
                <a:cs typeface="Arial" pitchFamily="34" charset="0"/>
              </a:rPr>
              <a:t>tipografice;</a:t>
            </a:r>
          </a:p>
          <a:p>
            <a:pPr marL="109728" indent="0" algn="just">
              <a:buNone/>
            </a:pPr>
            <a:r>
              <a:rPr lang="en-US" sz="1400" b="1" dirty="0" smtClean="0">
                <a:solidFill>
                  <a:schemeClr val="accent6">
                    <a:lumMod val="50000"/>
                  </a:schemeClr>
                </a:solidFill>
                <a:latin typeface="Arial" pitchFamily="34" charset="0"/>
                <a:cs typeface="Arial" pitchFamily="34" charset="0"/>
              </a:rPr>
              <a:t>09-</a:t>
            </a:r>
            <a:r>
              <a:rPr lang="vi-VN" sz="1400" dirty="0">
                <a:solidFill>
                  <a:schemeClr val="accent6">
                    <a:lumMod val="50000"/>
                  </a:schemeClr>
                </a:solidFill>
                <a:latin typeface="Arial" pitchFamily="34" charset="0"/>
                <a:cs typeface="Arial" pitchFamily="34" charset="0"/>
              </a:rPr>
              <a:t>Deșeuri din industria </a:t>
            </a:r>
            <a:r>
              <a:rPr lang="vi-VN" sz="1400" dirty="0" smtClean="0">
                <a:solidFill>
                  <a:schemeClr val="accent6">
                    <a:lumMod val="50000"/>
                  </a:schemeClr>
                </a:solidFill>
                <a:latin typeface="Arial" pitchFamily="34" charset="0"/>
                <a:cs typeface="Arial" pitchFamily="34" charset="0"/>
              </a:rPr>
              <a:t>fotografică</a:t>
            </a:r>
            <a:r>
              <a:rPr lang="en-US" sz="1400" dirty="0" smtClean="0">
                <a:solidFill>
                  <a:schemeClr val="accent6">
                    <a:lumMod val="50000"/>
                  </a:schemeClr>
                </a:solidFill>
                <a:latin typeface="Arial" pitchFamily="34" charset="0"/>
                <a:cs typeface="Arial" pitchFamily="34" charset="0"/>
              </a:rPr>
              <a:t>;</a:t>
            </a:r>
          </a:p>
          <a:p>
            <a:pPr marL="109728" indent="0" algn="just">
              <a:buNone/>
            </a:pPr>
            <a:r>
              <a:rPr lang="en-US" sz="1400" b="1" dirty="0" smtClean="0">
                <a:solidFill>
                  <a:schemeClr val="accent6">
                    <a:lumMod val="50000"/>
                  </a:schemeClr>
                </a:solidFill>
                <a:latin typeface="Arial" pitchFamily="34" charset="0"/>
                <a:cs typeface="Arial" pitchFamily="34" charset="0"/>
              </a:rPr>
              <a:t>10-</a:t>
            </a:r>
            <a:r>
              <a:rPr lang="it-IT" sz="1400" dirty="0">
                <a:solidFill>
                  <a:schemeClr val="accent6">
                    <a:lumMod val="50000"/>
                  </a:schemeClr>
                </a:solidFill>
                <a:latin typeface="Arial" pitchFamily="34" charset="0"/>
                <a:cs typeface="Arial" pitchFamily="34" charset="0"/>
              </a:rPr>
              <a:t>Deșeuri rezultate din prelucrarea </a:t>
            </a:r>
            <a:r>
              <a:rPr lang="it-IT" sz="1400" dirty="0" smtClean="0">
                <a:solidFill>
                  <a:schemeClr val="accent6">
                    <a:lumMod val="50000"/>
                  </a:schemeClr>
                </a:solidFill>
                <a:latin typeface="Arial" pitchFamily="34" charset="0"/>
                <a:cs typeface="Arial" pitchFamily="34" charset="0"/>
              </a:rPr>
              <a:t>termică;</a:t>
            </a:r>
            <a:endParaRPr lang="en-US" sz="1400" b="1" dirty="0" smtClean="0">
              <a:solidFill>
                <a:schemeClr val="accent6">
                  <a:lumMod val="50000"/>
                </a:schemeClr>
              </a:solidFill>
              <a:latin typeface="Arial" pitchFamily="34" charset="0"/>
              <a:cs typeface="Arial" pitchFamily="34" charset="0"/>
            </a:endParaRPr>
          </a:p>
          <a:p>
            <a:pPr marL="109728" indent="0" algn="just">
              <a:buNone/>
            </a:pPr>
            <a:endParaRPr lang="en-US" sz="1400" b="1" dirty="0" smtClean="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150371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fontScale="92500" lnSpcReduction="10000"/>
          </a:bodyPr>
          <a:lstStyle/>
          <a:p>
            <a:pPr marL="109728" indent="0" algn="just">
              <a:buNone/>
            </a:pPr>
            <a:r>
              <a:rPr lang="en-US" sz="2000" b="1" dirty="0" smtClean="0">
                <a:solidFill>
                  <a:srgbClr val="7030A0"/>
                </a:solidFill>
                <a:latin typeface="Arial" pitchFamily="34" charset="0"/>
                <a:cs typeface="Arial" pitchFamily="34" charset="0"/>
              </a:rPr>
              <a:t>INDEX</a:t>
            </a:r>
          </a:p>
          <a:p>
            <a:pPr marL="109728" indent="0" algn="just">
              <a:buNone/>
            </a:pPr>
            <a:r>
              <a:rPr lang="en-US" sz="2000" b="1" dirty="0" smtClean="0">
                <a:solidFill>
                  <a:srgbClr val="7030A0"/>
                </a:solidFill>
                <a:latin typeface="Arial" pitchFamily="34" charset="0"/>
                <a:cs typeface="Arial" pitchFamily="34" charset="0"/>
              </a:rPr>
              <a:t>Capitolele din lista</a:t>
            </a:r>
          </a:p>
          <a:p>
            <a:pPr marL="109728" indent="0" algn="just">
              <a:buNone/>
            </a:pPr>
            <a:r>
              <a:rPr lang="en-US" sz="1400" b="1" dirty="0" smtClean="0">
                <a:solidFill>
                  <a:schemeClr val="accent6">
                    <a:lumMod val="50000"/>
                  </a:schemeClr>
                </a:solidFill>
                <a:latin typeface="Arial" pitchFamily="34" charset="0"/>
                <a:cs typeface="Arial" pitchFamily="34" charset="0"/>
              </a:rPr>
              <a:t>11- </a:t>
            </a:r>
            <a:r>
              <a:rPr lang="vi-VN" sz="1400" dirty="0">
                <a:solidFill>
                  <a:schemeClr val="accent6">
                    <a:lumMod val="50000"/>
                  </a:schemeClr>
                </a:solidFill>
                <a:latin typeface="Arial" pitchFamily="34" charset="0"/>
                <a:cs typeface="Arial" pitchFamily="34" charset="0"/>
              </a:rPr>
              <a:t>Deșeuri rezultate din tratarea chimică a suprafețelor și din acoperiri ale metalelor și ale altor materiale; hidrometalurgia </a:t>
            </a:r>
            <a:r>
              <a:rPr lang="vi-VN" sz="1400" dirty="0" smtClean="0">
                <a:solidFill>
                  <a:schemeClr val="accent6">
                    <a:lumMod val="50000"/>
                  </a:schemeClr>
                </a:solidFill>
                <a:latin typeface="Arial" pitchFamily="34" charset="0"/>
                <a:cs typeface="Arial" pitchFamily="34" charset="0"/>
              </a:rPr>
              <a:t>neferoasă</a:t>
            </a:r>
            <a:r>
              <a:rPr lang="en-US" sz="1400" dirty="0" smtClean="0">
                <a:solidFill>
                  <a:schemeClr val="accent6">
                    <a:lumMod val="50000"/>
                  </a:schemeClr>
                </a:solidFill>
                <a:latin typeface="Arial" pitchFamily="34" charset="0"/>
                <a:cs typeface="Arial" pitchFamily="34" charset="0"/>
              </a:rPr>
              <a:t>;</a:t>
            </a:r>
          </a:p>
          <a:p>
            <a:pPr marL="109728" indent="0" algn="just">
              <a:buNone/>
            </a:pPr>
            <a:r>
              <a:rPr lang="en-US" sz="1400" b="1" dirty="0" smtClean="0">
                <a:solidFill>
                  <a:schemeClr val="accent6">
                    <a:lumMod val="50000"/>
                  </a:schemeClr>
                </a:solidFill>
                <a:latin typeface="Arial" pitchFamily="34" charset="0"/>
                <a:cs typeface="Arial" pitchFamily="34" charset="0"/>
              </a:rPr>
              <a:t>12- </a:t>
            </a:r>
            <a:r>
              <a:rPr lang="vi-VN" sz="1400" dirty="0">
                <a:solidFill>
                  <a:schemeClr val="accent6">
                    <a:lumMod val="50000"/>
                  </a:schemeClr>
                </a:solidFill>
                <a:latin typeface="Arial" pitchFamily="34" charset="0"/>
                <a:cs typeface="Arial" pitchFamily="34" charset="0"/>
              </a:rPr>
              <a:t>Deșeuri rezultate din modelarea și tratarea mecanică și fizică a suprafețelor metalelor și materialelor </a:t>
            </a:r>
            <a:r>
              <a:rPr lang="vi-VN" sz="1400" dirty="0" smtClean="0">
                <a:solidFill>
                  <a:schemeClr val="accent6">
                    <a:lumMod val="50000"/>
                  </a:schemeClr>
                </a:solidFill>
                <a:latin typeface="Arial" pitchFamily="34" charset="0"/>
                <a:cs typeface="Arial" pitchFamily="34" charset="0"/>
              </a:rPr>
              <a:t>plastice</a:t>
            </a:r>
            <a:r>
              <a:rPr lang="en-US" sz="1400" dirty="0" smtClean="0">
                <a:solidFill>
                  <a:schemeClr val="accent6">
                    <a:lumMod val="50000"/>
                  </a:schemeClr>
                </a:solidFill>
                <a:latin typeface="Arial" pitchFamily="34" charset="0"/>
                <a:cs typeface="Arial" pitchFamily="34" charset="0"/>
              </a:rPr>
              <a:t>;</a:t>
            </a:r>
          </a:p>
          <a:p>
            <a:pPr marL="109728" indent="0" algn="just">
              <a:buNone/>
            </a:pPr>
            <a:r>
              <a:rPr lang="en-US" sz="1400" b="1" dirty="0" smtClean="0">
                <a:solidFill>
                  <a:schemeClr val="accent4">
                    <a:lumMod val="50000"/>
                  </a:schemeClr>
                </a:solidFill>
                <a:latin typeface="Arial" pitchFamily="34" charset="0"/>
                <a:cs typeface="Arial" pitchFamily="34" charset="0"/>
              </a:rPr>
              <a:t>13- </a:t>
            </a:r>
            <a:r>
              <a:rPr lang="en-US" sz="1400" dirty="0">
                <a:solidFill>
                  <a:schemeClr val="accent4">
                    <a:lumMod val="50000"/>
                  </a:schemeClr>
                </a:solidFill>
                <a:latin typeface="Arial" pitchFamily="34" charset="0"/>
                <a:cs typeface="Arial" pitchFamily="34" charset="0"/>
              </a:rPr>
              <a:t>Deșeuri din uleiuri uzate și comestibili lichizi uzați (cu excepția uleiurilor comestibile, 05 și 12</a:t>
            </a:r>
            <a:r>
              <a:rPr lang="en-US" sz="1400" dirty="0" smtClean="0">
                <a:solidFill>
                  <a:schemeClr val="accent4">
                    <a:lumMod val="50000"/>
                  </a:schemeClr>
                </a:solidFill>
                <a:latin typeface="Arial" pitchFamily="34" charset="0"/>
                <a:cs typeface="Arial" pitchFamily="34" charset="0"/>
              </a:rPr>
              <a:t>);</a:t>
            </a:r>
          </a:p>
          <a:p>
            <a:pPr marL="109728" indent="0" algn="just">
              <a:buNone/>
            </a:pPr>
            <a:r>
              <a:rPr lang="en-US" sz="1400" b="1" dirty="0" smtClean="0">
                <a:solidFill>
                  <a:schemeClr val="accent4">
                    <a:lumMod val="50000"/>
                  </a:schemeClr>
                </a:solidFill>
                <a:latin typeface="Arial" pitchFamily="34" charset="0"/>
                <a:cs typeface="Arial" pitchFamily="34" charset="0"/>
              </a:rPr>
              <a:t>14-</a:t>
            </a:r>
            <a:r>
              <a:rPr lang="pt-BR" sz="1400" dirty="0">
                <a:solidFill>
                  <a:schemeClr val="accent4">
                    <a:lumMod val="50000"/>
                  </a:schemeClr>
                </a:solidFill>
                <a:latin typeface="Arial" pitchFamily="34" charset="0"/>
                <a:cs typeface="Arial" pitchFamily="34" charset="0"/>
              </a:rPr>
              <a:t>Deșeuri de solvenți organici, agenți de răcire și agenți de propulsare (cu excepția capitolelor 07 și 08</a:t>
            </a:r>
            <a:r>
              <a:rPr lang="pt-BR" sz="1400" dirty="0" smtClean="0">
                <a:solidFill>
                  <a:schemeClr val="accent4">
                    <a:lumMod val="50000"/>
                  </a:schemeClr>
                </a:solidFill>
                <a:latin typeface="Arial" pitchFamily="34" charset="0"/>
                <a:cs typeface="Arial" pitchFamily="34" charset="0"/>
              </a:rPr>
              <a:t>);</a:t>
            </a:r>
          </a:p>
          <a:p>
            <a:pPr marL="109728" indent="0" algn="just">
              <a:buNone/>
            </a:pPr>
            <a:r>
              <a:rPr lang="pt-BR" sz="1400" b="1" dirty="0" smtClean="0">
                <a:solidFill>
                  <a:schemeClr val="accent4">
                    <a:lumMod val="50000"/>
                  </a:schemeClr>
                </a:solidFill>
                <a:latin typeface="Arial" pitchFamily="34" charset="0"/>
                <a:cs typeface="Arial" pitchFamily="34" charset="0"/>
              </a:rPr>
              <a:t>15- </a:t>
            </a:r>
            <a:r>
              <a:rPr lang="vi-VN" sz="1400" dirty="0">
                <a:solidFill>
                  <a:schemeClr val="accent4">
                    <a:lumMod val="50000"/>
                  </a:schemeClr>
                </a:solidFill>
                <a:latin typeface="Arial" pitchFamily="34" charset="0"/>
                <a:cs typeface="Arial" pitchFamily="34" charset="0"/>
              </a:rPr>
              <a:t>Deșeuri de ambalaje; absorbanți, materiale de lustruire, materiale filtrante și îmbrăcăminte de protecție </a:t>
            </a:r>
            <a:r>
              <a:rPr lang="vi-VN" sz="1400" dirty="0" smtClean="0">
                <a:solidFill>
                  <a:schemeClr val="accent4">
                    <a:lumMod val="50000"/>
                  </a:schemeClr>
                </a:solidFill>
                <a:latin typeface="Arial" pitchFamily="34" charset="0"/>
                <a:cs typeface="Arial" pitchFamily="34" charset="0"/>
              </a:rPr>
              <a:t>nespecificată</a:t>
            </a:r>
            <a:r>
              <a:rPr lang="en-US" sz="1400" dirty="0" smtClean="0">
                <a:solidFill>
                  <a:schemeClr val="accent4">
                    <a:lumMod val="50000"/>
                  </a:schemeClr>
                </a:solidFill>
                <a:latin typeface="Arial" pitchFamily="34" charset="0"/>
                <a:cs typeface="Arial" pitchFamily="34" charset="0"/>
              </a:rPr>
              <a:t>;</a:t>
            </a:r>
          </a:p>
          <a:p>
            <a:pPr marL="109728" indent="0" algn="just">
              <a:buNone/>
            </a:pPr>
            <a:r>
              <a:rPr lang="en-US" sz="1400" b="1" dirty="0" smtClean="0">
                <a:solidFill>
                  <a:srgbClr val="C00000"/>
                </a:solidFill>
                <a:latin typeface="Arial" pitchFamily="34" charset="0"/>
                <a:cs typeface="Arial" pitchFamily="34" charset="0"/>
              </a:rPr>
              <a:t>16- </a:t>
            </a:r>
            <a:r>
              <a:rPr lang="vi-VN" sz="1400" dirty="0">
                <a:solidFill>
                  <a:srgbClr val="C00000"/>
                </a:solidFill>
                <a:latin typeface="Arial" pitchFamily="34" charset="0"/>
                <a:cs typeface="Arial" pitchFamily="34" charset="0"/>
              </a:rPr>
              <a:t>Deșeuri nespecificate în altă parte în </a:t>
            </a:r>
            <a:r>
              <a:rPr lang="vi-VN" sz="1400" dirty="0" smtClean="0">
                <a:solidFill>
                  <a:srgbClr val="C00000"/>
                </a:solidFill>
                <a:latin typeface="Arial" pitchFamily="34" charset="0"/>
                <a:cs typeface="Arial" pitchFamily="34" charset="0"/>
              </a:rPr>
              <a:t>listă</a:t>
            </a:r>
            <a:r>
              <a:rPr lang="en-US" sz="1400" dirty="0" smtClean="0">
                <a:solidFill>
                  <a:srgbClr val="C00000"/>
                </a:solidFill>
                <a:latin typeface="Arial" pitchFamily="34" charset="0"/>
                <a:cs typeface="Arial" pitchFamily="34" charset="0"/>
              </a:rPr>
              <a:t>;</a:t>
            </a:r>
          </a:p>
          <a:p>
            <a:pPr marL="109728" indent="0" algn="just">
              <a:buNone/>
            </a:pPr>
            <a:r>
              <a:rPr lang="en-US" sz="1400" b="1" dirty="0" smtClean="0">
                <a:solidFill>
                  <a:schemeClr val="accent6">
                    <a:lumMod val="50000"/>
                  </a:schemeClr>
                </a:solidFill>
                <a:latin typeface="Arial" pitchFamily="34" charset="0"/>
                <a:cs typeface="Arial" pitchFamily="34" charset="0"/>
              </a:rPr>
              <a:t>17- </a:t>
            </a:r>
            <a:r>
              <a:rPr lang="vi-VN" sz="1400" dirty="0">
                <a:solidFill>
                  <a:schemeClr val="accent6">
                    <a:lumMod val="50000"/>
                  </a:schemeClr>
                </a:solidFill>
                <a:latin typeface="Arial" pitchFamily="34" charset="0"/>
                <a:cs typeface="Arial" pitchFamily="34" charset="0"/>
              </a:rPr>
              <a:t>Deșeuri de construcții și demolări (inclusiv pământ excavat din situri contaminate</a:t>
            </a:r>
            <a:r>
              <a:rPr lang="vi-VN" sz="1400" dirty="0" smtClean="0">
                <a:solidFill>
                  <a:schemeClr val="accent6">
                    <a:lumMod val="50000"/>
                  </a:schemeClr>
                </a:solidFill>
                <a:latin typeface="Arial" pitchFamily="34" charset="0"/>
                <a:cs typeface="Arial" pitchFamily="34" charset="0"/>
              </a:rPr>
              <a:t>)</a:t>
            </a:r>
            <a:r>
              <a:rPr lang="en-US" sz="1400" dirty="0" smtClean="0">
                <a:solidFill>
                  <a:schemeClr val="accent6">
                    <a:lumMod val="50000"/>
                  </a:schemeClr>
                </a:solidFill>
                <a:latin typeface="Arial" pitchFamily="34" charset="0"/>
                <a:cs typeface="Arial" pitchFamily="34" charset="0"/>
              </a:rPr>
              <a:t>;</a:t>
            </a:r>
          </a:p>
          <a:p>
            <a:pPr marL="109728" indent="0" algn="just">
              <a:buNone/>
            </a:pPr>
            <a:r>
              <a:rPr lang="en-US" sz="1400" b="1" dirty="0" smtClean="0">
                <a:solidFill>
                  <a:schemeClr val="accent6">
                    <a:lumMod val="50000"/>
                  </a:schemeClr>
                </a:solidFill>
                <a:latin typeface="Arial" pitchFamily="34" charset="0"/>
                <a:cs typeface="Arial" pitchFamily="34" charset="0"/>
              </a:rPr>
              <a:t>18-</a:t>
            </a:r>
            <a:r>
              <a:rPr lang="vi-VN" sz="1400" dirty="0">
                <a:solidFill>
                  <a:schemeClr val="accent6">
                    <a:lumMod val="50000"/>
                  </a:schemeClr>
                </a:solidFill>
                <a:latin typeface="Arial" pitchFamily="34" charset="0"/>
                <a:cs typeface="Arial" pitchFamily="34" charset="0"/>
              </a:rPr>
              <a:t>Deșeuri provenite din activități de asistență medicală sau veterinară și/sau din cercetări conexe (cu excepția deșeurilor de la prepararea hranei în bucătării sau restaurante, care nu provin direct din activitățile de asistență medicală</a:t>
            </a:r>
            <a:r>
              <a:rPr lang="vi-VN" sz="1400" dirty="0" smtClean="0">
                <a:solidFill>
                  <a:schemeClr val="accent6">
                    <a:lumMod val="50000"/>
                  </a:schemeClr>
                </a:solidFill>
                <a:latin typeface="Arial" pitchFamily="34" charset="0"/>
                <a:cs typeface="Arial" pitchFamily="34" charset="0"/>
              </a:rPr>
              <a:t>)</a:t>
            </a:r>
            <a:r>
              <a:rPr lang="en-US" sz="1400" dirty="0" smtClean="0">
                <a:solidFill>
                  <a:schemeClr val="accent6">
                    <a:lumMod val="50000"/>
                  </a:schemeClr>
                </a:solidFill>
                <a:latin typeface="Arial" pitchFamily="34" charset="0"/>
                <a:cs typeface="Arial" pitchFamily="34" charset="0"/>
              </a:rPr>
              <a:t>;</a:t>
            </a:r>
          </a:p>
          <a:p>
            <a:pPr marL="109728" indent="0" algn="just">
              <a:buNone/>
            </a:pPr>
            <a:r>
              <a:rPr lang="en-US" sz="1400" b="1" dirty="0" smtClean="0">
                <a:solidFill>
                  <a:schemeClr val="accent6">
                    <a:lumMod val="50000"/>
                  </a:schemeClr>
                </a:solidFill>
                <a:latin typeface="Arial" pitchFamily="34" charset="0"/>
                <a:cs typeface="Arial" pitchFamily="34" charset="0"/>
              </a:rPr>
              <a:t>19-</a:t>
            </a:r>
            <a:r>
              <a:rPr lang="en-US" sz="1400" dirty="0">
                <a:solidFill>
                  <a:schemeClr val="accent6">
                    <a:lumMod val="50000"/>
                  </a:schemeClr>
                </a:solidFill>
                <a:latin typeface="Arial" pitchFamily="34" charset="0"/>
                <a:cs typeface="Arial" pitchFamily="34" charset="0"/>
              </a:rPr>
              <a:t>Deșeuri provenite de la instalații de tratare a reziduurilor, de la stațiile ex-situ de epurare a apelor reziduale și de la prepararea apei pentru consumul uman și a apei pentru uz </a:t>
            </a:r>
            <a:r>
              <a:rPr lang="en-US" sz="1400" dirty="0" smtClean="0">
                <a:solidFill>
                  <a:schemeClr val="accent6">
                    <a:lumMod val="50000"/>
                  </a:schemeClr>
                </a:solidFill>
                <a:latin typeface="Arial" pitchFamily="34" charset="0"/>
                <a:cs typeface="Arial" pitchFamily="34" charset="0"/>
              </a:rPr>
              <a:t>industrial;</a:t>
            </a:r>
          </a:p>
          <a:p>
            <a:pPr marL="109728" indent="0" algn="just">
              <a:buNone/>
            </a:pPr>
            <a:r>
              <a:rPr lang="en-US" sz="1400" b="1" dirty="0" smtClean="0">
                <a:solidFill>
                  <a:schemeClr val="accent6">
                    <a:lumMod val="50000"/>
                  </a:schemeClr>
                </a:solidFill>
                <a:latin typeface="Arial" pitchFamily="34" charset="0"/>
                <a:cs typeface="Arial" pitchFamily="34" charset="0"/>
              </a:rPr>
              <a:t>20-</a:t>
            </a:r>
            <a:r>
              <a:rPr lang="en-US" sz="1400" dirty="0">
                <a:solidFill>
                  <a:schemeClr val="accent6">
                    <a:lumMod val="50000"/>
                  </a:schemeClr>
                </a:solidFill>
                <a:latin typeface="Arial" pitchFamily="34" charset="0"/>
                <a:cs typeface="Arial" pitchFamily="34" charset="0"/>
              </a:rPr>
              <a:t>Deșeuri municipale (deșeuri menajere și deșeuri asimilabile provenite din comerț, industrie și instituții), inclusiv fracțiuni colectate </a:t>
            </a:r>
            <a:r>
              <a:rPr lang="en-US" sz="1400" dirty="0" smtClean="0">
                <a:solidFill>
                  <a:schemeClr val="accent6">
                    <a:lumMod val="50000"/>
                  </a:schemeClr>
                </a:solidFill>
                <a:latin typeface="Arial" pitchFamily="34" charset="0"/>
                <a:cs typeface="Arial" pitchFamily="34" charset="0"/>
              </a:rPr>
              <a:t>separat.</a:t>
            </a:r>
            <a:endParaRPr lang="en-US" sz="1400" b="1" dirty="0" smtClean="0">
              <a:solidFill>
                <a:schemeClr val="accent6">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3827444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2700000" scaled="1"/>
            <a:tileRect/>
          </a:gradFill>
        </p:spPr>
        <p:txBody>
          <a:bodyPr/>
          <a:lstStyle/>
          <a:p>
            <a:pPr algn="ctr"/>
            <a:r>
              <a:rPr lang="en-US" b="0" dirty="0"/>
              <a:t>VA MULTUMESC PENTRU ATENTIE !</a:t>
            </a:r>
          </a:p>
        </p:txBody>
      </p:sp>
      <p:sp>
        <p:nvSpPr>
          <p:cNvPr id="3" name="Text Placeholder 2"/>
          <p:cNvSpPr>
            <a:spLocks noGrp="1"/>
          </p:cNvSpPr>
          <p:nvPr>
            <p:ph type="body" idx="1"/>
          </p:nvPr>
        </p:nvSpPr>
        <p:spPr/>
        <p:txBody>
          <a:bodyPr>
            <a:normAutofit fontScale="77500" lnSpcReduction="20000"/>
          </a:bodyPr>
          <a:lstStyle/>
          <a:p>
            <a:pPr algn="ctr"/>
            <a:r>
              <a:rPr lang="en-US" b="1" dirty="0">
                <a:solidFill>
                  <a:schemeClr val="tx1"/>
                </a:solidFill>
                <a:latin typeface="Arial Black" pitchFamily="34" charset="0"/>
              </a:rPr>
              <a:t>AGENTIA NATIONALA PENTRU PROTECTIA MEDIULUI </a:t>
            </a:r>
            <a:br>
              <a:rPr lang="en-US" b="1" dirty="0">
                <a:solidFill>
                  <a:schemeClr val="tx1"/>
                </a:solidFill>
                <a:latin typeface="Arial Black" pitchFamily="34" charset="0"/>
              </a:rPr>
            </a:br>
            <a:r>
              <a:rPr lang="en-US" b="1" dirty="0">
                <a:solidFill>
                  <a:schemeClr val="tx1"/>
                </a:solidFill>
                <a:latin typeface="Arial Black" pitchFamily="34" charset="0"/>
              </a:rPr>
              <a:t>DIRECTIA DESEURI SI SUBSTANTE CHIMICE PERICULOASE</a:t>
            </a:r>
            <a:br>
              <a:rPr lang="en-US" b="1" dirty="0">
                <a:solidFill>
                  <a:schemeClr val="tx1"/>
                </a:solidFill>
                <a:latin typeface="Arial Black" pitchFamily="34" charset="0"/>
              </a:rPr>
            </a:br>
            <a:r>
              <a:rPr lang="en-US" b="1" dirty="0">
                <a:solidFill>
                  <a:schemeClr val="tx1"/>
                </a:solidFill>
                <a:latin typeface="Arial Black" pitchFamily="34" charset="0"/>
              </a:rPr>
              <a:t>Claudia Pârvu</a:t>
            </a:r>
          </a:p>
          <a:p>
            <a:pPr algn="ctr"/>
            <a:r>
              <a:rPr lang="en-US" b="1" dirty="0">
                <a:solidFill>
                  <a:schemeClr val="tx1"/>
                </a:solidFill>
                <a:latin typeface="Arial Black" pitchFamily="34" charset="0"/>
              </a:rPr>
              <a:t>Tel. 021 207 11 08</a:t>
            </a:r>
          </a:p>
          <a:p>
            <a:pPr algn="ctr"/>
            <a:r>
              <a:rPr lang="en-US" b="1" dirty="0" smtClean="0">
                <a:solidFill>
                  <a:schemeClr val="tx1"/>
                </a:solidFill>
                <a:latin typeface="Arial Black" pitchFamily="34" charset="0"/>
                <a:hlinkClick r:id="rId2"/>
              </a:rPr>
              <a:t>claudia.babescu@anpm.ro</a:t>
            </a:r>
            <a:endParaRPr lang="en-US" b="1" dirty="0" smtClean="0">
              <a:solidFill>
                <a:schemeClr val="tx1"/>
              </a:solidFill>
              <a:latin typeface="Arial Black" pitchFamily="34" charset="0"/>
            </a:endParaRPr>
          </a:p>
          <a:p>
            <a:pPr algn="ctr"/>
            <a:r>
              <a:rPr lang="en-US" b="1" dirty="0" smtClean="0">
                <a:solidFill>
                  <a:schemeClr val="tx1"/>
                </a:solidFill>
                <a:latin typeface="Arial Black" pitchFamily="34" charset="0"/>
              </a:rPr>
              <a:t>25- 28 OCTOMBRIE 2016</a:t>
            </a:r>
            <a:endParaRPr lang="en-US" dirty="0">
              <a:solidFill>
                <a:schemeClr val="tx1"/>
              </a:solidFill>
            </a:endParaRPr>
          </a:p>
          <a:p>
            <a:endParaRPr lang="en-US" dirty="0"/>
          </a:p>
        </p:txBody>
      </p:sp>
    </p:spTree>
    <p:extLst>
      <p:ext uri="{BB962C8B-B14F-4D97-AF65-F5344CB8AC3E}">
        <p14:creationId xmlns:p14="http://schemas.microsoft.com/office/powerpoint/2010/main" val="541253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Arial" pitchFamily="34" charset="0"/>
                <a:cs typeface="Arial" pitchFamily="34" charset="0"/>
              </a:rPr>
              <a:t>D</a:t>
            </a:r>
            <a:r>
              <a:rPr lang="vi-VN" dirty="0" smtClean="0">
                <a:latin typeface="Arial" pitchFamily="34" charset="0"/>
                <a:cs typeface="Arial" pitchFamily="34" charset="0"/>
              </a:rPr>
              <a:t>ecizia </a:t>
            </a:r>
            <a:r>
              <a:rPr lang="vi-VN" dirty="0">
                <a:latin typeface="Arial" pitchFamily="34" charset="0"/>
                <a:cs typeface="Arial" pitchFamily="34" charset="0"/>
              </a:rPr>
              <a:t>94/904/CE </a:t>
            </a:r>
            <a:r>
              <a:rPr lang="vi-VN" dirty="0" smtClean="0">
                <a:latin typeface="Arial" pitchFamily="34" charset="0"/>
                <a:cs typeface="Arial" pitchFamily="34" charset="0"/>
              </a:rPr>
              <a:t>a stabilit </a:t>
            </a:r>
            <a:r>
              <a:rPr lang="vi-VN" dirty="0">
                <a:latin typeface="Arial" pitchFamily="34" charset="0"/>
                <a:cs typeface="Arial" pitchFamily="34" charset="0"/>
              </a:rPr>
              <a:t>o listă de deșeuri periculoase a Uniunii (denumită în continuare „</a:t>
            </a:r>
            <a:r>
              <a:rPr lang="vi-VN" b="1" dirty="0">
                <a:latin typeface="Arial" pitchFamily="34" charset="0"/>
                <a:cs typeface="Arial" pitchFamily="34" charset="0"/>
              </a:rPr>
              <a:t>lista de deșeuri</a:t>
            </a:r>
            <a:r>
              <a:rPr lang="vi-VN" dirty="0">
                <a:latin typeface="Arial" pitchFamily="34" charset="0"/>
                <a:cs typeface="Arial" pitchFamily="34" charset="0"/>
              </a:rPr>
              <a:t>”), decizia respectivă </a:t>
            </a:r>
            <a:r>
              <a:rPr lang="vi-VN" dirty="0" smtClean="0">
                <a:latin typeface="Arial" pitchFamily="34" charset="0"/>
                <a:cs typeface="Arial" pitchFamily="34" charset="0"/>
              </a:rPr>
              <a:t>fiind</a:t>
            </a:r>
            <a:r>
              <a:rPr lang="en-US" dirty="0" smtClean="0">
                <a:latin typeface="Arial" pitchFamily="34" charset="0"/>
                <a:cs typeface="Arial" pitchFamily="34" charset="0"/>
              </a:rPr>
              <a:t> apoi</a:t>
            </a:r>
            <a:r>
              <a:rPr lang="vi-VN" dirty="0" smtClean="0">
                <a:latin typeface="Arial" pitchFamily="34" charset="0"/>
                <a:cs typeface="Arial" pitchFamily="34" charset="0"/>
              </a:rPr>
              <a:t> înlocuită </a:t>
            </a:r>
            <a:r>
              <a:rPr lang="vi-VN" dirty="0">
                <a:latin typeface="Arial" pitchFamily="34" charset="0"/>
                <a:cs typeface="Arial" pitchFamily="34" charset="0"/>
              </a:rPr>
              <a:t>prin Decizia </a:t>
            </a:r>
            <a:r>
              <a:rPr lang="vi-VN" dirty="0" smtClean="0">
                <a:latin typeface="Arial" pitchFamily="34" charset="0"/>
                <a:cs typeface="Arial" pitchFamily="34" charset="0"/>
              </a:rPr>
              <a:t>2000/532/CE.</a:t>
            </a:r>
            <a:endParaRPr lang="en-US" dirty="0" smtClean="0">
              <a:latin typeface="Arial" pitchFamily="34" charset="0"/>
              <a:cs typeface="Arial" pitchFamily="34" charset="0"/>
            </a:endParaRPr>
          </a:p>
          <a:p>
            <a:pPr algn="just"/>
            <a:r>
              <a:rPr lang="pt-BR" dirty="0" smtClean="0">
                <a:latin typeface="Arial" pitchFamily="34" charset="0"/>
                <a:cs typeface="Arial" pitchFamily="34" charset="0"/>
              </a:rPr>
              <a:t> </a:t>
            </a:r>
            <a:r>
              <a:rPr lang="pt-BR" dirty="0">
                <a:latin typeface="Arial" pitchFamily="34" charset="0"/>
                <a:cs typeface="Arial" pitchFamily="34" charset="0"/>
              </a:rPr>
              <a:t>Directiva 2008/98/CE prevede că atribuirea proprietăților periculoase </a:t>
            </a:r>
            <a:r>
              <a:rPr lang="pt-BR" b="1" dirty="0">
                <a:latin typeface="Arial" pitchFamily="34" charset="0"/>
                <a:cs typeface="Arial" pitchFamily="34" charset="0"/>
              </a:rPr>
              <a:t>H </a:t>
            </a:r>
            <a:r>
              <a:rPr lang="pt-BR" b="1" dirty="0" smtClean="0">
                <a:latin typeface="Arial" pitchFamily="34" charset="0"/>
                <a:cs typeface="Arial" pitchFamily="34" charset="0"/>
              </a:rPr>
              <a:t>4-iritante</a:t>
            </a:r>
            <a:r>
              <a:rPr lang="pt-BR" dirty="0" smtClean="0">
                <a:latin typeface="Arial" pitchFamily="34" charset="0"/>
                <a:cs typeface="Arial" pitchFamily="34" charset="0"/>
              </a:rPr>
              <a:t>, </a:t>
            </a:r>
            <a:r>
              <a:rPr lang="pt-BR" b="1" dirty="0">
                <a:latin typeface="Arial" pitchFamily="34" charset="0"/>
                <a:cs typeface="Arial" pitchFamily="34" charset="0"/>
              </a:rPr>
              <a:t>H </a:t>
            </a:r>
            <a:r>
              <a:rPr lang="pt-BR" b="1" dirty="0" smtClean="0">
                <a:latin typeface="Arial" pitchFamily="34" charset="0"/>
                <a:cs typeface="Arial" pitchFamily="34" charset="0"/>
              </a:rPr>
              <a:t>5-toxicitate</a:t>
            </a:r>
            <a:r>
              <a:rPr lang="pt-BR" dirty="0" smtClean="0">
                <a:latin typeface="Arial" pitchFamily="34" charset="0"/>
                <a:cs typeface="Arial" pitchFamily="34" charset="0"/>
              </a:rPr>
              <a:t>, </a:t>
            </a:r>
            <a:r>
              <a:rPr lang="pt-BR" b="1" dirty="0">
                <a:latin typeface="Arial" pitchFamily="34" charset="0"/>
                <a:cs typeface="Arial" pitchFamily="34" charset="0"/>
              </a:rPr>
              <a:t>H </a:t>
            </a:r>
            <a:r>
              <a:rPr lang="pt-BR" b="1" dirty="0" smtClean="0">
                <a:latin typeface="Arial" pitchFamily="34" charset="0"/>
                <a:cs typeface="Arial" pitchFamily="34" charset="0"/>
              </a:rPr>
              <a:t>6-toxicitate acuta</a:t>
            </a:r>
            <a:r>
              <a:rPr lang="pt-BR" dirty="0" smtClean="0">
                <a:latin typeface="Arial" pitchFamily="34" charset="0"/>
                <a:cs typeface="Arial" pitchFamily="34" charset="0"/>
              </a:rPr>
              <a:t>, </a:t>
            </a:r>
            <a:r>
              <a:rPr lang="pt-BR" b="1" dirty="0">
                <a:latin typeface="Arial" pitchFamily="34" charset="0"/>
                <a:cs typeface="Arial" pitchFamily="34" charset="0"/>
              </a:rPr>
              <a:t>H </a:t>
            </a:r>
            <a:r>
              <a:rPr lang="pt-BR" b="1" dirty="0" smtClean="0">
                <a:latin typeface="Arial" pitchFamily="34" charset="0"/>
                <a:cs typeface="Arial" pitchFamily="34" charset="0"/>
              </a:rPr>
              <a:t>7-cancerigene</a:t>
            </a:r>
            <a:r>
              <a:rPr lang="pt-BR" dirty="0" smtClean="0">
                <a:latin typeface="Arial" pitchFamily="34" charset="0"/>
                <a:cs typeface="Arial" pitchFamily="34" charset="0"/>
              </a:rPr>
              <a:t>, </a:t>
            </a:r>
            <a:r>
              <a:rPr lang="pt-BR" b="1" dirty="0">
                <a:latin typeface="Arial" pitchFamily="34" charset="0"/>
                <a:cs typeface="Arial" pitchFamily="34" charset="0"/>
              </a:rPr>
              <a:t>H </a:t>
            </a:r>
            <a:r>
              <a:rPr lang="pt-BR" b="1" dirty="0" smtClean="0">
                <a:latin typeface="Arial" pitchFamily="34" charset="0"/>
                <a:cs typeface="Arial" pitchFamily="34" charset="0"/>
              </a:rPr>
              <a:t>8-corozive</a:t>
            </a:r>
            <a:r>
              <a:rPr lang="pt-BR" dirty="0" smtClean="0">
                <a:latin typeface="Arial" pitchFamily="34" charset="0"/>
                <a:cs typeface="Arial" pitchFamily="34" charset="0"/>
              </a:rPr>
              <a:t>, </a:t>
            </a:r>
            <a:r>
              <a:rPr lang="pt-BR" b="1" dirty="0">
                <a:latin typeface="Arial" pitchFamily="34" charset="0"/>
                <a:cs typeface="Arial" pitchFamily="34" charset="0"/>
              </a:rPr>
              <a:t>H </a:t>
            </a:r>
            <a:r>
              <a:rPr lang="pt-BR" b="1" dirty="0" smtClean="0">
                <a:latin typeface="Arial" pitchFamily="34" charset="0"/>
                <a:cs typeface="Arial" pitchFamily="34" charset="0"/>
              </a:rPr>
              <a:t>10-toxice pentru reproducere</a:t>
            </a:r>
            <a:r>
              <a:rPr lang="pt-BR" dirty="0" smtClean="0">
                <a:latin typeface="Arial" pitchFamily="34" charset="0"/>
                <a:cs typeface="Arial" pitchFamily="34" charset="0"/>
              </a:rPr>
              <a:t>, </a:t>
            </a:r>
            <a:r>
              <a:rPr lang="pt-BR" b="1" dirty="0">
                <a:latin typeface="Arial" pitchFamily="34" charset="0"/>
                <a:cs typeface="Arial" pitchFamily="34" charset="0"/>
              </a:rPr>
              <a:t>H </a:t>
            </a:r>
            <a:r>
              <a:rPr lang="pt-BR" b="1" dirty="0" smtClean="0">
                <a:latin typeface="Arial" pitchFamily="34" charset="0"/>
                <a:cs typeface="Arial" pitchFamily="34" charset="0"/>
              </a:rPr>
              <a:t>11-mutagene </a:t>
            </a:r>
            <a:r>
              <a:rPr lang="pt-BR" dirty="0">
                <a:latin typeface="Arial" pitchFamily="34" charset="0"/>
                <a:cs typeface="Arial" pitchFamily="34" charset="0"/>
              </a:rPr>
              <a:t>și </a:t>
            </a:r>
            <a:r>
              <a:rPr lang="pt-BR" b="1" dirty="0">
                <a:latin typeface="Arial" pitchFamily="34" charset="0"/>
                <a:cs typeface="Arial" pitchFamily="34" charset="0"/>
              </a:rPr>
              <a:t>H </a:t>
            </a:r>
            <a:r>
              <a:rPr lang="pt-BR" b="1" dirty="0" smtClean="0">
                <a:latin typeface="Arial" pitchFamily="34" charset="0"/>
                <a:cs typeface="Arial" pitchFamily="34" charset="0"/>
              </a:rPr>
              <a:t>14-ecotoxice</a:t>
            </a:r>
            <a:r>
              <a:rPr lang="pt-BR" dirty="0" smtClean="0">
                <a:latin typeface="Arial" pitchFamily="34" charset="0"/>
                <a:cs typeface="Arial" pitchFamily="34" charset="0"/>
              </a:rPr>
              <a:t>, </a:t>
            </a:r>
            <a:r>
              <a:rPr lang="pt-BR" dirty="0">
                <a:latin typeface="Arial" pitchFamily="34" charset="0"/>
                <a:cs typeface="Arial" pitchFamily="34" charset="0"/>
              </a:rPr>
              <a:t>trebuie să se facă pe baza criteriilor stabilite în anexa VI la Directiva </a:t>
            </a:r>
            <a:r>
              <a:rPr lang="pt-BR" dirty="0" smtClean="0">
                <a:latin typeface="Arial" pitchFamily="34" charset="0"/>
                <a:cs typeface="Arial" pitchFamily="34" charset="0"/>
              </a:rPr>
              <a:t>67/548/CEE.</a:t>
            </a:r>
            <a:endParaRPr lang="en-US" dirty="0">
              <a:latin typeface="Arial" pitchFamily="34" charset="0"/>
              <a:cs typeface="Arial" pitchFamily="34" charset="0"/>
            </a:endParaRPr>
          </a:p>
        </p:txBody>
      </p:sp>
    </p:spTree>
    <p:extLst>
      <p:ext uri="{BB962C8B-B14F-4D97-AF65-F5344CB8AC3E}">
        <p14:creationId xmlns:p14="http://schemas.microsoft.com/office/powerpoint/2010/main" val="725068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lnSpcReduction="10000"/>
          </a:bodyPr>
          <a:lstStyle/>
          <a:p>
            <a:pPr algn="just"/>
            <a:r>
              <a:rPr lang="vi-VN" dirty="0" smtClean="0"/>
              <a:t> </a:t>
            </a:r>
            <a:r>
              <a:rPr lang="vi-VN" dirty="0">
                <a:latin typeface="Arial" pitchFamily="34" charset="0"/>
                <a:cs typeface="Arial" pitchFamily="34" charset="0"/>
              </a:rPr>
              <a:t>Directiva 67/548/CEE </a:t>
            </a:r>
            <a:r>
              <a:rPr lang="vi-VN" b="1" dirty="0">
                <a:latin typeface="Arial" pitchFamily="34" charset="0"/>
                <a:cs typeface="Arial" pitchFamily="34" charset="0"/>
              </a:rPr>
              <a:t>a fost înlocuită </a:t>
            </a:r>
            <a:r>
              <a:rPr lang="vi-VN" dirty="0">
                <a:latin typeface="Arial" pitchFamily="34" charset="0"/>
                <a:cs typeface="Arial" pitchFamily="34" charset="0"/>
              </a:rPr>
              <a:t>prin </a:t>
            </a:r>
            <a:r>
              <a:rPr lang="vi-VN" b="1" dirty="0" smtClean="0">
                <a:latin typeface="Arial" pitchFamily="34" charset="0"/>
                <a:cs typeface="Arial" pitchFamily="34" charset="0"/>
              </a:rPr>
              <a:t>Regulamentul</a:t>
            </a:r>
            <a:r>
              <a:rPr lang="en-US" b="1" dirty="0" smtClean="0">
                <a:latin typeface="Arial" pitchFamily="34" charset="0"/>
                <a:cs typeface="Arial" pitchFamily="34" charset="0"/>
              </a:rPr>
              <a:t> </a:t>
            </a:r>
            <a:r>
              <a:rPr lang="vi-VN" b="1" dirty="0" smtClean="0">
                <a:latin typeface="Arial" pitchFamily="34" charset="0"/>
                <a:cs typeface="Arial" pitchFamily="34" charset="0"/>
              </a:rPr>
              <a:t>1272/200</a:t>
            </a:r>
            <a:r>
              <a:rPr lang="en-US" b="1" dirty="0" smtClean="0">
                <a:latin typeface="Arial" pitchFamily="34" charset="0"/>
                <a:cs typeface="Arial" pitchFamily="34" charset="0"/>
              </a:rPr>
              <a:t>8/CE</a:t>
            </a:r>
            <a:r>
              <a:rPr lang="vi-VN" b="1" dirty="0" smtClean="0">
                <a:latin typeface="Arial" pitchFamily="34" charset="0"/>
                <a:cs typeface="Arial" pitchFamily="34" charset="0"/>
              </a:rPr>
              <a:t>, </a:t>
            </a:r>
            <a:r>
              <a:rPr lang="vi-VN" b="1" dirty="0">
                <a:solidFill>
                  <a:srgbClr val="7030A0"/>
                </a:solidFill>
                <a:latin typeface="Arial" pitchFamily="34" charset="0"/>
                <a:cs typeface="Arial" pitchFamily="34" charset="0"/>
              </a:rPr>
              <a:t>cu efect de la </a:t>
            </a:r>
            <a:r>
              <a:rPr lang="en-US" b="1" dirty="0" smtClean="0">
                <a:solidFill>
                  <a:srgbClr val="7030A0"/>
                </a:solidFill>
                <a:latin typeface="Arial" pitchFamily="34" charset="0"/>
                <a:cs typeface="Arial" pitchFamily="34" charset="0"/>
              </a:rPr>
              <a:t>                         </a:t>
            </a:r>
            <a:r>
              <a:rPr lang="vi-VN" b="1" u="sng" dirty="0" smtClean="0">
                <a:solidFill>
                  <a:srgbClr val="7030A0"/>
                </a:solidFill>
                <a:latin typeface="Arial" pitchFamily="34" charset="0"/>
                <a:cs typeface="Arial" pitchFamily="34" charset="0"/>
              </a:rPr>
              <a:t>1 </a:t>
            </a:r>
            <a:r>
              <a:rPr lang="vi-VN" b="1" u="sng" dirty="0">
                <a:solidFill>
                  <a:srgbClr val="7030A0"/>
                </a:solidFill>
                <a:latin typeface="Arial" pitchFamily="34" charset="0"/>
                <a:cs typeface="Arial" pitchFamily="34" charset="0"/>
              </a:rPr>
              <a:t>iunie 2015</a:t>
            </a:r>
            <a:r>
              <a:rPr lang="vi-VN" dirty="0">
                <a:latin typeface="Arial" pitchFamily="34" charset="0"/>
                <a:cs typeface="Arial" pitchFamily="34" charset="0"/>
              </a:rPr>
              <a:t>, pentru a se ține seama de progresul tehnic și științific. </a:t>
            </a:r>
            <a:endParaRPr lang="en-US" dirty="0" smtClean="0">
              <a:latin typeface="Arial" pitchFamily="34" charset="0"/>
              <a:cs typeface="Arial" pitchFamily="34" charset="0"/>
            </a:endParaRPr>
          </a:p>
          <a:p>
            <a:pPr algn="just"/>
            <a:r>
              <a:rPr lang="vi-VN" b="1" dirty="0" smtClean="0">
                <a:solidFill>
                  <a:srgbClr val="7030A0"/>
                </a:solidFill>
                <a:latin typeface="Arial" pitchFamily="34" charset="0"/>
                <a:cs typeface="Arial" pitchFamily="34" charset="0"/>
              </a:rPr>
              <a:t>Prin </a:t>
            </a:r>
            <a:r>
              <a:rPr lang="vi-VN" b="1" dirty="0">
                <a:solidFill>
                  <a:srgbClr val="7030A0"/>
                </a:solidFill>
                <a:latin typeface="Arial" pitchFamily="34" charset="0"/>
                <a:cs typeface="Arial" pitchFamily="34" charset="0"/>
              </a:rPr>
              <a:t>derogare</a:t>
            </a:r>
            <a:r>
              <a:rPr lang="vi-VN" dirty="0">
                <a:latin typeface="Arial" pitchFamily="34" charset="0"/>
                <a:cs typeface="Arial" pitchFamily="34" charset="0"/>
              </a:rPr>
              <a:t>, Directiva 67/548/CEE </a:t>
            </a:r>
            <a:r>
              <a:rPr lang="vi-VN" b="1" dirty="0">
                <a:solidFill>
                  <a:srgbClr val="7030A0"/>
                </a:solidFill>
                <a:latin typeface="Arial" pitchFamily="34" charset="0"/>
                <a:cs typeface="Arial" pitchFamily="34" charset="0"/>
              </a:rPr>
              <a:t>se poate aplica unor amestecuri până la </a:t>
            </a:r>
            <a:r>
              <a:rPr lang="vi-VN" b="1" u="sng" dirty="0">
                <a:solidFill>
                  <a:srgbClr val="7030A0"/>
                </a:solidFill>
                <a:latin typeface="Arial" pitchFamily="34" charset="0"/>
                <a:cs typeface="Arial" pitchFamily="34" charset="0"/>
              </a:rPr>
              <a:t>1 iunie 2017</a:t>
            </a:r>
            <a:r>
              <a:rPr lang="vi-VN" dirty="0">
                <a:latin typeface="Arial" pitchFamily="34" charset="0"/>
                <a:cs typeface="Arial" pitchFamily="34" charset="0"/>
              </a:rPr>
              <a:t>, în cazul în care acestea au fost clasificate, etichetate și ambalate în conformitate cu Directiva 1999/45/CE </a:t>
            </a:r>
            <a:r>
              <a:rPr lang="vi-VN" dirty="0" smtClean="0">
                <a:latin typeface="Arial" pitchFamily="34" charset="0"/>
                <a:cs typeface="Arial" pitchFamily="34" charset="0"/>
              </a:rPr>
              <a:t>și </a:t>
            </a:r>
            <a:r>
              <a:rPr lang="vi-VN" b="1" dirty="0">
                <a:solidFill>
                  <a:srgbClr val="7030A0"/>
                </a:solidFill>
                <a:latin typeface="Arial" pitchFamily="34" charset="0"/>
                <a:cs typeface="Arial" pitchFamily="34" charset="0"/>
              </a:rPr>
              <a:t>au fost introduse deja pe piață </a:t>
            </a:r>
            <a:r>
              <a:rPr lang="vi-VN" b="1" u="sng" dirty="0">
                <a:solidFill>
                  <a:srgbClr val="7030A0"/>
                </a:solidFill>
                <a:latin typeface="Arial" pitchFamily="34" charset="0"/>
                <a:cs typeface="Arial" pitchFamily="34" charset="0"/>
              </a:rPr>
              <a:t>înainte de 1 iunie 2015</a:t>
            </a:r>
            <a:r>
              <a:rPr lang="vi-VN" b="1" dirty="0">
                <a:solidFill>
                  <a:srgbClr val="7030A0"/>
                </a:solidFill>
                <a:latin typeface="Arial" pitchFamily="34" charset="0"/>
                <a:cs typeface="Arial" pitchFamily="34" charset="0"/>
              </a:rPr>
              <a:t>.</a:t>
            </a:r>
            <a:endParaRPr lang="en-US" b="1"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4149238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fontScale="77500" lnSpcReduction="20000"/>
          </a:bodyPr>
          <a:lstStyle/>
          <a:p>
            <a:pPr algn="just"/>
            <a:r>
              <a:rPr lang="vi-VN" dirty="0" smtClean="0">
                <a:latin typeface="Arial" pitchFamily="34" charset="0"/>
                <a:cs typeface="Arial" pitchFamily="34" charset="0"/>
              </a:rPr>
              <a:t>Cerințele </a:t>
            </a:r>
            <a:r>
              <a:rPr lang="vi-VN" dirty="0">
                <a:latin typeface="Arial" pitchFamily="34" charset="0"/>
                <a:cs typeface="Arial" pitchFamily="34" charset="0"/>
              </a:rPr>
              <a:t>din Decizia 2000/532/CE pentru clasificarea deșeurilor ca materiale periculoase în ceea ce privește proprietățile periculoase H 3, H 4, H 5, H 6, H 7, H 8, H 10 și H 11 </a:t>
            </a:r>
            <a:r>
              <a:rPr lang="en-US" dirty="0" smtClean="0">
                <a:latin typeface="Arial" pitchFamily="34" charset="0"/>
                <a:cs typeface="Arial" pitchFamily="34" charset="0"/>
              </a:rPr>
              <a:t>au </a:t>
            </a:r>
            <a:r>
              <a:rPr lang="vi-VN" dirty="0" smtClean="0">
                <a:latin typeface="Arial" pitchFamily="34" charset="0"/>
                <a:cs typeface="Arial" pitchFamily="34" charset="0"/>
              </a:rPr>
              <a:t>trebui</a:t>
            </a:r>
            <a:r>
              <a:rPr lang="en-US" dirty="0" smtClean="0">
                <a:latin typeface="Arial" pitchFamily="34" charset="0"/>
                <a:cs typeface="Arial" pitchFamily="34" charset="0"/>
              </a:rPr>
              <a:t>t</a:t>
            </a:r>
            <a:r>
              <a:rPr lang="vi-VN" dirty="0" smtClean="0">
                <a:latin typeface="Arial" pitchFamily="34" charset="0"/>
                <a:cs typeface="Arial" pitchFamily="34" charset="0"/>
              </a:rPr>
              <a:t> </a:t>
            </a:r>
            <a:r>
              <a:rPr lang="vi-VN" dirty="0">
                <a:latin typeface="Arial" pitchFamily="34" charset="0"/>
                <a:cs typeface="Arial" pitchFamily="34" charset="0"/>
              </a:rPr>
              <a:t>să fie adaptate la progresul tehnic și științific și să fie aliniate la noua legislație privind substanțele </a:t>
            </a:r>
            <a:r>
              <a:rPr lang="vi-VN" dirty="0" smtClean="0">
                <a:latin typeface="Arial" pitchFamily="34" charset="0"/>
                <a:cs typeface="Arial" pitchFamily="34" charset="0"/>
              </a:rPr>
              <a:t>chimice. </a:t>
            </a:r>
            <a:r>
              <a:rPr lang="vi-VN" b="1" dirty="0">
                <a:latin typeface="Arial" pitchFamily="34" charset="0"/>
                <a:cs typeface="Arial" pitchFamily="34" charset="0"/>
              </a:rPr>
              <a:t>Aceste cerințe au fost incluse în anexa III la Directiva 2008/98/CE</a:t>
            </a:r>
            <a:r>
              <a:rPr lang="vi-VN" b="1" dirty="0" smtClean="0">
                <a:latin typeface="Arial" pitchFamily="34" charset="0"/>
                <a:cs typeface="Arial" pitchFamily="34" charset="0"/>
              </a:rPr>
              <a:t>.</a:t>
            </a:r>
            <a:endParaRPr lang="en-US" b="1" dirty="0" smtClean="0">
              <a:latin typeface="Arial" pitchFamily="34" charset="0"/>
              <a:cs typeface="Arial" pitchFamily="34" charset="0"/>
            </a:endParaRPr>
          </a:p>
          <a:p>
            <a:pPr algn="just"/>
            <a:r>
              <a:rPr lang="vi-VN" dirty="0" smtClean="0">
                <a:latin typeface="Arial" pitchFamily="34" charset="0"/>
                <a:cs typeface="Arial" pitchFamily="34" charset="0"/>
              </a:rPr>
              <a:t> </a:t>
            </a:r>
            <a:r>
              <a:rPr lang="vi-VN" dirty="0">
                <a:latin typeface="Arial" pitchFamily="34" charset="0"/>
                <a:cs typeface="Arial" pitchFamily="34" charset="0"/>
              </a:rPr>
              <a:t>Anexa la Decizia 2000/532/CE de stabilire a listei de deșeuri </a:t>
            </a:r>
            <a:r>
              <a:rPr lang="vi-VN" dirty="0" smtClean="0">
                <a:latin typeface="Arial" pitchFamily="34" charset="0"/>
                <a:cs typeface="Arial" pitchFamily="34" charset="0"/>
              </a:rPr>
              <a:t> </a:t>
            </a:r>
            <a:r>
              <a:rPr lang="en-US" dirty="0" smtClean="0">
                <a:latin typeface="Arial" pitchFamily="34" charset="0"/>
                <a:cs typeface="Arial" pitchFamily="34" charset="0"/>
              </a:rPr>
              <a:t>a fost modificata </a:t>
            </a:r>
            <a:r>
              <a:rPr lang="vi-VN" dirty="0" smtClean="0">
                <a:latin typeface="Arial" pitchFamily="34" charset="0"/>
                <a:cs typeface="Arial" pitchFamily="34" charset="0"/>
              </a:rPr>
              <a:t>pentru </a:t>
            </a:r>
            <a:r>
              <a:rPr lang="vi-VN" dirty="0">
                <a:solidFill>
                  <a:srgbClr val="7030A0"/>
                </a:solidFill>
                <a:latin typeface="Arial" pitchFamily="34" charset="0"/>
                <a:cs typeface="Arial" pitchFamily="34" charset="0"/>
              </a:rPr>
              <a:t>a fi aliniată la terminologia utilizată în </a:t>
            </a:r>
            <a:r>
              <a:rPr lang="vi-VN" dirty="0" smtClean="0">
                <a:solidFill>
                  <a:srgbClr val="7030A0"/>
                </a:solidFill>
                <a:latin typeface="Arial" pitchFamily="34" charset="0"/>
                <a:cs typeface="Arial" pitchFamily="34" charset="0"/>
              </a:rPr>
              <a:t>Regulamentul</a:t>
            </a:r>
            <a:r>
              <a:rPr lang="en-US" dirty="0" smtClean="0">
                <a:solidFill>
                  <a:srgbClr val="7030A0"/>
                </a:solidFill>
                <a:latin typeface="Arial" pitchFamily="34" charset="0"/>
                <a:cs typeface="Arial" pitchFamily="34" charset="0"/>
              </a:rPr>
              <a:t> </a:t>
            </a:r>
            <a:r>
              <a:rPr lang="vi-VN" dirty="0" smtClean="0">
                <a:solidFill>
                  <a:srgbClr val="7030A0"/>
                </a:solidFill>
                <a:latin typeface="Arial" pitchFamily="34" charset="0"/>
                <a:cs typeface="Arial" pitchFamily="34" charset="0"/>
              </a:rPr>
              <a:t>1272/2008</a:t>
            </a:r>
            <a:r>
              <a:rPr lang="en-US" dirty="0" smtClean="0">
                <a:solidFill>
                  <a:srgbClr val="7030A0"/>
                </a:solidFill>
                <a:latin typeface="Arial" pitchFamily="34" charset="0"/>
                <a:cs typeface="Arial" pitchFamily="34" charset="0"/>
              </a:rPr>
              <a:t>/CE</a:t>
            </a:r>
            <a:r>
              <a:rPr lang="vi-VN" dirty="0" smtClean="0">
                <a:latin typeface="Arial" pitchFamily="34" charset="0"/>
                <a:cs typeface="Arial" pitchFamily="34" charset="0"/>
              </a:rPr>
              <a:t>. </a:t>
            </a:r>
            <a:endParaRPr lang="en-US" dirty="0" smtClean="0">
              <a:latin typeface="Arial" pitchFamily="34" charset="0"/>
              <a:cs typeface="Arial" pitchFamily="34" charset="0"/>
            </a:endParaRPr>
          </a:p>
          <a:p>
            <a:pPr algn="just"/>
            <a:r>
              <a:rPr lang="en-US" dirty="0" smtClean="0">
                <a:latin typeface="Arial" pitchFamily="34" charset="0"/>
                <a:cs typeface="Arial" pitchFamily="34" charset="0"/>
              </a:rPr>
              <a:t>S-au</a:t>
            </a:r>
            <a:r>
              <a:rPr lang="vi-VN" dirty="0" smtClean="0">
                <a:latin typeface="Arial" pitchFamily="34" charset="0"/>
                <a:cs typeface="Arial" pitchFamily="34" charset="0"/>
              </a:rPr>
              <a:t> fac</a:t>
            </a:r>
            <a:r>
              <a:rPr lang="en-US" dirty="0" smtClean="0">
                <a:latin typeface="Arial" pitchFamily="34" charset="0"/>
                <a:cs typeface="Arial" pitchFamily="34" charset="0"/>
              </a:rPr>
              <a:t>ut</a:t>
            </a:r>
            <a:r>
              <a:rPr lang="vi-VN" dirty="0" smtClean="0">
                <a:latin typeface="Arial" pitchFamily="34" charset="0"/>
                <a:cs typeface="Arial" pitchFamily="34" charset="0"/>
              </a:rPr>
              <a:t> trimiter</a:t>
            </a:r>
            <a:r>
              <a:rPr lang="en-US" dirty="0" smtClean="0">
                <a:latin typeface="Arial" pitchFamily="34" charset="0"/>
                <a:cs typeface="Arial" pitchFamily="34" charset="0"/>
              </a:rPr>
              <a:t>i fie</a:t>
            </a:r>
            <a:r>
              <a:rPr lang="vi-VN" dirty="0" smtClean="0">
                <a:latin typeface="Arial" pitchFamily="34" charset="0"/>
                <a:cs typeface="Arial" pitchFamily="34" charset="0"/>
              </a:rPr>
              <a:t> </a:t>
            </a:r>
            <a:r>
              <a:rPr lang="vi-VN" dirty="0">
                <a:latin typeface="Arial" pitchFamily="34" charset="0"/>
                <a:cs typeface="Arial" pitchFamily="34" charset="0"/>
              </a:rPr>
              <a:t>la Regulamentul </a:t>
            </a:r>
            <a:r>
              <a:rPr lang="vi-VN" dirty="0" smtClean="0">
                <a:latin typeface="Arial" pitchFamily="34" charset="0"/>
                <a:cs typeface="Arial" pitchFamily="34" charset="0"/>
              </a:rPr>
              <a:t>440/2008</a:t>
            </a:r>
            <a:r>
              <a:rPr lang="en-US" dirty="0" smtClean="0">
                <a:latin typeface="Arial" pitchFamily="34" charset="0"/>
                <a:cs typeface="Arial" pitchFamily="34" charset="0"/>
              </a:rPr>
              <a:t>/CE, fie</a:t>
            </a:r>
            <a:r>
              <a:rPr lang="vi-VN" dirty="0" smtClean="0">
                <a:latin typeface="Arial" pitchFamily="34" charset="0"/>
                <a:cs typeface="Arial" pitchFamily="34" charset="0"/>
              </a:rPr>
              <a:t> </a:t>
            </a:r>
            <a:r>
              <a:rPr lang="vi-VN" dirty="0">
                <a:latin typeface="Arial" pitchFamily="34" charset="0"/>
                <a:cs typeface="Arial" pitchFamily="34" charset="0"/>
              </a:rPr>
              <a:t>la alte metode de testare recunoscute la nivel internațional și orientări atunci când atribuirea proprietăților periculoase se efectuează pe baza unui test</a:t>
            </a:r>
            <a:r>
              <a:rPr lang="vi-VN" dirty="0"/>
              <a:t>.</a:t>
            </a:r>
            <a:endParaRPr lang="en-US" b="1" dirty="0">
              <a:solidFill>
                <a:srgbClr val="7030A0"/>
              </a:solidFill>
              <a:latin typeface="Times New Roman" pitchFamily="18" charset="0"/>
              <a:cs typeface="Times New Roman" pitchFamily="18" charset="0"/>
            </a:endParaRPr>
          </a:p>
        </p:txBody>
      </p:sp>
    </p:spTree>
    <p:extLst>
      <p:ext uri="{BB962C8B-B14F-4D97-AF65-F5344CB8AC3E}">
        <p14:creationId xmlns:p14="http://schemas.microsoft.com/office/powerpoint/2010/main" val="877328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fontScale="70000" lnSpcReduction="20000"/>
          </a:bodyPr>
          <a:lstStyle/>
          <a:p>
            <a:pPr marL="109728" indent="0" algn="just">
              <a:buNone/>
            </a:pPr>
            <a:r>
              <a:rPr lang="vi-VN" b="1" dirty="0" smtClean="0">
                <a:solidFill>
                  <a:srgbClr val="7030A0"/>
                </a:solidFill>
                <a:latin typeface="Arial" pitchFamily="34" charset="0"/>
                <a:cs typeface="Arial" pitchFamily="34" charset="0"/>
              </a:rPr>
              <a:t>EVALUARE </a:t>
            </a:r>
            <a:r>
              <a:rPr lang="vi-VN" b="1" dirty="0">
                <a:solidFill>
                  <a:srgbClr val="7030A0"/>
                </a:solidFill>
                <a:latin typeface="Arial" pitchFamily="34" charset="0"/>
                <a:cs typeface="Arial" pitchFamily="34" charset="0"/>
              </a:rPr>
              <a:t>ȘI CLASIFICARE </a:t>
            </a:r>
            <a:endParaRPr lang="en-US" b="1" dirty="0" smtClean="0">
              <a:solidFill>
                <a:srgbClr val="7030A0"/>
              </a:solidFill>
              <a:latin typeface="Arial" pitchFamily="34" charset="0"/>
              <a:cs typeface="Arial" pitchFamily="34" charset="0"/>
            </a:endParaRPr>
          </a:p>
          <a:p>
            <a:pPr marL="109728" indent="0" algn="just">
              <a:buNone/>
            </a:pPr>
            <a:endParaRPr lang="en-US" b="1" dirty="0" smtClean="0">
              <a:solidFill>
                <a:srgbClr val="7030A0"/>
              </a:solidFill>
              <a:latin typeface="Arial" pitchFamily="34" charset="0"/>
              <a:cs typeface="Arial" pitchFamily="34" charset="0"/>
            </a:endParaRPr>
          </a:p>
          <a:p>
            <a:pPr marL="109728" indent="0" algn="just">
              <a:buNone/>
            </a:pPr>
            <a:r>
              <a:rPr lang="vi-VN" b="1" dirty="0" smtClean="0">
                <a:solidFill>
                  <a:srgbClr val="7030A0"/>
                </a:solidFill>
                <a:latin typeface="Arial" pitchFamily="34" charset="0"/>
                <a:cs typeface="Arial" pitchFamily="34" charset="0"/>
              </a:rPr>
              <a:t>1</a:t>
            </a:r>
            <a:r>
              <a:rPr lang="vi-VN" b="1" dirty="0">
                <a:solidFill>
                  <a:srgbClr val="7030A0"/>
                </a:solidFill>
                <a:latin typeface="Arial" pitchFamily="34" charset="0"/>
                <a:cs typeface="Arial" pitchFamily="34" charset="0"/>
              </a:rPr>
              <a:t>. Evaluarea proprietăților periculoase ale deșeurilor </a:t>
            </a:r>
            <a:endParaRPr lang="en-US" b="1" dirty="0" smtClean="0">
              <a:solidFill>
                <a:srgbClr val="7030A0"/>
              </a:solidFill>
              <a:latin typeface="Arial" pitchFamily="34" charset="0"/>
              <a:cs typeface="Arial" pitchFamily="34" charset="0"/>
            </a:endParaRPr>
          </a:p>
          <a:p>
            <a:pPr algn="just"/>
            <a:r>
              <a:rPr lang="vi-VN" dirty="0" smtClean="0">
                <a:latin typeface="Arial" pitchFamily="34" charset="0"/>
                <a:cs typeface="Arial" pitchFamily="34" charset="0"/>
              </a:rPr>
              <a:t>La </a:t>
            </a:r>
            <a:r>
              <a:rPr lang="vi-VN" dirty="0">
                <a:latin typeface="Arial" pitchFamily="34" charset="0"/>
                <a:cs typeface="Arial" pitchFamily="34" charset="0"/>
              </a:rPr>
              <a:t>evaluarea proprietăților periculoase ale deșeurilor </a:t>
            </a:r>
            <a:r>
              <a:rPr lang="vi-VN" b="1" dirty="0">
                <a:latin typeface="Arial" pitchFamily="34" charset="0"/>
                <a:cs typeface="Arial" pitchFamily="34" charset="0"/>
              </a:rPr>
              <a:t>se aplică criteriile stabilite în anexa III la Directiva 2008/98/CE</a:t>
            </a:r>
            <a:r>
              <a:rPr lang="vi-VN" dirty="0">
                <a:latin typeface="Arial" pitchFamily="34" charset="0"/>
                <a:cs typeface="Arial" pitchFamily="34" charset="0"/>
              </a:rPr>
              <a:t>. </a:t>
            </a:r>
            <a:endParaRPr lang="en-US" dirty="0" smtClean="0">
              <a:latin typeface="Arial" pitchFamily="34" charset="0"/>
              <a:cs typeface="Arial" pitchFamily="34" charset="0"/>
            </a:endParaRPr>
          </a:p>
          <a:p>
            <a:pPr algn="just"/>
            <a:r>
              <a:rPr lang="vi-VN" dirty="0" smtClean="0">
                <a:latin typeface="Arial" pitchFamily="34" charset="0"/>
                <a:cs typeface="Arial" pitchFamily="34" charset="0"/>
              </a:rPr>
              <a:t>În </a:t>
            </a:r>
            <a:r>
              <a:rPr lang="vi-VN" dirty="0">
                <a:latin typeface="Arial" pitchFamily="34" charset="0"/>
                <a:cs typeface="Arial" pitchFamily="34" charset="0"/>
              </a:rPr>
              <a:t>ceea ce privește proprietățile periculoase </a:t>
            </a:r>
            <a:r>
              <a:rPr lang="vi-VN" b="1" dirty="0">
                <a:latin typeface="Arial" pitchFamily="34" charset="0"/>
                <a:cs typeface="Arial" pitchFamily="34" charset="0"/>
              </a:rPr>
              <a:t>HP </a:t>
            </a:r>
            <a:r>
              <a:rPr lang="vi-VN" b="1" dirty="0" smtClean="0">
                <a:latin typeface="Arial" pitchFamily="34" charset="0"/>
                <a:cs typeface="Arial" pitchFamily="34" charset="0"/>
              </a:rPr>
              <a:t>4</a:t>
            </a:r>
            <a:r>
              <a:rPr lang="en-US" b="1" dirty="0" smtClean="0">
                <a:latin typeface="Arial" pitchFamily="34" charset="0"/>
                <a:cs typeface="Arial" pitchFamily="34" charset="0"/>
              </a:rPr>
              <a:t>- iritante</a:t>
            </a:r>
            <a:r>
              <a:rPr lang="vi-VN" b="1" dirty="0" smtClean="0">
                <a:latin typeface="Arial" pitchFamily="34" charset="0"/>
                <a:cs typeface="Arial" pitchFamily="34" charset="0"/>
              </a:rPr>
              <a:t>, </a:t>
            </a:r>
            <a:r>
              <a:rPr lang="vi-VN" b="1" dirty="0">
                <a:latin typeface="Arial" pitchFamily="34" charset="0"/>
                <a:cs typeface="Arial" pitchFamily="34" charset="0"/>
              </a:rPr>
              <a:t>HP </a:t>
            </a:r>
            <a:r>
              <a:rPr lang="vi-VN" b="1" dirty="0" smtClean="0">
                <a:latin typeface="Arial" pitchFamily="34" charset="0"/>
                <a:cs typeface="Arial" pitchFamily="34" charset="0"/>
              </a:rPr>
              <a:t>6</a:t>
            </a:r>
            <a:r>
              <a:rPr lang="en-US" b="1" dirty="0" smtClean="0">
                <a:latin typeface="Arial" pitchFamily="34" charset="0"/>
                <a:cs typeface="Arial" pitchFamily="34" charset="0"/>
              </a:rPr>
              <a:t>-toxicitate acuta</a:t>
            </a:r>
            <a:r>
              <a:rPr lang="vi-VN" b="1" dirty="0" smtClean="0">
                <a:latin typeface="Arial" pitchFamily="34" charset="0"/>
                <a:cs typeface="Arial" pitchFamily="34" charset="0"/>
              </a:rPr>
              <a:t> </a:t>
            </a:r>
            <a:r>
              <a:rPr lang="vi-VN" b="1" dirty="0">
                <a:latin typeface="Arial" pitchFamily="34" charset="0"/>
                <a:cs typeface="Arial" pitchFamily="34" charset="0"/>
              </a:rPr>
              <a:t>și HP </a:t>
            </a:r>
            <a:r>
              <a:rPr lang="vi-VN" b="1" dirty="0" smtClean="0">
                <a:latin typeface="Arial" pitchFamily="34" charset="0"/>
                <a:cs typeface="Arial" pitchFamily="34" charset="0"/>
              </a:rPr>
              <a:t>8</a:t>
            </a:r>
            <a:r>
              <a:rPr lang="en-US" b="1" dirty="0" smtClean="0">
                <a:latin typeface="Arial" pitchFamily="34" charset="0"/>
                <a:cs typeface="Arial" pitchFamily="34" charset="0"/>
              </a:rPr>
              <a:t>- coroziune</a:t>
            </a:r>
            <a:r>
              <a:rPr lang="vi-VN" b="1" dirty="0" smtClean="0">
                <a:latin typeface="Arial" pitchFamily="34" charset="0"/>
                <a:cs typeface="Arial" pitchFamily="34" charset="0"/>
              </a:rPr>
              <a:t>, </a:t>
            </a:r>
            <a:r>
              <a:rPr lang="vi-VN" b="1" dirty="0">
                <a:latin typeface="Arial" pitchFamily="34" charset="0"/>
                <a:cs typeface="Arial" pitchFamily="34" charset="0"/>
              </a:rPr>
              <a:t>la evaluare se aplică valorile-limită aferente fiecărei substanțe, conform indicațiilor prevăzute în anexa III la Directiva 2008/98/CE. </a:t>
            </a:r>
            <a:endParaRPr lang="en-US" b="1" dirty="0" smtClean="0">
              <a:latin typeface="Arial" pitchFamily="34" charset="0"/>
              <a:cs typeface="Arial" pitchFamily="34" charset="0"/>
            </a:endParaRPr>
          </a:p>
          <a:p>
            <a:pPr algn="just"/>
            <a:r>
              <a:rPr lang="vi-VN" dirty="0" smtClean="0">
                <a:latin typeface="Arial" pitchFamily="34" charset="0"/>
                <a:cs typeface="Arial" pitchFamily="34" charset="0"/>
              </a:rPr>
              <a:t>În </a:t>
            </a:r>
            <a:r>
              <a:rPr lang="vi-VN" dirty="0">
                <a:latin typeface="Arial" pitchFamily="34" charset="0"/>
                <a:cs typeface="Arial" pitchFamily="34" charset="0"/>
              </a:rPr>
              <a:t>cazul în care </a:t>
            </a:r>
            <a:r>
              <a:rPr lang="vi-VN" b="1" dirty="0">
                <a:latin typeface="Arial" pitchFamily="34" charset="0"/>
                <a:cs typeface="Arial" pitchFamily="34" charset="0"/>
              </a:rPr>
              <a:t>o substanță este prezentă în deșeuri sub valoarea-limită a acesteia, </a:t>
            </a:r>
            <a:r>
              <a:rPr lang="vi-VN" b="1" dirty="0">
                <a:solidFill>
                  <a:srgbClr val="7030A0"/>
                </a:solidFill>
                <a:latin typeface="Arial" pitchFamily="34" charset="0"/>
                <a:cs typeface="Arial" pitchFamily="34" charset="0"/>
              </a:rPr>
              <a:t>substanța nu se include în calcularea niciunui prag</a:t>
            </a:r>
            <a:r>
              <a:rPr lang="vi-VN" dirty="0">
                <a:latin typeface="Arial" pitchFamily="34" charset="0"/>
                <a:cs typeface="Arial" pitchFamily="34" charset="0"/>
              </a:rPr>
              <a:t>. În cazul în care </a:t>
            </a:r>
            <a:r>
              <a:rPr lang="vi-VN" b="1" dirty="0">
                <a:latin typeface="Arial" pitchFamily="34" charset="0"/>
                <a:cs typeface="Arial" pitchFamily="34" charset="0"/>
              </a:rPr>
              <a:t>proprietatea periculoasă a unui deșeu a fost evaluată pe baza unui test </a:t>
            </a:r>
            <a:r>
              <a:rPr lang="vi-VN" dirty="0">
                <a:latin typeface="Arial" pitchFamily="34" charset="0"/>
                <a:cs typeface="Arial" pitchFamily="34" charset="0"/>
              </a:rPr>
              <a:t>și </a:t>
            </a:r>
            <a:r>
              <a:rPr lang="vi-VN" b="1" dirty="0">
                <a:latin typeface="Arial" pitchFamily="34" charset="0"/>
                <a:cs typeface="Arial" pitchFamily="34" charset="0"/>
              </a:rPr>
              <a:t>prin utilizarea concentrațiilor de substanțe periculoase, conform indicațiilor din anexa III la Directiva 2008/98/CE</a:t>
            </a:r>
            <a:r>
              <a:rPr lang="vi-VN" dirty="0">
                <a:latin typeface="Arial" pitchFamily="34" charset="0"/>
                <a:cs typeface="Arial" pitchFamily="34" charset="0"/>
              </a:rPr>
              <a:t>, </a:t>
            </a:r>
            <a:r>
              <a:rPr lang="vi-VN" b="1" dirty="0">
                <a:solidFill>
                  <a:srgbClr val="7030A0"/>
                </a:solidFill>
                <a:latin typeface="Arial" pitchFamily="34" charset="0"/>
                <a:cs typeface="Arial" pitchFamily="34" charset="0"/>
              </a:rPr>
              <a:t>rezultatele testului primează.</a:t>
            </a:r>
            <a:endParaRPr lang="en-US" b="1" dirty="0">
              <a:solidFill>
                <a:srgbClr val="7030A0"/>
              </a:solidFill>
              <a:latin typeface="Arial" pitchFamily="34" charset="0"/>
              <a:cs typeface="Arial" pitchFamily="34" charset="0"/>
            </a:endParaRPr>
          </a:p>
        </p:txBody>
      </p:sp>
    </p:spTree>
    <p:extLst>
      <p:ext uri="{BB962C8B-B14F-4D97-AF65-F5344CB8AC3E}">
        <p14:creationId xmlns:p14="http://schemas.microsoft.com/office/powerpoint/2010/main" val="1060330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a:bodyPr>
          <a:lstStyle/>
          <a:p>
            <a:pPr marL="109728" indent="0" algn="just">
              <a:buNone/>
            </a:pPr>
            <a:r>
              <a:rPr lang="vi-VN" b="1" dirty="0" smtClean="0">
                <a:solidFill>
                  <a:srgbClr val="7030A0"/>
                </a:solidFill>
                <a:latin typeface="Arial" pitchFamily="34" charset="0"/>
                <a:cs typeface="Arial" pitchFamily="34" charset="0"/>
              </a:rPr>
              <a:t>EVALUARE </a:t>
            </a:r>
            <a:r>
              <a:rPr lang="vi-VN" b="1" dirty="0">
                <a:solidFill>
                  <a:srgbClr val="7030A0"/>
                </a:solidFill>
                <a:latin typeface="Arial" pitchFamily="34" charset="0"/>
                <a:cs typeface="Arial" pitchFamily="34" charset="0"/>
              </a:rPr>
              <a:t>ȘI </a:t>
            </a:r>
            <a:r>
              <a:rPr lang="vi-VN" b="1" dirty="0" smtClean="0">
                <a:solidFill>
                  <a:srgbClr val="7030A0"/>
                </a:solidFill>
                <a:latin typeface="Arial" pitchFamily="34" charset="0"/>
                <a:cs typeface="Arial" pitchFamily="34" charset="0"/>
              </a:rPr>
              <a:t>CLASIFICARE</a:t>
            </a:r>
            <a:endParaRPr lang="en-US" b="1" dirty="0" smtClean="0">
              <a:solidFill>
                <a:srgbClr val="7030A0"/>
              </a:solidFill>
              <a:latin typeface="Arial" pitchFamily="34" charset="0"/>
              <a:cs typeface="Arial" pitchFamily="34" charset="0"/>
            </a:endParaRPr>
          </a:p>
          <a:p>
            <a:pPr marL="109728" indent="0" algn="just">
              <a:buNone/>
            </a:pPr>
            <a:r>
              <a:rPr lang="vi-VN" b="1" dirty="0" smtClean="0">
                <a:solidFill>
                  <a:srgbClr val="7030A0"/>
                </a:solidFill>
                <a:latin typeface="Arial" pitchFamily="34" charset="0"/>
                <a:cs typeface="Arial" pitchFamily="34" charset="0"/>
              </a:rPr>
              <a:t> </a:t>
            </a:r>
            <a:endParaRPr lang="en-US" b="1" dirty="0" smtClean="0">
              <a:solidFill>
                <a:srgbClr val="7030A0"/>
              </a:solidFill>
              <a:latin typeface="Arial" pitchFamily="34" charset="0"/>
              <a:cs typeface="Arial" pitchFamily="34" charset="0"/>
            </a:endParaRPr>
          </a:p>
          <a:p>
            <a:pPr marL="109728" indent="0" algn="just">
              <a:buNone/>
            </a:pPr>
            <a:r>
              <a:rPr lang="vi-VN" b="1" dirty="0">
                <a:solidFill>
                  <a:srgbClr val="7030A0"/>
                </a:solidFill>
                <a:latin typeface="Arial" pitchFamily="34" charset="0"/>
                <a:cs typeface="Arial" pitchFamily="34" charset="0"/>
              </a:rPr>
              <a:t>2. Clasificarea unui deșeu ca fiind periculos </a:t>
            </a:r>
            <a:endParaRPr lang="en-US" b="1" dirty="0" smtClean="0">
              <a:solidFill>
                <a:srgbClr val="7030A0"/>
              </a:solidFill>
              <a:latin typeface="Arial" pitchFamily="34" charset="0"/>
              <a:cs typeface="Arial" pitchFamily="34" charset="0"/>
            </a:endParaRPr>
          </a:p>
          <a:p>
            <a:pPr marL="109728" indent="0" algn="just">
              <a:buNone/>
            </a:pPr>
            <a:r>
              <a:rPr lang="vi-VN" b="1" dirty="0" smtClean="0">
                <a:latin typeface="Arial" pitchFamily="34" charset="0"/>
                <a:cs typeface="Arial" pitchFamily="34" charset="0"/>
              </a:rPr>
              <a:t>Orice </a:t>
            </a:r>
            <a:r>
              <a:rPr lang="vi-VN" b="1" dirty="0">
                <a:latin typeface="Arial" pitchFamily="34" charset="0"/>
                <a:cs typeface="Arial" pitchFamily="34" charset="0"/>
              </a:rPr>
              <a:t>deșeu marcat cu un asterisc (*) în lista deșeurilor va fi considerat deșeu periculos, în temeiul Directivei 2008/98/CE</a:t>
            </a:r>
            <a:r>
              <a:rPr lang="vi-VN" dirty="0">
                <a:latin typeface="Arial" pitchFamily="34" charset="0"/>
                <a:cs typeface="Arial" pitchFamily="34" charset="0"/>
              </a:rPr>
              <a:t>, cu excepția cazului în care se aplică articolul 20 din această directivă</a:t>
            </a:r>
            <a:r>
              <a:rPr lang="vi-VN" dirty="0" smtClean="0">
                <a:latin typeface="Arial" pitchFamily="34" charset="0"/>
                <a:cs typeface="Arial" pitchFamily="34" charset="0"/>
              </a:rPr>
              <a:t>.</a:t>
            </a:r>
            <a:endParaRPr lang="en-US" dirty="0" smtClean="0">
              <a:latin typeface="Arial" pitchFamily="34" charset="0"/>
              <a:cs typeface="Arial" pitchFamily="34" charset="0"/>
            </a:endParaRPr>
          </a:p>
          <a:p>
            <a:pPr marL="109728" indent="0" algn="just">
              <a:buNone/>
            </a:pPr>
            <a:endParaRPr lang="en-US" dirty="0" smtClean="0"/>
          </a:p>
          <a:p>
            <a:pPr marL="109728" indent="0" algn="just">
              <a:buNone/>
            </a:pPr>
            <a:endParaRPr lang="en-US" b="1" dirty="0" smtClean="0">
              <a:solidFill>
                <a:srgbClr val="7030A0"/>
              </a:solidFill>
            </a:endParaRPr>
          </a:p>
        </p:txBody>
      </p:sp>
    </p:spTree>
    <p:extLst>
      <p:ext uri="{BB962C8B-B14F-4D97-AF65-F5344CB8AC3E}">
        <p14:creationId xmlns:p14="http://schemas.microsoft.com/office/powerpoint/2010/main" val="1418625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fontScale="70000" lnSpcReduction="20000"/>
          </a:bodyPr>
          <a:lstStyle/>
          <a:p>
            <a:pPr marL="109728" indent="0" algn="just">
              <a:buNone/>
            </a:pPr>
            <a:r>
              <a:rPr lang="vi-VN" b="1" dirty="0" smtClean="0">
                <a:solidFill>
                  <a:srgbClr val="7030A0"/>
                </a:solidFill>
                <a:latin typeface="Arial" pitchFamily="34" charset="0"/>
                <a:cs typeface="Arial" pitchFamily="34" charset="0"/>
              </a:rPr>
              <a:t>EVALUARE </a:t>
            </a:r>
            <a:r>
              <a:rPr lang="vi-VN" b="1" dirty="0">
                <a:solidFill>
                  <a:srgbClr val="7030A0"/>
                </a:solidFill>
                <a:latin typeface="Arial" pitchFamily="34" charset="0"/>
                <a:cs typeface="Arial" pitchFamily="34" charset="0"/>
              </a:rPr>
              <a:t>ȘI </a:t>
            </a:r>
            <a:r>
              <a:rPr lang="vi-VN" b="1" dirty="0" smtClean="0">
                <a:solidFill>
                  <a:srgbClr val="7030A0"/>
                </a:solidFill>
                <a:latin typeface="Arial" pitchFamily="34" charset="0"/>
                <a:cs typeface="Arial" pitchFamily="34" charset="0"/>
              </a:rPr>
              <a:t>CLASIFICARE</a:t>
            </a:r>
            <a:endParaRPr lang="en-US" b="1" dirty="0" smtClean="0">
              <a:solidFill>
                <a:srgbClr val="7030A0"/>
              </a:solidFill>
              <a:latin typeface="Arial" pitchFamily="34" charset="0"/>
              <a:cs typeface="Arial" pitchFamily="34" charset="0"/>
            </a:endParaRPr>
          </a:p>
          <a:p>
            <a:pPr marL="109728" indent="0" algn="just">
              <a:buNone/>
            </a:pPr>
            <a:r>
              <a:rPr lang="vi-VN" b="1" dirty="0" smtClean="0">
                <a:solidFill>
                  <a:srgbClr val="7030A0"/>
                </a:solidFill>
                <a:latin typeface="Arial" pitchFamily="34" charset="0"/>
                <a:cs typeface="Arial" pitchFamily="34" charset="0"/>
              </a:rPr>
              <a:t> </a:t>
            </a:r>
            <a:endParaRPr lang="en-US" b="1" dirty="0" smtClean="0">
              <a:solidFill>
                <a:srgbClr val="7030A0"/>
              </a:solidFill>
              <a:latin typeface="Arial" pitchFamily="34" charset="0"/>
              <a:cs typeface="Arial" pitchFamily="34" charset="0"/>
            </a:endParaRPr>
          </a:p>
          <a:p>
            <a:pPr marL="109728" indent="0" algn="just">
              <a:buNone/>
            </a:pPr>
            <a:r>
              <a:rPr lang="vi-VN" b="1" dirty="0">
                <a:solidFill>
                  <a:srgbClr val="7030A0"/>
                </a:solidFill>
                <a:latin typeface="Arial" pitchFamily="34" charset="0"/>
                <a:cs typeface="Arial" pitchFamily="34" charset="0"/>
              </a:rPr>
              <a:t>2. Clasificarea unui deșeu ca fiind periculos </a:t>
            </a:r>
            <a:endParaRPr lang="en-US" b="1" dirty="0" smtClean="0">
              <a:solidFill>
                <a:srgbClr val="7030A0"/>
              </a:solidFill>
              <a:latin typeface="Arial" pitchFamily="34" charset="0"/>
              <a:cs typeface="Arial" pitchFamily="34" charset="0"/>
            </a:endParaRPr>
          </a:p>
          <a:p>
            <a:pPr marL="109728" indent="0" algn="just">
              <a:buNone/>
            </a:pPr>
            <a:r>
              <a:rPr lang="vi-VN" dirty="0">
                <a:latin typeface="Arial" pitchFamily="34" charset="0"/>
                <a:cs typeface="Arial" pitchFamily="34" charset="0"/>
              </a:rPr>
              <a:t>În ceea ce privește deșeurile cărora li s-ar putea atribui coduri aferente deșeurilor periculoase și nepericuloase, se aplică următoarele: </a:t>
            </a:r>
            <a:endParaRPr lang="en-US" dirty="0" smtClean="0">
              <a:latin typeface="Arial" pitchFamily="34" charset="0"/>
              <a:cs typeface="Arial" pitchFamily="34" charset="0"/>
            </a:endParaRPr>
          </a:p>
          <a:p>
            <a:pPr marL="109728" indent="0" algn="just">
              <a:buNone/>
            </a:pPr>
            <a:r>
              <a:rPr lang="vi-VN" dirty="0" smtClean="0">
                <a:latin typeface="Arial" pitchFamily="34" charset="0"/>
                <a:cs typeface="Arial" pitchFamily="34" charset="0"/>
              </a:rPr>
              <a:t>— </a:t>
            </a:r>
            <a:r>
              <a:rPr lang="vi-VN" dirty="0">
                <a:latin typeface="Arial" pitchFamily="34" charset="0"/>
                <a:cs typeface="Arial" pitchFamily="34" charset="0"/>
              </a:rPr>
              <a:t>o mențiune în lista armonizată de deșeuri marcate ca periculoase, care au o referire specifică sau generală la </a:t>
            </a:r>
            <a:r>
              <a:rPr lang="vi-VN" b="1" dirty="0">
                <a:latin typeface="Arial" pitchFamily="34" charset="0"/>
                <a:cs typeface="Arial" pitchFamily="34" charset="0"/>
              </a:rPr>
              <a:t>„substanțe periculoase</a:t>
            </a:r>
            <a:r>
              <a:rPr lang="vi-VN" dirty="0">
                <a:latin typeface="Arial" pitchFamily="34" charset="0"/>
                <a:cs typeface="Arial" pitchFamily="34" charset="0"/>
              </a:rPr>
              <a:t>”, este adecvată în cazul unui deșeu </a:t>
            </a:r>
            <a:r>
              <a:rPr lang="vi-VN" b="1" dirty="0">
                <a:latin typeface="Arial" pitchFamily="34" charset="0"/>
                <a:cs typeface="Arial" pitchFamily="34" charset="0"/>
              </a:rPr>
              <a:t>numai atunci când acesta conține substanțe periculoase relevante din cauza cărora deșeul respectiv prezintă una sau mai multe proprietăți periculoase </a:t>
            </a:r>
            <a:r>
              <a:rPr lang="en-US" b="1" dirty="0" smtClean="0">
                <a:latin typeface="Arial" pitchFamily="34" charset="0"/>
                <a:cs typeface="Arial" pitchFamily="34" charset="0"/>
              </a:rPr>
              <a:t>                   </a:t>
            </a:r>
            <a:r>
              <a:rPr lang="vi-VN" b="1" dirty="0" smtClean="0">
                <a:latin typeface="Arial" pitchFamily="34" charset="0"/>
                <a:cs typeface="Arial" pitchFamily="34" charset="0"/>
              </a:rPr>
              <a:t>HP </a:t>
            </a:r>
            <a:r>
              <a:rPr lang="vi-VN" b="1" dirty="0">
                <a:latin typeface="Arial" pitchFamily="34" charset="0"/>
                <a:cs typeface="Arial" pitchFamily="34" charset="0"/>
              </a:rPr>
              <a:t>1-HP 8 și/sau HP 10-HP 15</a:t>
            </a:r>
            <a:r>
              <a:rPr lang="vi-VN" dirty="0">
                <a:latin typeface="Arial" pitchFamily="34" charset="0"/>
                <a:cs typeface="Arial" pitchFamily="34" charset="0"/>
              </a:rPr>
              <a:t>, </a:t>
            </a:r>
            <a:r>
              <a:rPr lang="vi-VN" b="1" dirty="0">
                <a:latin typeface="Arial" pitchFamily="34" charset="0"/>
                <a:cs typeface="Arial" pitchFamily="34" charset="0"/>
              </a:rPr>
              <a:t>după cum se menționează în anexa III la Directiva 2008/98/CE. </a:t>
            </a:r>
            <a:endParaRPr lang="en-US" b="1" dirty="0" smtClean="0">
              <a:latin typeface="Arial" pitchFamily="34" charset="0"/>
              <a:cs typeface="Arial" pitchFamily="34" charset="0"/>
            </a:endParaRPr>
          </a:p>
          <a:p>
            <a:pPr marL="109728" indent="0" algn="just">
              <a:buNone/>
            </a:pPr>
            <a:r>
              <a:rPr lang="vi-VN" dirty="0" smtClean="0">
                <a:latin typeface="Arial" pitchFamily="34" charset="0"/>
                <a:cs typeface="Arial" pitchFamily="34" charset="0"/>
              </a:rPr>
              <a:t>Evaluarea </a:t>
            </a:r>
            <a:r>
              <a:rPr lang="vi-VN" dirty="0">
                <a:latin typeface="Arial" pitchFamily="34" charset="0"/>
                <a:cs typeface="Arial" pitchFamily="34" charset="0"/>
              </a:rPr>
              <a:t>unei proprietăți periculoase </a:t>
            </a:r>
            <a:r>
              <a:rPr lang="vi-VN" b="1" dirty="0">
                <a:latin typeface="Arial" pitchFamily="34" charset="0"/>
                <a:cs typeface="Arial" pitchFamily="34" charset="0"/>
              </a:rPr>
              <a:t>HP 9 ca fiind „infecțioasă</a:t>
            </a:r>
            <a:r>
              <a:rPr lang="vi-VN" dirty="0">
                <a:latin typeface="Arial" pitchFamily="34" charset="0"/>
                <a:cs typeface="Arial" pitchFamily="34" charset="0"/>
              </a:rPr>
              <a:t>” se face în conformitate cu legislația relevantă sau cu documentele de referință ale statelor </a:t>
            </a:r>
            <a:r>
              <a:rPr lang="vi-VN" dirty="0" smtClean="0">
                <a:latin typeface="Arial" pitchFamily="34" charset="0"/>
                <a:cs typeface="Arial" pitchFamily="34" charset="0"/>
              </a:rPr>
              <a:t>membre</a:t>
            </a:r>
            <a:r>
              <a:rPr lang="en-US" dirty="0" smtClean="0">
                <a:latin typeface="Arial" pitchFamily="34" charset="0"/>
                <a:cs typeface="Arial" pitchFamily="34" charset="0"/>
              </a:rPr>
              <a:t>.</a:t>
            </a:r>
          </a:p>
          <a:p>
            <a:pPr marL="109728" indent="0" algn="just">
              <a:buNone/>
            </a:pPr>
            <a:endParaRPr lang="en-US" dirty="0" smtClean="0"/>
          </a:p>
          <a:p>
            <a:pPr marL="109728" indent="0" algn="just">
              <a:buNone/>
            </a:pPr>
            <a:endParaRPr lang="en-US" b="1" dirty="0" smtClean="0">
              <a:solidFill>
                <a:srgbClr val="7030A0"/>
              </a:solidFill>
            </a:endParaRPr>
          </a:p>
        </p:txBody>
      </p:sp>
    </p:spTree>
    <p:extLst>
      <p:ext uri="{BB962C8B-B14F-4D97-AF65-F5344CB8AC3E}">
        <p14:creationId xmlns:p14="http://schemas.microsoft.com/office/powerpoint/2010/main" val="3718971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a:bodyPr>
          <a:lstStyle/>
          <a:p>
            <a:pPr marL="109728" indent="0" algn="just">
              <a:buNone/>
            </a:pPr>
            <a:r>
              <a:rPr lang="vi-VN" sz="2000" b="1" dirty="0" smtClean="0">
                <a:solidFill>
                  <a:srgbClr val="7030A0"/>
                </a:solidFill>
              </a:rPr>
              <a:t>EVALUARE </a:t>
            </a:r>
            <a:r>
              <a:rPr lang="vi-VN" sz="2000" b="1" dirty="0">
                <a:solidFill>
                  <a:srgbClr val="7030A0"/>
                </a:solidFill>
              </a:rPr>
              <a:t>ȘI CLASIFICARE </a:t>
            </a:r>
            <a:endParaRPr lang="en-US" sz="2000" b="1" dirty="0" smtClean="0">
              <a:solidFill>
                <a:srgbClr val="7030A0"/>
              </a:solidFill>
            </a:endParaRPr>
          </a:p>
          <a:p>
            <a:pPr marL="109728" indent="0" algn="just">
              <a:buNone/>
            </a:pPr>
            <a:endParaRPr lang="en-US" sz="2000" b="1" dirty="0" smtClean="0">
              <a:solidFill>
                <a:srgbClr val="7030A0"/>
              </a:solidFill>
            </a:endParaRPr>
          </a:p>
          <a:p>
            <a:pPr marL="109728" indent="0" algn="just">
              <a:buNone/>
            </a:pPr>
            <a:r>
              <a:rPr lang="vi-VN" sz="2000" b="1" dirty="0">
                <a:solidFill>
                  <a:srgbClr val="7030A0"/>
                </a:solidFill>
              </a:rPr>
              <a:t>2. Clasificarea unui deșeu ca fiind periculos </a:t>
            </a:r>
            <a:endParaRPr lang="en-US" sz="2000" b="1" dirty="0" smtClean="0">
              <a:solidFill>
                <a:srgbClr val="7030A0"/>
              </a:solidFill>
            </a:endParaRPr>
          </a:p>
          <a:p>
            <a:r>
              <a:rPr lang="en-US" sz="1400" dirty="0" smtClean="0">
                <a:latin typeface="Times New Roman" pitchFamily="18" charset="0"/>
                <a:cs typeface="Times New Roman" pitchFamily="18" charset="0"/>
              </a:rPr>
              <a:t>Directiva 2008/98/CE defineste in ANEXA III- </a:t>
            </a:r>
            <a:r>
              <a:rPr lang="en-US" sz="1400" dirty="0">
                <a:latin typeface="Times New Roman" pitchFamily="18" charset="0"/>
                <a:cs typeface="Times New Roman" pitchFamily="18" charset="0"/>
              </a:rPr>
              <a:t>PROPRIETĂȚI ALE DEȘEURILOR CARE FAC CA ACESTEA SĂ FIE </a:t>
            </a:r>
            <a:r>
              <a:rPr lang="en-US" sz="1400" dirty="0" smtClean="0">
                <a:latin typeface="Times New Roman" pitchFamily="18" charset="0"/>
                <a:cs typeface="Times New Roman" pitchFamily="18" charset="0"/>
              </a:rPr>
              <a:t>PERICULOASE:</a:t>
            </a:r>
            <a:endParaRPr lang="en-US" sz="1400" dirty="0">
              <a:latin typeface="Times New Roman" pitchFamily="18" charset="0"/>
              <a:cs typeface="Times New Roman" pitchFamily="18" charset="0"/>
            </a:endParaRPr>
          </a:p>
          <a:p>
            <a:pPr marL="109728" indent="0" algn="just">
              <a:buNone/>
            </a:pPr>
            <a:endParaRPr lang="en-US" b="1" dirty="0" smtClean="0">
              <a:solidFill>
                <a:srgbClr val="7030A0"/>
              </a:solidFill>
            </a:endParaRPr>
          </a:p>
          <a:p>
            <a:pPr marL="109728" indent="0" algn="just">
              <a:buNone/>
            </a:pPr>
            <a:endParaRPr lang="en-US" b="1" dirty="0">
              <a:solidFill>
                <a:srgbClr val="7030A0"/>
              </a:solidFill>
            </a:endParaRPr>
          </a:p>
          <a:p>
            <a:pPr marL="109728" indent="0" algn="just">
              <a:buNone/>
            </a:pPr>
            <a:endParaRPr lang="en-US" b="1" dirty="0" smtClean="0">
              <a:solidFill>
                <a:srgbClr val="7030A0"/>
              </a:solidFill>
            </a:endParaRPr>
          </a:p>
          <a:p>
            <a:pPr>
              <a:buFontTx/>
              <a:buChar char="-"/>
            </a:pPr>
            <a:endParaRPr lang="en-US" sz="1600" dirty="0" smtClean="0">
              <a:latin typeface="Times New Roman" pitchFamily="18" charset="0"/>
              <a:cs typeface="Times New Roman" pitchFamily="18" charset="0"/>
            </a:endParaRPr>
          </a:p>
          <a:p>
            <a:pPr>
              <a:buFontTx/>
              <a:buChar char="-"/>
            </a:pPr>
            <a:endParaRPr lang="en-US" sz="1600" dirty="0">
              <a:latin typeface="Times New Roman" pitchFamily="18" charset="0"/>
              <a:cs typeface="Times New Roman" pitchFamily="18" charset="0"/>
            </a:endParaRPr>
          </a:p>
          <a:p>
            <a:pPr marL="109728" indent="0" algn="just">
              <a:buNone/>
            </a:pPr>
            <a:endParaRPr lang="en-US" b="1" dirty="0" smtClean="0">
              <a:solidFill>
                <a:srgbClr val="7030A0"/>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445290106"/>
              </p:ext>
            </p:extLst>
          </p:nvPr>
        </p:nvGraphicFramePr>
        <p:xfrm>
          <a:off x="609600" y="3962400"/>
          <a:ext cx="7696200" cy="1969008"/>
        </p:xfrm>
        <a:graphic>
          <a:graphicData uri="http://schemas.openxmlformats.org/drawingml/2006/table">
            <a:tbl>
              <a:tblPr firstRow="1" firstCol="1" bandRow="1">
                <a:tableStyleId>{5C22544A-7EE6-4342-B048-85BDC9FD1C3A}</a:tableStyleId>
              </a:tblPr>
              <a:tblGrid>
                <a:gridCol w="3848100"/>
                <a:gridCol w="3848100"/>
              </a:tblGrid>
              <a:tr h="920496">
                <a:tc>
                  <a:txBody>
                    <a:bodyPr/>
                    <a:lstStyle/>
                    <a:p>
                      <a:pPr marL="0" marR="0">
                        <a:lnSpc>
                          <a:spcPct val="115000"/>
                        </a:lnSpc>
                        <a:spcBef>
                          <a:spcPts val="975"/>
                        </a:spcBef>
                        <a:spcAft>
                          <a:spcPts val="0"/>
                        </a:spcAft>
                      </a:pPr>
                      <a:r>
                        <a:rPr lang="en-US" sz="1200" dirty="0">
                          <a:effectLst/>
                        </a:rPr>
                        <a:t>„Infecțioase”:</a:t>
                      </a:r>
                      <a:endParaRPr lang="en-US" sz="1100" dirty="0">
                        <a:effectLst/>
                        <a:latin typeface="Calibri"/>
                        <a:ea typeface="Calibri"/>
                        <a:cs typeface="Times New Roman"/>
                      </a:endParaRPr>
                    </a:p>
                  </a:txBody>
                  <a:tcPr marL="0" marR="0" marT="0" marB="0"/>
                </a:tc>
                <a:tc>
                  <a:txBody>
                    <a:bodyPr/>
                    <a:lstStyle/>
                    <a:p>
                      <a:pPr marL="0" marR="0" algn="just">
                        <a:lnSpc>
                          <a:spcPct val="115000"/>
                        </a:lnSpc>
                        <a:spcBef>
                          <a:spcPts val="600"/>
                        </a:spcBef>
                        <a:spcAft>
                          <a:spcPts val="0"/>
                        </a:spcAft>
                      </a:pPr>
                      <a:r>
                        <a:rPr lang="en-US" sz="1200" dirty="0">
                          <a:effectLst/>
                        </a:rPr>
                        <a:t>deșeuri cu un conținut de microorganisme viabile sau de toxine ale acestora despre care se știe sau se presupune că provoacă boli la om sau la alte organisme vii.</a:t>
                      </a:r>
                      <a:endParaRPr lang="en-US" sz="1100" dirty="0">
                        <a:effectLst/>
                      </a:endParaRPr>
                    </a:p>
                    <a:p>
                      <a:pPr marL="0" marR="0" algn="just">
                        <a:lnSpc>
                          <a:spcPct val="115000"/>
                        </a:lnSpc>
                        <a:spcBef>
                          <a:spcPts val="600"/>
                        </a:spcBef>
                        <a:spcAft>
                          <a:spcPts val="0"/>
                        </a:spcAft>
                      </a:pPr>
                      <a:r>
                        <a:rPr lang="en-US" sz="1200" dirty="0">
                          <a:effectLst/>
                        </a:rPr>
                        <a:t>Clasificarea unui deșeu ca deșeu periculos de tip HP 9 are loc în urma unei evaluări efectuate în conformitate cu normele stabilite în documentele de referință sau în legislația statelor membre.</a:t>
                      </a:r>
                      <a:endParaRPr lang="en-US" sz="11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1133078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400" b="1" dirty="0" smtClean="0"/>
              <a:t>DECIZIA </a:t>
            </a:r>
            <a:r>
              <a:rPr lang="en-US" sz="2400" b="1" dirty="0"/>
              <a:t>2014/955/UE DE MODIFICARE A </a:t>
            </a:r>
            <a:r>
              <a:rPr lang="en-US" sz="2400" b="1" dirty="0" smtClean="0"/>
              <a:t>                         DECIZIEI </a:t>
            </a:r>
            <a:r>
              <a:rPr lang="en-US" sz="2400" b="1" dirty="0"/>
              <a:t>2000/53/CE DE STABILIRE A UNEI LISTE DE DESEURI IN </a:t>
            </a:r>
            <a:r>
              <a:rPr lang="en-US" sz="2400" b="1" dirty="0" smtClean="0"/>
              <a:t>TEMEIUL DIRECTIVEI </a:t>
            </a:r>
            <a:r>
              <a:rPr lang="en-US" sz="2400" b="1" dirty="0"/>
              <a:t>2008/98/CE</a:t>
            </a:r>
            <a:endParaRPr lang="en-US" sz="2400" dirty="0"/>
          </a:p>
        </p:txBody>
      </p:sp>
      <p:sp>
        <p:nvSpPr>
          <p:cNvPr id="3" name="Content Placeholder 2"/>
          <p:cNvSpPr>
            <a:spLocks noGrp="1"/>
          </p:cNvSpPr>
          <p:nvPr>
            <p:ph idx="1"/>
          </p:nvPr>
        </p:nvSpPr>
        <p:spPr/>
        <p:txBody>
          <a:bodyPr>
            <a:normAutofit/>
          </a:bodyPr>
          <a:lstStyle/>
          <a:p>
            <a:pPr marL="109728" indent="0" algn="just">
              <a:buNone/>
            </a:pPr>
            <a:r>
              <a:rPr lang="vi-VN" sz="2000" b="1" dirty="0" smtClean="0">
                <a:solidFill>
                  <a:srgbClr val="7030A0"/>
                </a:solidFill>
              </a:rPr>
              <a:t>EVALUARE </a:t>
            </a:r>
            <a:r>
              <a:rPr lang="vi-VN" sz="2000" b="1" dirty="0">
                <a:solidFill>
                  <a:srgbClr val="7030A0"/>
                </a:solidFill>
              </a:rPr>
              <a:t>ȘI CLASIFICARE </a:t>
            </a:r>
            <a:endParaRPr lang="en-US" sz="2000" b="1" dirty="0" smtClean="0">
              <a:solidFill>
                <a:srgbClr val="7030A0"/>
              </a:solidFill>
            </a:endParaRPr>
          </a:p>
          <a:p>
            <a:pPr marL="109728" indent="0" algn="just">
              <a:buNone/>
            </a:pPr>
            <a:endParaRPr lang="en-US" sz="2000" b="1" dirty="0" smtClean="0">
              <a:solidFill>
                <a:srgbClr val="7030A0"/>
              </a:solidFill>
            </a:endParaRPr>
          </a:p>
          <a:p>
            <a:pPr marL="109728" indent="0" algn="just">
              <a:buNone/>
            </a:pPr>
            <a:r>
              <a:rPr lang="vi-VN" sz="2000" b="1" dirty="0">
                <a:solidFill>
                  <a:srgbClr val="7030A0"/>
                </a:solidFill>
              </a:rPr>
              <a:t>2. Clasificarea unui deșeu ca fiind periculos </a:t>
            </a:r>
            <a:endParaRPr lang="en-US" sz="2000" b="1" dirty="0" smtClean="0">
              <a:solidFill>
                <a:srgbClr val="7030A0"/>
              </a:solidFill>
            </a:endParaRPr>
          </a:p>
          <a:p>
            <a:pPr marL="109728" indent="0" algn="just">
              <a:buNone/>
            </a:pPr>
            <a:endParaRPr lang="en-US" sz="2000" b="1" dirty="0" smtClean="0">
              <a:solidFill>
                <a:srgbClr val="7030A0"/>
              </a:solidFill>
            </a:endParaRPr>
          </a:p>
          <a:p>
            <a:pPr marL="109728" indent="0">
              <a:buNone/>
            </a:pPr>
            <a:r>
              <a:rPr lang="en-US" sz="1400" b="1" dirty="0" smtClean="0">
                <a:latin typeface="Times New Roman" pitchFamily="18" charset="0"/>
                <a:cs typeface="Times New Roman" pitchFamily="18" charset="0"/>
              </a:rPr>
              <a:t>In acest caz va recomandam sa aveti in vedere prevederile celor 2 ordine de mai jos:</a:t>
            </a:r>
          </a:p>
          <a:p>
            <a:pPr>
              <a:buFontTx/>
              <a:buChar char="-"/>
            </a:pPr>
            <a:endParaRPr lang="en-US" sz="1400" b="1" dirty="0">
              <a:latin typeface="Times New Roman" pitchFamily="18" charset="0"/>
              <a:cs typeface="Times New Roman" pitchFamily="18" charset="0"/>
            </a:endParaRPr>
          </a:p>
          <a:p>
            <a:pPr algn="just">
              <a:buFontTx/>
              <a:buChar char="-"/>
            </a:pPr>
            <a:r>
              <a:rPr lang="en-US" sz="1400" b="1" dirty="0" smtClean="0">
                <a:latin typeface="Times New Roman" pitchFamily="18" charset="0"/>
                <a:cs typeface="Times New Roman" pitchFamily="18" charset="0"/>
              </a:rPr>
              <a:t>Ordinul 1226 /2012 pentru </a:t>
            </a:r>
            <a:r>
              <a:rPr lang="en-US" sz="1400" b="1" dirty="0">
                <a:latin typeface="Times New Roman" pitchFamily="18" charset="0"/>
                <a:cs typeface="Times New Roman" pitchFamily="18" charset="0"/>
              </a:rPr>
              <a:t>aprobarea Normelor tehnice privind gestionarea deşeurilor rezultate din activităţi medicale şi a Metodologiei de culegere a datelor pentru baza naţională de date privind deşeurile rezultate din activităţi </a:t>
            </a:r>
            <a:r>
              <a:rPr lang="en-US" sz="1400" b="1" dirty="0" smtClean="0">
                <a:latin typeface="Times New Roman" pitchFamily="18" charset="0"/>
                <a:cs typeface="Times New Roman" pitchFamily="18" charset="0"/>
              </a:rPr>
              <a:t>medicale;</a:t>
            </a:r>
          </a:p>
          <a:p>
            <a:pPr marL="109728" indent="0" algn="just">
              <a:buNone/>
            </a:pPr>
            <a:endParaRPr lang="en-US" sz="1400" b="1" dirty="0" smtClean="0">
              <a:latin typeface="Times New Roman" pitchFamily="18" charset="0"/>
              <a:cs typeface="Times New Roman" pitchFamily="18" charset="0"/>
            </a:endParaRPr>
          </a:p>
          <a:p>
            <a:pPr algn="just">
              <a:buFontTx/>
              <a:buChar char="-"/>
            </a:pPr>
            <a:r>
              <a:rPr lang="en-US" sz="1400" b="1" dirty="0" smtClean="0">
                <a:latin typeface="Times New Roman" pitchFamily="18" charset="0"/>
                <a:cs typeface="Times New Roman" pitchFamily="18" charset="0"/>
              </a:rPr>
              <a:t>Ordinul 1279/2012 privind </a:t>
            </a:r>
            <a:r>
              <a:rPr lang="en-US" sz="1400" b="1" dirty="0">
                <a:latin typeface="Times New Roman" pitchFamily="18" charset="0"/>
                <a:cs typeface="Times New Roman" pitchFamily="18" charset="0"/>
              </a:rPr>
              <a:t>aprobarea Criteriilor de evaluare, a condiţiilor de funcţionare şi monitorizare a echipamentelor de tratare prin decontaminare termică la temperaturi scăzute a deşeurilor medicale </a:t>
            </a:r>
            <a:r>
              <a:rPr lang="en-US" sz="1400" b="1" dirty="0" smtClean="0">
                <a:latin typeface="Times New Roman" pitchFamily="18" charset="0"/>
                <a:cs typeface="Times New Roman" pitchFamily="18" charset="0"/>
              </a:rPr>
              <a:t>periculoase. Ambele ordine sunt emise de Ministerul Sanatatii.</a:t>
            </a:r>
            <a:endParaRPr lang="en-US" sz="1400" b="1" dirty="0">
              <a:latin typeface="Times New Roman" pitchFamily="18" charset="0"/>
              <a:cs typeface="Times New Roman" pitchFamily="18" charset="0"/>
            </a:endParaRPr>
          </a:p>
          <a:p>
            <a:pPr>
              <a:buFontTx/>
              <a:buChar char="-"/>
            </a:pPr>
            <a:endParaRPr lang="en-US" sz="1600" dirty="0">
              <a:latin typeface="Times New Roman" pitchFamily="18" charset="0"/>
              <a:cs typeface="Times New Roman" pitchFamily="18" charset="0"/>
            </a:endParaRPr>
          </a:p>
          <a:p>
            <a:pPr marL="109728" indent="0" algn="just">
              <a:buNone/>
            </a:pPr>
            <a:endParaRPr lang="en-US" b="1" dirty="0" smtClean="0">
              <a:solidFill>
                <a:srgbClr val="7030A0"/>
              </a:solidFill>
            </a:endParaRPr>
          </a:p>
        </p:txBody>
      </p:sp>
    </p:spTree>
    <p:extLst>
      <p:ext uri="{BB962C8B-B14F-4D97-AF65-F5344CB8AC3E}">
        <p14:creationId xmlns:p14="http://schemas.microsoft.com/office/powerpoint/2010/main" val="4839311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226</TotalTime>
  <Words>2101</Words>
  <Application>Microsoft Office PowerPoint</Application>
  <PresentationFormat>On-screen Show (4:3)</PresentationFormat>
  <Paragraphs>134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Urban</vt:lpstr>
      <vt:lpstr>CLASIFICAREA UNUI DESEU DIN PERSPECTIVA DECIZIEI 2014/955/UE DE MODIFICARE A DECIZIEI 2000/53/CE DE STABILIRE A UNEI LISTE DE DESEURI IN TEMEIUL DIRECTIVEI 2008/98/CE PRIVIND DESEURILE SI DE ABROGARE A ANUMITOR DIRECTIVE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DECIZIA 2014/955/UE DE MODIFICARE A                          DECIZIEI 2000/53/CE DE STABILIRE A UNEI LISTE DE DESEURI IN TEMEIUL DIRECTIVEI 2008/98/CE</vt:lpstr>
      <vt:lpstr>VA MULTUMESC PENTRU ATENTIE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CLASIFICAREA UNUI DESEU CA FIIND PERICULOS DIN PERSPECTIVA                     DECIZIEI 2014/955/UE DE MODIFICARE A DECIZIEI 2000/53/CE DE STABILIRE A UNEI LISTE DE DESEURI IN TEMEIUL               DIRECTIVEI 2008/98/CE PRIVIND DESEURILE SI DE ABROGARE A ANUMITOR DIRECTIVE</dc:title>
  <dc:creator>Claudia Babescu</dc:creator>
  <cp:lastModifiedBy>Claudia Babescu</cp:lastModifiedBy>
  <cp:revision>28</cp:revision>
  <dcterms:created xsi:type="dcterms:W3CDTF">2015-09-17T09:06:36Z</dcterms:created>
  <dcterms:modified xsi:type="dcterms:W3CDTF">2016-10-06T08:51:40Z</dcterms:modified>
</cp:coreProperties>
</file>