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65" r:id="rId10"/>
    <p:sldId id="266" r:id="rId11"/>
    <p:sldId id="268" r:id="rId12"/>
    <p:sldId id="267" r:id="rId13"/>
    <p:sldId id="271" r:id="rId14"/>
    <p:sldId id="273" r:id="rId15"/>
    <p:sldId id="274" r:id="rId16"/>
    <p:sldId id="272" r:id="rId17"/>
    <p:sldId id="275" r:id="rId18"/>
    <p:sldId id="276" r:id="rId19"/>
    <p:sldId id="278" r:id="rId20"/>
    <p:sldId id="279" r:id="rId21"/>
    <p:sldId id="28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544CAE09-21D8-4669-8D41-E30015ADEA17}" type="datetimeFigureOut">
              <a:rPr lang="en-US" smtClean="0"/>
              <a:pPr/>
              <a:t>10/6/2016</a:t>
            </a:fld>
            <a:endParaRPr lang="en-US" dirty="0"/>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dirty="0"/>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45BB21A-7261-4DAD-8362-3D43FEF2764E}"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4CAE09-21D8-4669-8D41-E30015ADEA17}" type="datetimeFigureOut">
              <a:rPr lang="en-US" smtClean="0"/>
              <a:pPr/>
              <a:t>10/6/2016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5BB21A-7261-4DAD-8362-3D43FEF2764E}"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44CAE09-21D8-4669-8D41-E30015ADEA17}" type="datetimeFigureOut">
              <a:rPr lang="en-US" smtClean="0"/>
              <a:pPr/>
              <a:t>10/6/2016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45BB21A-7261-4DAD-8362-3D43FEF2764E}"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544CAE09-21D8-4669-8D41-E30015ADEA17}" type="datetimeFigureOut">
              <a:rPr lang="en-US" smtClean="0"/>
              <a:pPr/>
              <a:t>10/6/2016</a:t>
            </a:fld>
            <a:endParaRPr lang="en-US" dirty="0"/>
          </a:p>
        </p:txBody>
      </p:sp>
      <p:sp>
        <p:nvSpPr>
          <p:cNvPr id="9" name="Slide Number Placeholder 8"/>
          <p:cNvSpPr>
            <a:spLocks noGrp="1"/>
          </p:cNvSpPr>
          <p:nvPr>
            <p:ph type="sldNum" sz="quarter" idx="15"/>
          </p:nvPr>
        </p:nvSpPr>
        <p:spPr/>
        <p:txBody>
          <a:bodyPr rtlCol="0"/>
          <a:lstStyle/>
          <a:p>
            <a:fld id="{245BB21A-7261-4DAD-8362-3D43FEF2764E}" type="slidenum">
              <a:rPr lang="en-US" smtClean="0"/>
              <a:pPr/>
              <a:t>‹#›</a:t>
            </a:fld>
            <a:endParaRPr lang="en-US" dirty="0"/>
          </a:p>
        </p:txBody>
      </p:sp>
      <p:sp>
        <p:nvSpPr>
          <p:cNvPr id="10" name="Footer Placeholder 9"/>
          <p:cNvSpPr>
            <a:spLocks noGrp="1"/>
          </p:cNvSpPr>
          <p:nvPr>
            <p:ph type="ftr" sz="quarter" idx="16"/>
          </p:nvPr>
        </p:nvSpPr>
        <p:spPr/>
        <p:txBody>
          <a:bodyPr rtlCol="0"/>
          <a:lstStyle/>
          <a:p>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44CAE09-21D8-4669-8D41-E30015ADEA17}" type="datetimeFigureOut">
              <a:rPr lang="en-US" smtClean="0"/>
              <a:pPr/>
              <a:t>10/6/2016</a:t>
            </a:fld>
            <a:endParaRPr lang="en-US" dirty="0"/>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dirty="0"/>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6" name="Slide Number Placeholder 5"/>
          <p:cNvSpPr>
            <a:spLocks noGrp="1"/>
          </p:cNvSpPr>
          <p:nvPr>
            <p:ph type="sldNum" sz="quarter" idx="12"/>
          </p:nvPr>
        </p:nvSpPr>
        <p:spPr bwMode="auto">
          <a:xfrm>
            <a:off x="1340616" y="4928702"/>
            <a:ext cx="609600" cy="517524"/>
          </a:xfrm>
        </p:spPr>
        <p:txBody>
          <a:bodyPr/>
          <a:lstStyle/>
          <a:p>
            <a:fld id="{245BB21A-7261-4DAD-8362-3D43FEF2764E}"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44CAE09-21D8-4669-8D41-E30015ADEA17}" type="datetimeFigureOut">
              <a:rPr lang="en-US" smtClean="0"/>
              <a:pPr/>
              <a:t>10/6/2016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45BB21A-7261-4DAD-8362-3D43FEF2764E}" type="slidenum">
              <a:rPr lang="en-US" smtClean="0"/>
              <a:pPr/>
              <a:t>‹#›</a:t>
            </a:fld>
            <a:endParaRPr lang="en-US" dirty="0"/>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44CAE09-21D8-4669-8D41-E30015ADEA17}" type="datetimeFigureOut">
              <a:rPr lang="en-US" smtClean="0"/>
              <a:pPr/>
              <a:t>10/6/2016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45BB21A-7261-4DAD-8362-3D43FEF2764E}" type="slidenum">
              <a:rPr lang="en-US" smtClean="0"/>
              <a:pPr/>
              <a:t>‹#›</a:t>
            </a:fld>
            <a:endParaRPr lang="en-US" dirty="0"/>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544CAE09-21D8-4669-8D41-E30015ADEA17}" type="datetimeFigureOut">
              <a:rPr lang="en-US" smtClean="0"/>
              <a:pPr/>
              <a:t>10/6/2016</a:t>
            </a:fld>
            <a:endParaRPr lang="en-US" dirty="0"/>
          </a:p>
        </p:txBody>
      </p:sp>
      <p:sp>
        <p:nvSpPr>
          <p:cNvPr id="7" name="Slide Number Placeholder 6"/>
          <p:cNvSpPr>
            <a:spLocks noGrp="1"/>
          </p:cNvSpPr>
          <p:nvPr>
            <p:ph type="sldNum" sz="quarter" idx="11"/>
          </p:nvPr>
        </p:nvSpPr>
        <p:spPr/>
        <p:txBody>
          <a:bodyPr rtlCol="0"/>
          <a:lstStyle/>
          <a:p>
            <a:fld id="{245BB21A-7261-4DAD-8362-3D43FEF2764E}" type="slidenum">
              <a:rPr lang="en-US" smtClean="0"/>
              <a:pPr/>
              <a:t>‹#›</a:t>
            </a:fld>
            <a:endParaRPr lang="en-US" dirty="0"/>
          </a:p>
        </p:txBody>
      </p:sp>
      <p:sp>
        <p:nvSpPr>
          <p:cNvPr id="8" name="Footer Placeholder 7"/>
          <p:cNvSpPr>
            <a:spLocks noGrp="1"/>
          </p:cNvSpPr>
          <p:nvPr>
            <p:ph type="ftr" sz="quarter" idx="12"/>
          </p:nvPr>
        </p:nvSpPr>
        <p:spPr/>
        <p:txBody>
          <a:bodyPr rtlCol="0"/>
          <a:lstStyle/>
          <a:p>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4CAE09-21D8-4669-8D41-E30015ADEA17}" type="datetimeFigureOut">
              <a:rPr lang="en-US" smtClean="0"/>
              <a:pPr/>
              <a:t>10/6/2016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45BB21A-7261-4DAD-8362-3D43FEF2764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544CAE09-21D8-4669-8D41-E30015ADEA17}" type="datetimeFigureOut">
              <a:rPr lang="en-US" smtClean="0"/>
              <a:pPr/>
              <a:t>10/6/2016</a:t>
            </a:fld>
            <a:endParaRPr lang="en-US" dirty="0"/>
          </a:p>
        </p:txBody>
      </p:sp>
      <p:sp>
        <p:nvSpPr>
          <p:cNvPr id="22" name="Slide Number Placeholder 21"/>
          <p:cNvSpPr>
            <a:spLocks noGrp="1"/>
          </p:cNvSpPr>
          <p:nvPr>
            <p:ph type="sldNum" sz="quarter" idx="15"/>
          </p:nvPr>
        </p:nvSpPr>
        <p:spPr/>
        <p:txBody>
          <a:bodyPr rtlCol="0"/>
          <a:lstStyle/>
          <a:p>
            <a:fld id="{245BB21A-7261-4DAD-8362-3D43FEF2764E}" type="slidenum">
              <a:rPr lang="en-US" smtClean="0"/>
              <a:pPr/>
              <a:t>‹#›</a:t>
            </a:fld>
            <a:endParaRPr lang="en-US" dirty="0"/>
          </a:p>
        </p:txBody>
      </p:sp>
      <p:sp>
        <p:nvSpPr>
          <p:cNvPr id="23" name="Footer Placeholder 22"/>
          <p:cNvSpPr>
            <a:spLocks noGrp="1"/>
          </p:cNvSpPr>
          <p:nvPr>
            <p:ph type="ftr" sz="quarter" idx="16"/>
          </p:nvPr>
        </p:nvSpPr>
        <p:spPr/>
        <p:txBody>
          <a:bodyPr rtlCol="0"/>
          <a:lstStyle/>
          <a:p>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dirty="0"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44CAE09-21D8-4669-8D41-E30015ADEA17}" type="datetimeFigureOut">
              <a:rPr lang="en-US" smtClean="0"/>
              <a:pPr/>
              <a:t>10/6/2016</a:t>
            </a:fld>
            <a:endParaRPr lang="en-US" dirty="0"/>
          </a:p>
        </p:txBody>
      </p:sp>
      <p:sp>
        <p:nvSpPr>
          <p:cNvPr id="18" name="Slide Number Placeholder 17"/>
          <p:cNvSpPr>
            <a:spLocks noGrp="1"/>
          </p:cNvSpPr>
          <p:nvPr>
            <p:ph type="sldNum" sz="quarter" idx="11"/>
          </p:nvPr>
        </p:nvSpPr>
        <p:spPr/>
        <p:txBody>
          <a:bodyPr rtlCol="0"/>
          <a:lstStyle/>
          <a:p>
            <a:fld id="{245BB21A-7261-4DAD-8362-3D43FEF2764E}" type="slidenum">
              <a:rPr lang="en-US" smtClean="0"/>
              <a:pPr/>
              <a:t>‹#›</a:t>
            </a:fld>
            <a:endParaRPr lang="en-US" dirty="0"/>
          </a:p>
        </p:txBody>
      </p:sp>
      <p:sp>
        <p:nvSpPr>
          <p:cNvPr id="21" name="Footer Placeholder 20"/>
          <p:cNvSpPr>
            <a:spLocks noGrp="1"/>
          </p:cNvSpPr>
          <p:nvPr>
            <p:ph type="ftr" sz="quarter" idx="12"/>
          </p:nvPr>
        </p:nvSpPr>
        <p:spPr/>
        <p:txBody>
          <a:bodyPr rtlCol="0"/>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44CAE09-21D8-4669-8D41-E30015ADEA17}" type="datetimeFigureOut">
              <a:rPr lang="en-US" smtClean="0"/>
              <a:pPr/>
              <a:t>10/6/2016</a:t>
            </a:fld>
            <a:endParaRPr lang="en-US" dirty="0"/>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dirty="0"/>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45BB21A-7261-4DAD-8362-3D43FEF2764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mailto:claudia.babescu@anpm.ro"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3600" dirty="0" smtClean="0">
                <a:solidFill>
                  <a:srgbClr val="002060"/>
                </a:solidFill>
                <a:latin typeface="+mn-lt"/>
              </a:rPr>
              <a:t>EXPLICATII GENERALE PRIVIND ETAPELE PROCESULUI DE INCADRARE A DESEURILOR</a:t>
            </a:r>
            <a:endParaRPr lang="en-US" sz="3600" dirty="0">
              <a:solidFill>
                <a:srgbClr val="002060"/>
              </a:solidFill>
              <a:latin typeface="+mn-lt"/>
            </a:endParaRPr>
          </a:p>
        </p:txBody>
      </p:sp>
      <p:sp>
        <p:nvSpPr>
          <p:cNvPr id="3" name="Subtitle 2"/>
          <p:cNvSpPr>
            <a:spLocks noGrp="1"/>
          </p:cNvSpPr>
          <p:nvPr>
            <p:ph type="subTitle" idx="1"/>
          </p:nvPr>
        </p:nvSpPr>
        <p:spPr/>
        <p:txBody>
          <a:bodyPr/>
          <a:lstStyle/>
          <a:p>
            <a:pPr algn="ctr"/>
            <a:r>
              <a:rPr lang="en-US" dirty="0">
                <a:solidFill>
                  <a:schemeClr val="tx1"/>
                </a:solidFill>
                <a:latin typeface="Arial Black" pitchFamily="34" charset="0"/>
              </a:rPr>
              <a:t>AGENTIA NATIONALA PENTRU PROTECTIA MEDIULUI </a:t>
            </a:r>
          </a:p>
          <a:p>
            <a:pPr algn="ctr"/>
            <a:r>
              <a:rPr lang="en-US" dirty="0">
                <a:solidFill>
                  <a:schemeClr val="tx1"/>
                </a:solidFill>
                <a:latin typeface="Arial Black" pitchFamily="34" charset="0"/>
              </a:rPr>
              <a:t>DIRECTIA DESEURI SI SUBSTANTE CHIMICE PERICULOASE</a:t>
            </a:r>
          </a:p>
          <a:p>
            <a:endParaRPr lang="en-US" dirty="0"/>
          </a:p>
        </p:txBody>
      </p:sp>
    </p:spTree>
    <p:extLst>
      <p:ext uri="{BB962C8B-B14F-4D97-AF65-F5344CB8AC3E}">
        <p14:creationId xmlns:p14="http://schemas.microsoft.com/office/powerpoint/2010/main" val="36649927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1800" b="1" dirty="0">
                <a:solidFill>
                  <a:schemeClr val="tx1"/>
                </a:solidFill>
              </a:rPr>
              <a:t>Etapele necesare privind clasificarea si evaluarea deseurilor</a:t>
            </a:r>
            <a:br>
              <a:rPr lang="en-US" sz="1800" b="1" dirty="0">
                <a:solidFill>
                  <a:schemeClr val="tx1"/>
                </a:solidFill>
              </a:rPr>
            </a:br>
            <a:r>
              <a:rPr lang="en-US" sz="1400" b="1" dirty="0" smtClean="0">
                <a:solidFill>
                  <a:srgbClr val="C00000"/>
                </a:solidFill>
              </a:rPr>
              <a:t>ETAPELE PROCESULUI DE EVALUARE A DESEURILOR</a:t>
            </a:r>
            <a:r>
              <a:rPr lang="en-US" sz="1800" b="1" dirty="0">
                <a:solidFill>
                  <a:srgbClr val="C00000"/>
                </a:solidFill>
              </a:rPr>
              <a:t/>
            </a:r>
            <a:br>
              <a:rPr lang="en-US" sz="1800" b="1" dirty="0">
                <a:solidFill>
                  <a:srgbClr val="C00000"/>
                </a:solidFill>
              </a:rPr>
            </a:br>
            <a:endParaRPr lang="en-US" sz="1800" dirty="0"/>
          </a:p>
        </p:txBody>
      </p:sp>
      <p:sp>
        <p:nvSpPr>
          <p:cNvPr id="3" name="Content Placeholder 2"/>
          <p:cNvSpPr>
            <a:spLocks noGrp="1"/>
          </p:cNvSpPr>
          <p:nvPr>
            <p:ph sz="quarter" idx="1"/>
          </p:nvPr>
        </p:nvSpPr>
        <p:spPr>
          <a:xfrm>
            <a:off x="457200" y="1676400"/>
            <a:ext cx="7467600" cy="4873752"/>
          </a:xfrm>
        </p:spPr>
        <p:txBody>
          <a:bodyPr>
            <a:normAutofit/>
          </a:bodyPr>
          <a:lstStyle/>
          <a:p>
            <a:pPr marL="0" indent="0" algn="just">
              <a:buNone/>
            </a:pPr>
            <a:r>
              <a:rPr lang="vi-VN" sz="2000" b="1" dirty="0" smtClean="0">
                <a:solidFill>
                  <a:srgbClr val="002060"/>
                </a:solidFill>
              </a:rPr>
              <a:t>4</a:t>
            </a:r>
            <a:r>
              <a:rPr lang="vi-VN" sz="2000" b="1" dirty="0">
                <a:solidFill>
                  <a:srgbClr val="002060"/>
                </a:solidFill>
              </a:rPr>
              <a:t>. </a:t>
            </a:r>
            <a:r>
              <a:rPr lang="en-US" sz="2000" b="1" dirty="0">
                <a:solidFill>
                  <a:srgbClr val="002060"/>
                </a:solidFill>
              </a:rPr>
              <a:t>D</a:t>
            </a:r>
            <a:r>
              <a:rPr lang="vi-VN" sz="2000" b="1" dirty="0">
                <a:solidFill>
                  <a:srgbClr val="002060"/>
                </a:solidFill>
              </a:rPr>
              <a:t>eterminarea compoziției chimice a deșeu</a:t>
            </a:r>
            <a:r>
              <a:rPr lang="en-US" sz="2000" b="1" dirty="0" smtClean="0">
                <a:solidFill>
                  <a:srgbClr val="002060"/>
                </a:solidFill>
              </a:rPr>
              <a:t>lui</a:t>
            </a:r>
          </a:p>
          <a:p>
            <a:pPr marL="0" indent="0" algn="just">
              <a:buNone/>
            </a:pPr>
            <a:r>
              <a:rPr lang="vi-VN" sz="2000" dirty="0">
                <a:latin typeface="Times New Roman" pitchFamily="18" charset="0"/>
                <a:cs typeface="Times New Roman" pitchFamily="18" charset="0"/>
              </a:rPr>
              <a:t>Analizele chimice (în special pentru substanțele anorganice) nu identifică întotdeauna </a:t>
            </a:r>
            <a:r>
              <a:rPr lang="vi-VN" sz="2000" dirty="0" smtClean="0">
                <a:latin typeface="Times New Roman" pitchFamily="18" charset="0"/>
                <a:cs typeface="Times New Roman" pitchFamily="18" charset="0"/>
              </a:rPr>
              <a:t>component</a:t>
            </a:r>
            <a:r>
              <a:rPr lang="en-US" sz="2000" dirty="0" smtClean="0">
                <a:latin typeface="Times New Roman" pitchFamily="18" charset="0"/>
                <a:cs typeface="Times New Roman" pitchFamily="18" charset="0"/>
              </a:rPr>
              <a:t>ii</a:t>
            </a:r>
            <a:r>
              <a:rPr lang="vi-VN" sz="2000" dirty="0" smtClean="0">
                <a:latin typeface="Times New Roman" pitchFamily="18" charset="0"/>
                <a:cs typeface="Times New Roman" pitchFamily="18" charset="0"/>
              </a:rPr>
              <a:t> specific</a:t>
            </a:r>
            <a:r>
              <a:rPr lang="en-US" sz="2000" dirty="0" smtClean="0">
                <a:latin typeface="Times New Roman" pitchFamily="18" charset="0"/>
                <a:cs typeface="Times New Roman" pitchFamily="18" charset="0"/>
              </a:rPr>
              <a:t>i</a:t>
            </a:r>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dar </a:t>
            </a:r>
            <a:r>
              <a:rPr lang="vi-VN" sz="2000" dirty="0" smtClean="0">
                <a:latin typeface="Times New Roman" pitchFamily="18" charset="0"/>
                <a:cs typeface="Times New Roman" pitchFamily="18" charset="0"/>
              </a:rPr>
              <a:t>pot </a:t>
            </a:r>
            <a:r>
              <a:rPr lang="vi-VN" sz="2000" dirty="0">
                <a:latin typeface="Times New Roman" pitchFamily="18" charset="0"/>
                <a:cs typeface="Times New Roman" pitchFamily="18" charset="0"/>
              </a:rPr>
              <a:t>identifica </a:t>
            </a:r>
            <a:r>
              <a:rPr lang="en-US" sz="2000" dirty="0" smtClean="0">
                <a:latin typeface="Times New Roman" pitchFamily="18" charset="0"/>
                <a:cs typeface="Times New Roman" pitchFamily="18" charset="0"/>
              </a:rPr>
              <a:t>individual </a:t>
            </a:r>
            <a:r>
              <a:rPr lang="vi-VN" sz="2000" dirty="0" smtClean="0">
                <a:latin typeface="Times New Roman" pitchFamily="18" charset="0"/>
                <a:cs typeface="Times New Roman" pitchFamily="18" charset="0"/>
              </a:rPr>
              <a:t>numai </a:t>
            </a:r>
            <a:r>
              <a:rPr lang="vi-VN" sz="2000" dirty="0">
                <a:latin typeface="Times New Roman" pitchFamily="18" charset="0"/>
                <a:cs typeface="Times New Roman" pitchFamily="18" charset="0"/>
              </a:rPr>
              <a:t>anionii și </a:t>
            </a:r>
            <a:r>
              <a:rPr lang="vi-VN" sz="2000" dirty="0" smtClean="0">
                <a:latin typeface="Times New Roman" pitchFamily="18" charset="0"/>
                <a:cs typeface="Times New Roman" pitchFamily="18" charset="0"/>
              </a:rPr>
              <a:t>cationii. </a:t>
            </a:r>
            <a:r>
              <a:rPr lang="vi-VN" sz="2000" dirty="0">
                <a:latin typeface="Times New Roman" pitchFamily="18" charset="0"/>
                <a:cs typeface="Times New Roman" pitchFamily="18" charset="0"/>
              </a:rPr>
              <a:t>În astfel de cazuri, </a:t>
            </a:r>
            <a:r>
              <a:rPr lang="en-US" sz="2000" b="1" u="sng" dirty="0" smtClean="0">
                <a:latin typeface="Times New Roman" pitchFamily="18" charset="0"/>
                <a:cs typeface="Times New Roman" pitchFamily="18" charset="0"/>
              </a:rPr>
              <a:t>detinatorul</a:t>
            </a:r>
            <a:r>
              <a:rPr lang="vi-VN" sz="2000" b="1" u="sng" dirty="0" smtClean="0">
                <a:latin typeface="Times New Roman" pitchFamily="18" charset="0"/>
                <a:cs typeface="Times New Roman" pitchFamily="18" charset="0"/>
              </a:rPr>
              <a:t> d</a:t>
            </a:r>
            <a:r>
              <a:rPr lang="en-US" sz="2000" b="1" u="sng" dirty="0" smtClean="0">
                <a:latin typeface="Times New Roman" pitchFamily="18" charset="0"/>
                <a:cs typeface="Times New Roman" pitchFamily="18" charset="0"/>
              </a:rPr>
              <a:t>e</a:t>
            </a:r>
            <a:r>
              <a:rPr lang="vi-VN" sz="2000" b="1" u="sng" dirty="0" smtClean="0">
                <a:latin typeface="Times New Roman" pitchFamily="18" charset="0"/>
                <a:cs typeface="Times New Roman" pitchFamily="18" charset="0"/>
              </a:rPr>
              <a:t> </a:t>
            </a:r>
            <a:r>
              <a:rPr lang="vi-VN" sz="2000" b="1" u="sng" dirty="0">
                <a:latin typeface="Times New Roman" pitchFamily="18" charset="0"/>
                <a:cs typeface="Times New Roman" pitchFamily="18" charset="0"/>
              </a:rPr>
              <a:t>deșeuri</a:t>
            </a:r>
            <a:r>
              <a:rPr lang="vi-VN" sz="2000" dirty="0">
                <a:latin typeface="Times New Roman" pitchFamily="18" charset="0"/>
                <a:cs typeface="Times New Roman" pitchFamily="18" charset="0"/>
              </a:rPr>
              <a:t> ar putea avea nevoie pentru a determina ce </a:t>
            </a:r>
            <a:r>
              <a:rPr lang="en-US" sz="2000" b="1" dirty="0" smtClean="0">
                <a:latin typeface="Times New Roman" pitchFamily="18" charset="0"/>
                <a:cs typeface="Times New Roman" pitchFamily="18" charset="0"/>
              </a:rPr>
              <a:t>subsatante </a:t>
            </a:r>
            <a:r>
              <a:rPr lang="vi-VN" sz="2000" b="1" dirty="0" smtClean="0">
                <a:latin typeface="Times New Roman" pitchFamily="18" charset="0"/>
                <a:cs typeface="Times New Roman" pitchFamily="18" charset="0"/>
              </a:rPr>
              <a:t>sunt </a:t>
            </a:r>
            <a:r>
              <a:rPr lang="vi-VN" sz="2000" b="1" dirty="0">
                <a:latin typeface="Times New Roman" pitchFamily="18" charset="0"/>
                <a:cs typeface="Times New Roman" pitchFamily="18" charset="0"/>
              </a:rPr>
              <a:t>susceptibile de a fi prezente</a:t>
            </a:r>
            <a:r>
              <a:rPr lang="vi-VN" sz="2000" dirty="0">
                <a:latin typeface="Times New Roman" pitchFamily="18" charset="0"/>
                <a:cs typeface="Times New Roman" pitchFamily="18" charset="0"/>
              </a:rPr>
              <a:t>, fie prin analize ulterioare sau prin aplicarea cunoștințelor din proces / activitate care a produs </a:t>
            </a:r>
            <a:r>
              <a:rPr lang="vi-VN" sz="2000" dirty="0" smtClean="0">
                <a:latin typeface="Times New Roman" pitchFamily="18" charset="0"/>
                <a:cs typeface="Times New Roman" pitchFamily="18" charset="0"/>
              </a:rPr>
              <a:t>deșeurile. </a:t>
            </a:r>
            <a:endParaRPr lang="en-US" sz="2000" dirty="0" smtClean="0">
              <a:latin typeface="Times New Roman" pitchFamily="18" charset="0"/>
              <a:cs typeface="Times New Roman" pitchFamily="18" charset="0"/>
            </a:endParaRPr>
          </a:p>
          <a:p>
            <a:pPr marL="0" indent="0" algn="just">
              <a:buNone/>
            </a:pPr>
            <a:r>
              <a:rPr lang="vi-VN" sz="2000" dirty="0" smtClean="0">
                <a:latin typeface="Times New Roman" pitchFamily="18" charset="0"/>
                <a:cs typeface="Times New Roman" pitchFamily="18" charset="0"/>
              </a:rPr>
              <a:t>Dacă </a:t>
            </a:r>
            <a:r>
              <a:rPr lang="vi-VN" sz="2000" dirty="0">
                <a:latin typeface="Times New Roman" pitchFamily="18" charset="0"/>
                <a:cs typeface="Times New Roman" pitchFamily="18" charset="0"/>
              </a:rPr>
              <a:t>există vreo îndoială, cel mai rău caz substanța ar trebui </a:t>
            </a:r>
            <a:r>
              <a:rPr lang="vi-VN" sz="2000" dirty="0" smtClean="0">
                <a:latin typeface="Times New Roman" pitchFamily="18" charset="0"/>
                <a:cs typeface="Times New Roman" pitchFamily="18" charset="0"/>
              </a:rPr>
              <a:t>considerat</a:t>
            </a:r>
            <a:r>
              <a:rPr lang="en-US" sz="2000" dirty="0" smtClean="0">
                <a:latin typeface="Times New Roman" pitchFamily="18" charset="0"/>
                <a:cs typeface="Times New Roman" pitchFamily="18" charset="0"/>
              </a:rPr>
              <a:t>a</a:t>
            </a:r>
            <a:r>
              <a:rPr lang="vi-VN" sz="2000" dirty="0" smtClean="0">
                <a:latin typeface="Times New Roman" pitchFamily="18" charset="0"/>
                <a:cs typeface="Times New Roman" pitchFamily="18" charset="0"/>
              </a:rPr>
              <a:t> </a:t>
            </a:r>
            <a:r>
              <a:rPr lang="vi-VN" sz="2000" dirty="0">
                <a:latin typeface="Times New Roman" pitchFamily="18" charset="0"/>
                <a:cs typeface="Times New Roman" pitchFamily="18" charset="0"/>
              </a:rPr>
              <a:t>a fi </a:t>
            </a:r>
            <a:r>
              <a:rPr lang="vi-VN" sz="2000" dirty="0" smtClean="0">
                <a:latin typeface="Times New Roman" pitchFamily="18" charset="0"/>
                <a:cs typeface="Times New Roman" pitchFamily="18" charset="0"/>
              </a:rPr>
              <a:t>prezent</a:t>
            </a:r>
            <a:r>
              <a:rPr lang="en-US" sz="2000" dirty="0" smtClean="0">
                <a:latin typeface="Times New Roman" pitchFamily="18" charset="0"/>
                <a:cs typeface="Times New Roman" pitchFamily="18" charset="0"/>
              </a:rPr>
              <a:t>a</a:t>
            </a:r>
            <a:r>
              <a:rPr lang="vi-VN" sz="2000"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0" indent="0" algn="just">
              <a:buNone/>
            </a:pPr>
            <a:r>
              <a:rPr lang="vi-VN" sz="2000" b="1" dirty="0" smtClean="0">
                <a:solidFill>
                  <a:srgbClr val="FF0000"/>
                </a:solidFill>
                <a:latin typeface="Times New Roman" pitchFamily="18" charset="0"/>
                <a:cs typeface="Times New Roman" pitchFamily="18" charset="0"/>
              </a:rPr>
              <a:t>Consultați </a:t>
            </a:r>
            <a:r>
              <a:rPr lang="vi-VN" sz="2000" b="1" dirty="0">
                <a:solidFill>
                  <a:srgbClr val="FF0000"/>
                </a:solidFill>
                <a:latin typeface="Times New Roman" pitchFamily="18" charset="0"/>
                <a:cs typeface="Times New Roman" pitchFamily="18" charset="0"/>
              </a:rPr>
              <a:t>pasul 5 pentru mai multe informații despre "cel mai rau caz" substanțe.</a:t>
            </a:r>
          </a:p>
          <a:p>
            <a:pPr marL="0" indent="0" algn="just">
              <a:buNone/>
            </a:pPr>
            <a:r>
              <a:rPr lang="vi-VN" sz="2000" dirty="0">
                <a:latin typeface="Times New Roman" pitchFamily="18" charset="0"/>
                <a:cs typeface="Times New Roman" pitchFamily="18" charset="0"/>
              </a:rPr>
              <a:t>După ce ați determinat compoziția continuați cu </a:t>
            </a:r>
            <a:r>
              <a:rPr lang="en-US" sz="2000" dirty="0" smtClean="0">
                <a:latin typeface="Times New Roman" pitchFamily="18" charset="0"/>
                <a:cs typeface="Times New Roman" pitchFamily="18" charset="0"/>
              </a:rPr>
              <a:t>etapa </a:t>
            </a:r>
            <a:r>
              <a:rPr lang="vi-VN" sz="2000" dirty="0" smtClean="0">
                <a:latin typeface="Times New Roman" pitchFamily="18" charset="0"/>
                <a:cs typeface="Times New Roman" pitchFamily="18" charset="0"/>
              </a:rPr>
              <a:t>5.</a:t>
            </a:r>
            <a:endParaRPr lang="en-US" sz="20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855370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1800" b="1" dirty="0">
                <a:solidFill>
                  <a:schemeClr val="tx1"/>
                </a:solidFill>
              </a:rPr>
              <a:t>Etapele necesare privind clasificarea si evaluarea deseurilor</a:t>
            </a:r>
            <a:br>
              <a:rPr lang="en-US" sz="1800" b="1" dirty="0">
                <a:solidFill>
                  <a:schemeClr val="tx1"/>
                </a:solidFill>
              </a:rPr>
            </a:br>
            <a:r>
              <a:rPr lang="en-US" sz="1400" b="1" dirty="0" smtClean="0">
                <a:solidFill>
                  <a:srgbClr val="C00000"/>
                </a:solidFill>
              </a:rPr>
              <a:t>ETAPELE PROCESULUI DE EVALUARE A DESEURILOR</a:t>
            </a:r>
            <a:r>
              <a:rPr lang="en-US" sz="1800" b="1" dirty="0">
                <a:solidFill>
                  <a:srgbClr val="C00000"/>
                </a:solidFill>
              </a:rPr>
              <a:t/>
            </a:r>
            <a:br>
              <a:rPr lang="en-US" sz="1800" b="1" dirty="0">
                <a:solidFill>
                  <a:srgbClr val="C00000"/>
                </a:solidFill>
              </a:rPr>
            </a:br>
            <a:endParaRPr lang="en-US" sz="1800" dirty="0"/>
          </a:p>
        </p:txBody>
      </p:sp>
      <p:sp>
        <p:nvSpPr>
          <p:cNvPr id="3" name="Content Placeholder 2"/>
          <p:cNvSpPr>
            <a:spLocks noGrp="1"/>
          </p:cNvSpPr>
          <p:nvPr>
            <p:ph sz="quarter" idx="1"/>
          </p:nvPr>
        </p:nvSpPr>
        <p:spPr>
          <a:xfrm>
            <a:off x="457200" y="1676400"/>
            <a:ext cx="7467600" cy="4873752"/>
          </a:xfrm>
        </p:spPr>
        <p:txBody>
          <a:bodyPr>
            <a:normAutofit fontScale="92500" lnSpcReduction="10000"/>
          </a:bodyPr>
          <a:lstStyle/>
          <a:p>
            <a:pPr marL="0" indent="0" algn="just">
              <a:buNone/>
            </a:pPr>
            <a:r>
              <a:rPr lang="vi-VN" sz="2000" b="1" dirty="0" smtClean="0">
                <a:solidFill>
                  <a:srgbClr val="002060"/>
                </a:solidFill>
              </a:rPr>
              <a:t>4</a:t>
            </a:r>
            <a:r>
              <a:rPr lang="vi-VN" sz="2000" b="1" dirty="0">
                <a:solidFill>
                  <a:srgbClr val="002060"/>
                </a:solidFill>
              </a:rPr>
              <a:t>. </a:t>
            </a:r>
            <a:r>
              <a:rPr lang="en-US" sz="2000" b="1" dirty="0">
                <a:solidFill>
                  <a:srgbClr val="002060"/>
                </a:solidFill>
              </a:rPr>
              <a:t>D</a:t>
            </a:r>
            <a:r>
              <a:rPr lang="vi-VN" sz="2000" b="1" dirty="0">
                <a:solidFill>
                  <a:srgbClr val="002060"/>
                </a:solidFill>
              </a:rPr>
              <a:t>eterminarea compoziției chimice a deșeu</a:t>
            </a:r>
            <a:r>
              <a:rPr lang="en-US" sz="2000" b="1" dirty="0" smtClean="0">
                <a:solidFill>
                  <a:srgbClr val="002060"/>
                </a:solidFill>
              </a:rPr>
              <a:t>lui</a:t>
            </a:r>
          </a:p>
          <a:p>
            <a:pPr marL="0" indent="0" algn="just">
              <a:buNone/>
            </a:pPr>
            <a:r>
              <a:rPr lang="vi-VN" sz="2000" b="1" u="sng" dirty="0"/>
              <a:t>Ce trebuie să faceți dacă nu știți compoziția deșeurilor </a:t>
            </a:r>
            <a:endParaRPr lang="en-US" sz="2000" b="1" u="sng" dirty="0" smtClean="0"/>
          </a:p>
          <a:p>
            <a:pPr marL="0" indent="0" algn="just">
              <a:buNone/>
            </a:pPr>
            <a:r>
              <a:rPr lang="en-US" sz="2000" dirty="0"/>
              <a:t>A</a:t>
            </a:r>
            <a:r>
              <a:rPr lang="vi-VN" sz="2000" dirty="0" smtClean="0"/>
              <a:t>r </a:t>
            </a:r>
            <a:r>
              <a:rPr lang="vi-VN" sz="2000" dirty="0"/>
              <a:t>trebui să facă toate eforturile rezonabile pentru a determina compoziția deșeurilor. </a:t>
            </a:r>
            <a:endParaRPr lang="en-US" sz="2000" dirty="0" smtClean="0"/>
          </a:p>
          <a:p>
            <a:pPr marL="0" indent="0" algn="just">
              <a:buNone/>
            </a:pPr>
            <a:r>
              <a:rPr lang="vi-VN" sz="2000" dirty="0" smtClean="0"/>
              <a:t>Aceste </a:t>
            </a:r>
            <a:r>
              <a:rPr lang="vi-VN" sz="2000" dirty="0"/>
              <a:t>informații sunt necesare </a:t>
            </a:r>
            <a:r>
              <a:rPr lang="en-US" sz="2000" dirty="0" smtClean="0"/>
              <a:t>pentru</a:t>
            </a:r>
            <a:r>
              <a:rPr lang="vi-VN" sz="2000" dirty="0" smtClean="0"/>
              <a:t>: </a:t>
            </a:r>
            <a:endParaRPr lang="en-US" sz="2000" dirty="0" smtClean="0"/>
          </a:p>
          <a:p>
            <a:pPr algn="just">
              <a:buFontTx/>
              <a:buChar char="-"/>
            </a:pPr>
            <a:r>
              <a:rPr lang="vi-VN" sz="2000" dirty="0" smtClean="0"/>
              <a:t>clasifica</a:t>
            </a:r>
            <a:r>
              <a:rPr lang="en-US" sz="2000" dirty="0" smtClean="0"/>
              <a:t>rea</a:t>
            </a:r>
            <a:r>
              <a:rPr lang="vi-VN" sz="2000" dirty="0" smtClean="0"/>
              <a:t> </a:t>
            </a:r>
            <a:r>
              <a:rPr lang="en-US" sz="2000" dirty="0" smtClean="0"/>
              <a:t>in oglinda a </a:t>
            </a:r>
            <a:r>
              <a:rPr lang="vi-VN" sz="2000" dirty="0" smtClean="0"/>
              <a:t>deșeuri</a:t>
            </a:r>
            <a:r>
              <a:rPr lang="en-US" sz="2000" dirty="0" smtClean="0"/>
              <a:t>lor;</a:t>
            </a:r>
          </a:p>
          <a:p>
            <a:pPr algn="just">
              <a:buFontTx/>
              <a:buChar char="-"/>
            </a:pPr>
            <a:r>
              <a:rPr lang="en-US" sz="2200" dirty="0">
                <a:latin typeface="Times New Roman" pitchFamily="18" charset="0"/>
                <a:cs typeface="Times New Roman" pitchFamily="18" charset="0"/>
              </a:rPr>
              <a:t>c</a:t>
            </a:r>
            <a:r>
              <a:rPr lang="en-US" sz="2200" dirty="0" smtClean="0">
                <a:latin typeface="Times New Roman" pitchFamily="18" charset="0"/>
                <a:cs typeface="Times New Roman" pitchFamily="18" charset="0"/>
              </a:rPr>
              <a:t>ompletarea </a:t>
            </a:r>
            <a:r>
              <a:rPr lang="en-US" sz="2200" b="1" dirty="0" smtClean="0">
                <a:latin typeface="Times New Roman" pitchFamily="18" charset="0"/>
                <a:cs typeface="Times New Roman" pitchFamily="18" charset="0"/>
              </a:rPr>
              <a:t>Fisei tehnice a unui deseu este obligatorie </a:t>
            </a:r>
            <a:r>
              <a:rPr lang="en-US" sz="2200" dirty="0" smtClean="0">
                <a:latin typeface="Times New Roman" pitchFamily="18" charset="0"/>
                <a:cs typeface="Times New Roman" pitchFamily="18" charset="0"/>
              </a:rPr>
              <a:t>si prioritara in cazul </a:t>
            </a:r>
            <a:r>
              <a:rPr lang="vi-VN" sz="2200" dirty="0" smtClean="0">
                <a:latin typeface="Times New Roman" pitchFamily="18" charset="0"/>
                <a:cs typeface="Times New Roman" pitchFamily="18" charset="0"/>
              </a:rPr>
              <a:t>deșeuri</a:t>
            </a:r>
            <a:r>
              <a:rPr lang="en-US" sz="2200" dirty="0" smtClean="0">
                <a:latin typeface="Times New Roman" pitchFamily="18" charset="0"/>
                <a:cs typeface="Times New Roman" pitchFamily="18" charset="0"/>
              </a:rPr>
              <a:t>lor</a:t>
            </a:r>
            <a:r>
              <a:rPr lang="vi-VN" sz="2200" dirty="0" smtClean="0">
                <a:latin typeface="Times New Roman" pitchFamily="18" charset="0"/>
                <a:cs typeface="Times New Roman" pitchFamily="18" charset="0"/>
              </a:rPr>
              <a:t> </a:t>
            </a:r>
            <a:r>
              <a:rPr lang="vi-VN" sz="2200" dirty="0">
                <a:latin typeface="Times New Roman" pitchFamily="18" charset="0"/>
                <a:cs typeface="Times New Roman" pitchFamily="18" charset="0"/>
              </a:rPr>
              <a:t>periculoase, </a:t>
            </a:r>
            <a:r>
              <a:rPr lang="en-US" sz="2200" dirty="0" smtClean="0">
                <a:latin typeface="Times New Roman" pitchFamily="18" charset="0"/>
                <a:cs typeface="Times New Roman" pitchFamily="18" charset="0"/>
              </a:rPr>
              <a:t>dupa ce au fost stocate preliminar</a:t>
            </a:r>
            <a:r>
              <a:rPr lang="vi-VN" sz="2200" dirty="0">
                <a:latin typeface="Times New Roman" pitchFamily="18" charset="0"/>
                <a:cs typeface="Times New Roman" pitchFamily="18" charset="0"/>
              </a:rPr>
              <a:t> </a:t>
            </a:r>
            <a:r>
              <a:rPr lang="en-US" sz="2200" dirty="0" smtClean="0">
                <a:latin typeface="Times New Roman" pitchFamily="18" charset="0"/>
                <a:cs typeface="Times New Roman" pitchFamily="18" charset="0"/>
              </a:rPr>
              <a:t>pe amplasamentul unde au fost generate, </a:t>
            </a:r>
            <a:r>
              <a:rPr lang="vi-VN" sz="2200" dirty="0" smtClean="0">
                <a:latin typeface="Times New Roman" pitchFamily="18" charset="0"/>
                <a:cs typeface="Times New Roman" pitchFamily="18" charset="0"/>
              </a:rPr>
              <a:t>înainte</a:t>
            </a:r>
            <a:r>
              <a:rPr lang="en-US" sz="2200" dirty="0" smtClean="0">
                <a:latin typeface="Times New Roman" pitchFamily="18" charset="0"/>
                <a:cs typeface="Times New Roman" pitchFamily="18" charset="0"/>
              </a:rPr>
              <a:t> sa fie valorificate/eliminate;</a:t>
            </a:r>
          </a:p>
          <a:p>
            <a:pPr algn="just">
              <a:buFontTx/>
              <a:buChar char="-"/>
            </a:pPr>
            <a:r>
              <a:rPr lang="en-US" sz="2200" dirty="0" smtClean="0">
                <a:latin typeface="Times New Roman" pitchFamily="18" charset="0"/>
                <a:cs typeface="Times New Roman" pitchFamily="18" charset="0"/>
              </a:rPr>
              <a:t>d</a:t>
            </a:r>
            <a:r>
              <a:rPr lang="vi-VN" sz="2200" dirty="0" smtClean="0">
                <a:latin typeface="Times New Roman" pitchFamily="18" charset="0"/>
                <a:cs typeface="Times New Roman" pitchFamily="18" charset="0"/>
              </a:rPr>
              <a:t>eși </a:t>
            </a:r>
            <a:r>
              <a:rPr lang="vi-VN" sz="2200" dirty="0">
                <a:latin typeface="Times New Roman" pitchFamily="18" charset="0"/>
                <a:cs typeface="Times New Roman" pitchFamily="18" charset="0"/>
              </a:rPr>
              <a:t>metodele de testare directe sunt disponibile pentru anumite proprietăți periculoase (de exemplu, inflamabilitatea) în etapa 6, ele nu sunt disponibile pentru toate proprietățile</a:t>
            </a:r>
            <a:r>
              <a:rPr lang="vi-VN" sz="2200" dirty="0" smtClean="0">
                <a:latin typeface="Times New Roman" pitchFamily="18" charset="0"/>
                <a:cs typeface="Times New Roman" pitchFamily="18" charset="0"/>
              </a:rPr>
              <a:t>.</a:t>
            </a:r>
            <a:endParaRPr lang="en-US" sz="2200" dirty="0">
              <a:solidFill>
                <a:srgbClr val="C00000"/>
              </a:solidFill>
              <a:latin typeface="Times New Roman" pitchFamily="18" charset="0"/>
              <a:cs typeface="Times New Roman" pitchFamily="18" charset="0"/>
            </a:endParaRPr>
          </a:p>
          <a:p>
            <a:pPr marL="0" indent="0">
              <a:buNone/>
            </a:pPr>
            <a:r>
              <a:rPr lang="en-US" sz="2000" dirty="0"/>
              <a:t>	</a:t>
            </a:r>
          </a:p>
          <a:p>
            <a:pPr marL="0" indent="0" algn="just">
              <a:buNone/>
            </a:pPr>
            <a:r>
              <a:rPr lang="vi-VN" sz="2000" b="1" dirty="0" smtClean="0">
                <a:latin typeface="Times New Roman" pitchFamily="18" charset="0"/>
                <a:cs typeface="Times New Roman" pitchFamily="18" charset="0"/>
              </a:rPr>
              <a:t>După </a:t>
            </a:r>
            <a:r>
              <a:rPr lang="vi-VN" sz="2000" b="1" dirty="0">
                <a:latin typeface="Times New Roman" pitchFamily="18" charset="0"/>
                <a:cs typeface="Times New Roman" pitchFamily="18" charset="0"/>
              </a:rPr>
              <a:t>ce ați determinat compoziția continuați cu </a:t>
            </a:r>
            <a:r>
              <a:rPr lang="en-US" sz="2000" b="1" dirty="0" smtClean="0">
                <a:latin typeface="Times New Roman" pitchFamily="18" charset="0"/>
                <a:cs typeface="Times New Roman" pitchFamily="18" charset="0"/>
              </a:rPr>
              <a:t>etapa </a:t>
            </a:r>
            <a:r>
              <a:rPr lang="vi-VN" sz="2000" b="1" dirty="0" smtClean="0">
                <a:latin typeface="Times New Roman" pitchFamily="18" charset="0"/>
                <a:cs typeface="Times New Roman" pitchFamily="18" charset="0"/>
              </a:rPr>
              <a:t>5.</a:t>
            </a:r>
            <a:endParaRPr lang="en-US" sz="20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4212005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1800" b="1" dirty="0">
                <a:solidFill>
                  <a:schemeClr val="tx1"/>
                </a:solidFill>
              </a:rPr>
              <a:t>Etapele necesare privind clasificarea si evaluarea deseurilor</a:t>
            </a:r>
            <a:br>
              <a:rPr lang="en-US" sz="1800" b="1" dirty="0">
                <a:solidFill>
                  <a:schemeClr val="tx1"/>
                </a:solidFill>
              </a:rPr>
            </a:br>
            <a:r>
              <a:rPr lang="en-US" sz="1400" b="1" dirty="0" smtClean="0">
                <a:solidFill>
                  <a:srgbClr val="C00000"/>
                </a:solidFill>
              </a:rPr>
              <a:t>ETAPELE PROCESULUI DE EVALUARE A DESEURILOR</a:t>
            </a:r>
            <a:r>
              <a:rPr lang="en-US" sz="1800" b="1" dirty="0">
                <a:solidFill>
                  <a:srgbClr val="C00000"/>
                </a:solidFill>
              </a:rPr>
              <a:t/>
            </a:r>
            <a:br>
              <a:rPr lang="en-US" sz="1800" b="1" dirty="0">
                <a:solidFill>
                  <a:srgbClr val="C00000"/>
                </a:solidFill>
              </a:rPr>
            </a:br>
            <a:endParaRPr lang="en-US" sz="1800" dirty="0"/>
          </a:p>
        </p:txBody>
      </p:sp>
      <p:sp>
        <p:nvSpPr>
          <p:cNvPr id="3" name="Content Placeholder 2"/>
          <p:cNvSpPr>
            <a:spLocks noGrp="1"/>
          </p:cNvSpPr>
          <p:nvPr>
            <p:ph sz="quarter" idx="1"/>
          </p:nvPr>
        </p:nvSpPr>
        <p:spPr>
          <a:xfrm>
            <a:off x="457200" y="1676400"/>
            <a:ext cx="7467600" cy="4873752"/>
          </a:xfrm>
        </p:spPr>
        <p:txBody>
          <a:bodyPr>
            <a:normAutofit fontScale="92500"/>
          </a:bodyPr>
          <a:lstStyle/>
          <a:p>
            <a:pPr marL="0" indent="0" algn="just">
              <a:buNone/>
            </a:pPr>
            <a:r>
              <a:rPr lang="vi-VN" sz="2000" b="1" dirty="0">
                <a:solidFill>
                  <a:srgbClr val="002060"/>
                </a:solidFill>
              </a:rPr>
              <a:t>5. </a:t>
            </a:r>
            <a:r>
              <a:rPr lang="en-US" sz="2000" b="1" dirty="0">
                <a:solidFill>
                  <a:srgbClr val="002060"/>
                </a:solidFill>
              </a:rPr>
              <a:t>I</a:t>
            </a:r>
            <a:r>
              <a:rPr lang="vi-VN" sz="2000" b="1" dirty="0">
                <a:solidFill>
                  <a:srgbClr val="002060"/>
                </a:solidFill>
              </a:rPr>
              <a:t>dentific</a:t>
            </a:r>
            <a:r>
              <a:rPr lang="en-US" sz="2000" b="1" dirty="0">
                <a:solidFill>
                  <a:srgbClr val="002060"/>
                </a:solidFill>
              </a:rPr>
              <a:t>area</a:t>
            </a:r>
            <a:r>
              <a:rPr lang="vi-VN" sz="2000" b="1" dirty="0">
                <a:solidFill>
                  <a:srgbClr val="002060"/>
                </a:solidFill>
              </a:rPr>
              <a:t> substanțel</a:t>
            </a:r>
            <a:r>
              <a:rPr lang="en-US" sz="2000" b="1" dirty="0">
                <a:solidFill>
                  <a:srgbClr val="002060"/>
                </a:solidFill>
              </a:rPr>
              <a:t>or</a:t>
            </a:r>
            <a:r>
              <a:rPr lang="vi-VN" sz="2000" b="1" dirty="0">
                <a:solidFill>
                  <a:srgbClr val="002060"/>
                </a:solidFill>
              </a:rPr>
              <a:t> din deșeu</a:t>
            </a:r>
            <a:r>
              <a:rPr lang="en-US" sz="2000" b="1" dirty="0">
                <a:solidFill>
                  <a:srgbClr val="002060"/>
                </a:solidFill>
              </a:rPr>
              <a:t>l respectiv</a:t>
            </a:r>
            <a:r>
              <a:rPr lang="vi-VN" sz="2000" b="1" dirty="0">
                <a:solidFill>
                  <a:srgbClr val="002060"/>
                </a:solidFill>
              </a:rPr>
              <a:t> </a:t>
            </a:r>
            <a:r>
              <a:rPr lang="en-US" sz="2000" b="1" dirty="0">
                <a:solidFill>
                  <a:srgbClr val="002060"/>
                </a:solidFill>
              </a:rPr>
              <a:t>si stabilirea daca acestea </a:t>
            </a:r>
            <a:r>
              <a:rPr lang="vi-VN" sz="2000" b="1" dirty="0">
                <a:solidFill>
                  <a:srgbClr val="002060"/>
                </a:solidFill>
              </a:rPr>
              <a:t>sunt "</a:t>
            </a:r>
            <a:r>
              <a:rPr lang="vi-VN" sz="2000" b="1" dirty="0">
                <a:solidFill>
                  <a:srgbClr val="0070C0"/>
                </a:solidFill>
              </a:rPr>
              <a:t>substanțe periculoase</a:t>
            </a:r>
            <a:r>
              <a:rPr lang="vi-VN" sz="2000" b="1" dirty="0">
                <a:solidFill>
                  <a:srgbClr val="002060"/>
                </a:solidFill>
              </a:rPr>
              <a:t>" sau "</a:t>
            </a:r>
            <a:r>
              <a:rPr lang="vi-VN" sz="2000" b="1" dirty="0">
                <a:solidFill>
                  <a:srgbClr val="0070C0"/>
                </a:solidFill>
              </a:rPr>
              <a:t>poluanți </a:t>
            </a:r>
            <a:r>
              <a:rPr lang="vi-VN" sz="2000" b="1" dirty="0" smtClean="0">
                <a:solidFill>
                  <a:srgbClr val="0070C0"/>
                </a:solidFill>
              </a:rPr>
              <a:t>organici persistenți</a:t>
            </a:r>
            <a:r>
              <a:rPr lang="vi-VN" sz="2000" b="1" dirty="0" smtClean="0">
                <a:solidFill>
                  <a:srgbClr val="002060"/>
                </a:solidFill>
              </a:rPr>
              <a:t>“</a:t>
            </a:r>
            <a:endParaRPr lang="en-US" sz="2000" b="1" dirty="0" smtClean="0">
              <a:solidFill>
                <a:srgbClr val="002060"/>
              </a:solidFill>
            </a:endParaRPr>
          </a:p>
          <a:p>
            <a:pPr marL="0" indent="0" algn="just">
              <a:buNone/>
            </a:pPr>
            <a:r>
              <a:rPr lang="en-US" sz="2000" dirty="0" smtClean="0"/>
              <a:t>In </a:t>
            </a:r>
            <a:r>
              <a:rPr lang="en-US" sz="2000" b="1" u="sng" dirty="0" smtClean="0">
                <a:solidFill>
                  <a:srgbClr val="C00000"/>
                </a:solidFill>
              </a:rPr>
              <a:t>etapa numarul 5 </a:t>
            </a:r>
            <a:r>
              <a:rPr lang="en-US" sz="2000" dirty="0"/>
              <a:t>d</a:t>
            </a:r>
            <a:r>
              <a:rPr lang="vi-VN" sz="2000" dirty="0" smtClean="0"/>
              <a:t>upă determina</a:t>
            </a:r>
            <a:r>
              <a:rPr lang="en-US" sz="2000" dirty="0" smtClean="0"/>
              <a:t>rea</a:t>
            </a:r>
            <a:r>
              <a:rPr lang="vi-VN" sz="2000" dirty="0" smtClean="0"/>
              <a:t> compoziți</a:t>
            </a:r>
            <a:r>
              <a:rPr lang="en-US" sz="2000" dirty="0" smtClean="0"/>
              <a:t>ei</a:t>
            </a:r>
            <a:r>
              <a:rPr lang="vi-VN" sz="2000" dirty="0" smtClean="0"/>
              <a:t> chimic</a:t>
            </a:r>
            <a:r>
              <a:rPr lang="en-US" sz="2000" dirty="0" smtClean="0"/>
              <a:t>e trebuie sa verificati daca dintre substantele chimice identificate sunt:</a:t>
            </a:r>
            <a:r>
              <a:rPr lang="en-US" sz="2000" b="1" dirty="0" smtClean="0">
                <a:solidFill>
                  <a:srgbClr val="002060"/>
                </a:solidFill>
              </a:rPr>
              <a:t> </a:t>
            </a:r>
            <a:r>
              <a:rPr lang="vi-VN" sz="2000" b="1" dirty="0" smtClean="0">
                <a:solidFill>
                  <a:srgbClr val="002060"/>
                </a:solidFill>
              </a:rPr>
              <a:t> </a:t>
            </a:r>
            <a:endParaRPr lang="en-US" sz="2000" b="1" dirty="0" smtClean="0">
              <a:solidFill>
                <a:srgbClr val="002060"/>
              </a:solidFill>
            </a:endParaRPr>
          </a:p>
          <a:p>
            <a:pPr marL="0" indent="0" algn="just">
              <a:buNone/>
            </a:pPr>
            <a:r>
              <a:rPr lang="en-US" sz="2000" dirty="0" smtClean="0"/>
              <a:t>- </a:t>
            </a:r>
            <a:r>
              <a:rPr lang="vi-VN" sz="2000" dirty="0" smtClean="0"/>
              <a:t>"</a:t>
            </a:r>
            <a:r>
              <a:rPr lang="vi-VN" sz="2000" dirty="0"/>
              <a:t>substanțe periculoase", sau</a:t>
            </a:r>
          </a:p>
          <a:p>
            <a:pPr marL="0" indent="0" algn="just">
              <a:buNone/>
            </a:pPr>
            <a:r>
              <a:rPr lang="en-US" sz="2000" dirty="0" smtClean="0"/>
              <a:t>- </a:t>
            </a:r>
            <a:r>
              <a:rPr lang="vi-VN" sz="2000" dirty="0" smtClean="0"/>
              <a:t>poluanți </a:t>
            </a:r>
            <a:r>
              <a:rPr lang="vi-VN" sz="2000" dirty="0"/>
              <a:t>organici persistenți (POP</a:t>
            </a:r>
            <a:r>
              <a:rPr lang="vi-VN" sz="2000" dirty="0" smtClean="0"/>
              <a:t>)</a:t>
            </a:r>
            <a:r>
              <a:rPr lang="en-US" sz="2000" dirty="0" smtClean="0"/>
              <a:t>.</a:t>
            </a:r>
            <a:endParaRPr lang="vi-VN" sz="2000" dirty="0"/>
          </a:p>
          <a:p>
            <a:pPr marL="0" indent="0" algn="just">
              <a:buNone/>
            </a:pPr>
            <a:r>
              <a:rPr lang="en-US" sz="2000" b="1" dirty="0" smtClean="0"/>
              <a:t>Mai multe informatii se gasesc in prezentarea </a:t>
            </a:r>
            <a:r>
              <a:rPr lang="en-US" sz="2000" b="1" dirty="0" smtClean="0">
                <a:solidFill>
                  <a:srgbClr val="7030A0"/>
                </a:solidFill>
              </a:rPr>
              <a:t>3.2.1. Identificarea unei substante periculoase, a categoriei de pericol si atribuirea codului fazei de pericol- Appendix </a:t>
            </a:r>
            <a:r>
              <a:rPr lang="en-US" sz="2000" b="1" dirty="0">
                <a:solidFill>
                  <a:srgbClr val="7030A0"/>
                </a:solidFill>
              </a:rPr>
              <a:t>B </a:t>
            </a:r>
            <a:r>
              <a:rPr lang="en-US" sz="2000" dirty="0">
                <a:solidFill>
                  <a:srgbClr val="7030A0"/>
                </a:solidFill>
              </a:rPr>
              <a:t>explains how to identify if a substance is a ‘hazardous substance’ and the hazard statement codes assigned to it. </a:t>
            </a:r>
          </a:p>
          <a:p>
            <a:pPr marL="0" indent="0" algn="just">
              <a:buNone/>
            </a:pPr>
            <a:r>
              <a:rPr lang="en-US" sz="2000" b="1" dirty="0" smtClean="0"/>
              <a:t>In prezentarea </a:t>
            </a:r>
            <a:r>
              <a:rPr lang="en-US" sz="2000" b="1" dirty="0" smtClean="0">
                <a:solidFill>
                  <a:srgbClr val="7030A0"/>
                </a:solidFill>
              </a:rPr>
              <a:t>3.2.2 Lista POP-silor utilizata in clasificarea deseurilor </a:t>
            </a:r>
            <a:r>
              <a:rPr lang="en-US" sz="2000" b="1" dirty="0" smtClean="0"/>
              <a:t>se gaseste lista cu POP-sii care va fi utilizata </a:t>
            </a:r>
            <a:r>
              <a:rPr lang="vi-VN" sz="2000" b="1" dirty="0" smtClean="0"/>
              <a:t>în </a:t>
            </a:r>
            <a:r>
              <a:rPr lang="vi-VN" sz="2000" b="1" dirty="0"/>
              <a:t>etapa 6</a:t>
            </a:r>
            <a:r>
              <a:rPr lang="vi-VN" sz="2000" b="1" dirty="0" smtClean="0"/>
              <a:t>.</a:t>
            </a:r>
            <a:endParaRPr lang="en-US" sz="2000" b="1" dirty="0" smtClean="0"/>
          </a:p>
          <a:p>
            <a:pPr marL="0" indent="0" algn="just">
              <a:buNone/>
            </a:pPr>
            <a:endParaRPr lang="en-US" sz="2000" b="1" dirty="0" smtClean="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600016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1800" b="1" dirty="0">
                <a:solidFill>
                  <a:schemeClr val="tx1"/>
                </a:solidFill>
              </a:rPr>
              <a:t>Etapele necesare privind clasificarea si evaluarea deseurilor</a:t>
            </a:r>
            <a:br>
              <a:rPr lang="en-US" sz="1800" b="1" dirty="0">
                <a:solidFill>
                  <a:schemeClr val="tx1"/>
                </a:solidFill>
              </a:rPr>
            </a:br>
            <a:r>
              <a:rPr lang="en-US" sz="1400" b="1" dirty="0" smtClean="0">
                <a:solidFill>
                  <a:srgbClr val="C00000"/>
                </a:solidFill>
              </a:rPr>
              <a:t>ETAPELE PROCESULUI DE EVALUARE A DESEURILOR</a:t>
            </a:r>
            <a:r>
              <a:rPr lang="en-US" sz="1800" b="1" dirty="0">
                <a:solidFill>
                  <a:srgbClr val="C00000"/>
                </a:solidFill>
              </a:rPr>
              <a:t/>
            </a:r>
            <a:br>
              <a:rPr lang="en-US" sz="1800" b="1" dirty="0">
                <a:solidFill>
                  <a:srgbClr val="C00000"/>
                </a:solidFill>
              </a:rPr>
            </a:br>
            <a:endParaRPr lang="en-US" sz="1800" dirty="0"/>
          </a:p>
        </p:txBody>
      </p:sp>
      <p:sp>
        <p:nvSpPr>
          <p:cNvPr id="3" name="Content Placeholder 2"/>
          <p:cNvSpPr>
            <a:spLocks noGrp="1"/>
          </p:cNvSpPr>
          <p:nvPr>
            <p:ph sz="quarter" idx="1"/>
          </p:nvPr>
        </p:nvSpPr>
        <p:spPr>
          <a:xfrm>
            <a:off x="457200" y="1676400"/>
            <a:ext cx="7467600" cy="4873752"/>
          </a:xfrm>
        </p:spPr>
        <p:txBody>
          <a:bodyPr>
            <a:normAutofit fontScale="92500" lnSpcReduction="20000"/>
          </a:bodyPr>
          <a:lstStyle/>
          <a:p>
            <a:pPr marL="0" indent="0" algn="just">
              <a:buNone/>
            </a:pPr>
            <a:r>
              <a:rPr lang="vi-VN" sz="2000" b="1" dirty="0">
                <a:solidFill>
                  <a:srgbClr val="002060"/>
                </a:solidFill>
              </a:rPr>
              <a:t>6. </a:t>
            </a:r>
            <a:r>
              <a:rPr lang="en-US" sz="2000" b="1" dirty="0">
                <a:solidFill>
                  <a:srgbClr val="002060"/>
                </a:solidFill>
              </a:rPr>
              <a:t>E</a:t>
            </a:r>
            <a:r>
              <a:rPr lang="vi-VN" sz="2000" b="1" dirty="0">
                <a:solidFill>
                  <a:srgbClr val="002060"/>
                </a:solidFill>
              </a:rPr>
              <a:t>valu</a:t>
            </a:r>
            <a:r>
              <a:rPr lang="en-US" sz="2000" b="1" dirty="0">
                <a:solidFill>
                  <a:srgbClr val="002060"/>
                </a:solidFill>
              </a:rPr>
              <a:t>area</a:t>
            </a:r>
            <a:r>
              <a:rPr lang="vi-VN" sz="2000" b="1" dirty="0">
                <a:solidFill>
                  <a:srgbClr val="002060"/>
                </a:solidFill>
              </a:rPr>
              <a:t> proprietățil</a:t>
            </a:r>
            <a:r>
              <a:rPr lang="en-US" sz="2000" b="1" dirty="0">
                <a:solidFill>
                  <a:srgbClr val="002060"/>
                </a:solidFill>
              </a:rPr>
              <a:t>or</a:t>
            </a:r>
            <a:r>
              <a:rPr lang="vi-VN" sz="2000" b="1" dirty="0">
                <a:solidFill>
                  <a:srgbClr val="002060"/>
                </a:solidFill>
              </a:rPr>
              <a:t> periculoase ale deșeul</a:t>
            </a:r>
            <a:r>
              <a:rPr lang="en-US" sz="2000" b="1" dirty="0" smtClean="0">
                <a:solidFill>
                  <a:srgbClr val="002060"/>
                </a:solidFill>
              </a:rPr>
              <a:t>ui</a:t>
            </a:r>
          </a:p>
          <a:p>
            <a:pPr marL="0" indent="0" algn="just">
              <a:buNone/>
            </a:pPr>
            <a:endParaRPr lang="en-US" sz="2000" b="1" dirty="0" smtClean="0">
              <a:solidFill>
                <a:srgbClr val="002060"/>
              </a:solidFill>
            </a:endParaRPr>
          </a:p>
          <a:p>
            <a:pPr marL="0" indent="0" algn="just">
              <a:buNone/>
            </a:pPr>
            <a:r>
              <a:rPr lang="vi-VN" sz="2000" dirty="0"/>
              <a:t>La </a:t>
            </a:r>
            <a:r>
              <a:rPr lang="en-US" sz="2000" b="1" u="sng" dirty="0" smtClean="0">
                <a:solidFill>
                  <a:srgbClr val="C00000"/>
                </a:solidFill>
              </a:rPr>
              <a:t>etapa 6</a:t>
            </a:r>
            <a:r>
              <a:rPr lang="vi-VN" sz="2000" dirty="0" smtClean="0"/>
              <a:t>, </a:t>
            </a:r>
            <a:r>
              <a:rPr lang="vi-VN" sz="2000" dirty="0"/>
              <a:t>trebuie să </a:t>
            </a:r>
            <a:r>
              <a:rPr lang="en-US" sz="2000" dirty="0" smtClean="0"/>
              <a:t>fie luate </a:t>
            </a:r>
            <a:r>
              <a:rPr lang="vi-VN" sz="2000" dirty="0" smtClean="0"/>
              <a:t>în </a:t>
            </a:r>
            <a:r>
              <a:rPr lang="vi-VN" sz="2000" dirty="0"/>
              <a:t>considerare toate proprietățile periculoase. Acestea sunt numerotate de </a:t>
            </a:r>
            <a:r>
              <a:rPr lang="vi-VN" sz="2000" dirty="0" smtClean="0"/>
              <a:t>la HP</a:t>
            </a:r>
            <a:r>
              <a:rPr lang="en-US" sz="2000" dirty="0" smtClean="0"/>
              <a:t>1 la</a:t>
            </a:r>
            <a:r>
              <a:rPr lang="vi-VN" sz="2000" dirty="0" smtClean="0"/>
              <a:t> </a:t>
            </a:r>
            <a:r>
              <a:rPr lang="vi-VN" sz="2000" dirty="0"/>
              <a:t>HP 15</a:t>
            </a:r>
            <a:r>
              <a:rPr lang="vi-VN" sz="2000" dirty="0" smtClean="0"/>
              <a:t>.</a:t>
            </a:r>
            <a:endParaRPr lang="en-US" sz="2000" dirty="0" smtClean="0"/>
          </a:p>
          <a:p>
            <a:pPr marL="0" indent="0" algn="just">
              <a:buNone/>
            </a:pPr>
            <a:r>
              <a:rPr lang="en-US" sz="2000" dirty="0" smtClean="0"/>
              <a:t>Informatii detaliate se gasesc in prezentarea </a:t>
            </a:r>
            <a:r>
              <a:rPr lang="en-US" sz="2000" b="1" dirty="0" smtClean="0">
                <a:solidFill>
                  <a:srgbClr val="7030A0"/>
                </a:solidFill>
              </a:rPr>
              <a:t>3.3 Evaluarea proprietatilor periculoase sau daca proprietatea periculoasa este datorata prezentei POP-silor-                      Appendix C: Hazardous proptety assessment</a:t>
            </a:r>
            <a:endParaRPr lang="vi-VN" sz="2000" b="1" dirty="0">
              <a:solidFill>
                <a:srgbClr val="7030A0"/>
              </a:solidFill>
            </a:endParaRPr>
          </a:p>
          <a:p>
            <a:pPr marL="0" indent="0" algn="just">
              <a:buNone/>
            </a:pPr>
            <a:r>
              <a:rPr lang="vi-VN" sz="2000" b="1" dirty="0"/>
              <a:t>Există trei metode pentru a </a:t>
            </a:r>
            <a:r>
              <a:rPr lang="en-US" sz="2000" b="1" dirty="0" smtClean="0"/>
              <a:t>determina daca un deseu </a:t>
            </a:r>
            <a:r>
              <a:rPr lang="vi-VN" sz="2000" b="1" dirty="0" smtClean="0"/>
              <a:t>prezintă </a:t>
            </a:r>
            <a:r>
              <a:rPr lang="vi-VN" sz="2000" b="1" dirty="0"/>
              <a:t>proprietăți periculoase</a:t>
            </a:r>
            <a:r>
              <a:rPr lang="vi-VN" sz="2000" dirty="0"/>
              <a:t>. Acestea sunt:</a:t>
            </a:r>
          </a:p>
          <a:p>
            <a:pPr marL="0" indent="0" algn="just">
              <a:buNone/>
            </a:pPr>
            <a:r>
              <a:rPr lang="en-US" sz="2000" dirty="0" smtClean="0"/>
              <a:t>- </a:t>
            </a:r>
            <a:r>
              <a:rPr lang="vi-VN" sz="2000" b="1" dirty="0" smtClean="0"/>
              <a:t>calcul</a:t>
            </a:r>
            <a:r>
              <a:rPr lang="vi-VN" sz="2000" dirty="0" smtClean="0"/>
              <a:t> – </a:t>
            </a:r>
            <a:r>
              <a:rPr lang="en-US" sz="2000" dirty="0" smtClean="0"/>
              <a:t>referitor la concentratia limita corespunzatoare codurilor frazelor de pericol pentru </a:t>
            </a:r>
            <a:r>
              <a:rPr lang="en-US" sz="2000" dirty="0"/>
              <a:t>constituenții unui </a:t>
            </a:r>
            <a:r>
              <a:rPr lang="en-US" sz="2000" dirty="0" smtClean="0"/>
              <a:t>deșeu</a:t>
            </a:r>
            <a:r>
              <a:rPr lang="vi-VN" sz="2000" dirty="0" smtClean="0"/>
              <a:t>,</a:t>
            </a:r>
            <a:endParaRPr lang="en-US" sz="2000" dirty="0" smtClean="0"/>
          </a:p>
          <a:p>
            <a:pPr marL="0" indent="0" algn="just">
              <a:buNone/>
            </a:pPr>
            <a:r>
              <a:rPr lang="en-US" sz="2000" dirty="0" smtClean="0"/>
              <a:t>- </a:t>
            </a:r>
            <a:r>
              <a:rPr lang="vi-VN" sz="2000" b="1" dirty="0" smtClean="0"/>
              <a:t>testare</a:t>
            </a:r>
            <a:r>
              <a:rPr lang="vi-VN" sz="2000" dirty="0" smtClean="0"/>
              <a:t> </a:t>
            </a:r>
            <a:r>
              <a:rPr lang="vi-VN" sz="2000" dirty="0"/>
              <a:t>pentru a dovedi dacă o anumită proprietate periculoasă este </a:t>
            </a:r>
            <a:r>
              <a:rPr lang="vi-VN" sz="2000" dirty="0" smtClean="0"/>
              <a:t>prezent</a:t>
            </a:r>
            <a:r>
              <a:rPr lang="en-US" sz="2000" dirty="0" smtClean="0"/>
              <a:t>a</a:t>
            </a:r>
            <a:r>
              <a:rPr lang="vi-VN" sz="2000" dirty="0" smtClean="0"/>
              <a:t> </a:t>
            </a:r>
            <a:r>
              <a:rPr lang="vi-VN" sz="2000" dirty="0"/>
              <a:t>sau nu (de </a:t>
            </a:r>
            <a:r>
              <a:rPr lang="vi-VN" sz="2000" dirty="0" smtClean="0"/>
              <a:t>obicei</a:t>
            </a:r>
            <a:r>
              <a:rPr lang="en-US" sz="2000" dirty="0" smtClean="0"/>
              <a:t> sunt</a:t>
            </a:r>
            <a:r>
              <a:rPr lang="vi-VN" sz="2000" dirty="0" smtClean="0"/>
              <a:t> </a:t>
            </a:r>
            <a:r>
              <a:rPr lang="vi-VN" sz="2000" dirty="0"/>
              <a:t>folosite pentru proprietățile fizice - explozive, </a:t>
            </a:r>
            <a:r>
              <a:rPr lang="vi-VN" sz="2000" dirty="0" smtClean="0"/>
              <a:t>oxidante</a:t>
            </a:r>
            <a:r>
              <a:rPr lang="en-US" sz="2000" dirty="0" smtClean="0"/>
              <a:t> </a:t>
            </a:r>
            <a:r>
              <a:rPr lang="vi-VN" sz="2000" dirty="0"/>
              <a:t>și </a:t>
            </a:r>
            <a:r>
              <a:rPr lang="vi-VN" sz="2000" dirty="0" smtClean="0"/>
              <a:t>inflamabile), </a:t>
            </a:r>
            <a:r>
              <a:rPr lang="vi-VN" sz="2000" dirty="0"/>
              <a:t>sau</a:t>
            </a:r>
          </a:p>
          <a:p>
            <a:pPr marL="0" indent="0" algn="just">
              <a:buNone/>
            </a:pPr>
            <a:r>
              <a:rPr lang="en-US" sz="2000" b="1" dirty="0" smtClean="0"/>
              <a:t>- </a:t>
            </a:r>
            <a:r>
              <a:rPr lang="vi-VN" sz="2000" b="1" dirty="0" smtClean="0"/>
              <a:t>fișa </a:t>
            </a:r>
            <a:r>
              <a:rPr lang="vi-VN" sz="2000" b="1" dirty="0"/>
              <a:t>tehnică de securitate </a:t>
            </a:r>
            <a:r>
              <a:rPr lang="en-US" sz="2000" dirty="0" smtClean="0"/>
              <a:t>daca </a:t>
            </a:r>
            <a:r>
              <a:rPr lang="vi-VN" sz="2000" dirty="0" smtClean="0"/>
              <a:t>deșeu</a:t>
            </a:r>
            <a:r>
              <a:rPr lang="en-US" sz="2000" dirty="0" smtClean="0"/>
              <a:t>l</a:t>
            </a:r>
            <a:r>
              <a:rPr lang="vi-VN" sz="2000" dirty="0" smtClean="0"/>
              <a:t> </a:t>
            </a:r>
            <a:r>
              <a:rPr lang="vi-VN" sz="2000" dirty="0"/>
              <a:t>este un produs fabricat cărui compoziție nu sa schimbat, pentru acest produs specific.</a:t>
            </a:r>
            <a:endParaRPr lang="en-US" sz="2000" dirty="0" smtClean="0"/>
          </a:p>
          <a:p>
            <a:pPr marL="0" indent="0">
              <a:buNone/>
            </a:pPr>
            <a:endParaRPr lang="en-US" sz="2000" b="1" dirty="0" smtClean="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431615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1800" b="1" dirty="0">
                <a:solidFill>
                  <a:schemeClr val="tx1"/>
                </a:solidFill>
              </a:rPr>
              <a:t>Etapele necesare privind clasificarea si evaluarea deseurilor</a:t>
            </a:r>
            <a:br>
              <a:rPr lang="en-US" sz="1800" b="1" dirty="0">
                <a:solidFill>
                  <a:schemeClr val="tx1"/>
                </a:solidFill>
              </a:rPr>
            </a:br>
            <a:r>
              <a:rPr lang="en-US" sz="1400" b="1" dirty="0" smtClean="0">
                <a:solidFill>
                  <a:srgbClr val="C00000"/>
                </a:solidFill>
              </a:rPr>
              <a:t>ETAPELE PROCESULUI DE EVALUARE A DESEURILOR</a:t>
            </a:r>
            <a:r>
              <a:rPr lang="en-US" sz="1800" b="1" dirty="0">
                <a:solidFill>
                  <a:srgbClr val="C00000"/>
                </a:solidFill>
              </a:rPr>
              <a:t/>
            </a:r>
            <a:br>
              <a:rPr lang="en-US" sz="1800" b="1" dirty="0">
                <a:solidFill>
                  <a:srgbClr val="C00000"/>
                </a:solidFill>
              </a:rPr>
            </a:br>
            <a:endParaRPr lang="en-US" sz="1800" dirty="0"/>
          </a:p>
        </p:txBody>
      </p:sp>
      <p:sp>
        <p:nvSpPr>
          <p:cNvPr id="3" name="Content Placeholder 2"/>
          <p:cNvSpPr>
            <a:spLocks noGrp="1"/>
          </p:cNvSpPr>
          <p:nvPr>
            <p:ph sz="quarter" idx="1"/>
          </p:nvPr>
        </p:nvSpPr>
        <p:spPr>
          <a:xfrm>
            <a:off x="457200" y="1676400"/>
            <a:ext cx="7467600" cy="4873752"/>
          </a:xfrm>
        </p:spPr>
        <p:txBody>
          <a:bodyPr>
            <a:normAutofit/>
          </a:bodyPr>
          <a:lstStyle/>
          <a:p>
            <a:pPr marL="0" indent="0" algn="just">
              <a:buNone/>
            </a:pPr>
            <a:r>
              <a:rPr lang="vi-VN" sz="2000" b="1" dirty="0">
                <a:solidFill>
                  <a:srgbClr val="002060"/>
                </a:solidFill>
                <a:latin typeface="Arial" pitchFamily="34" charset="0"/>
                <a:cs typeface="Arial" pitchFamily="34" charset="0"/>
              </a:rPr>
              <a:t>6. </a:t>
            </a:r>
            <a:r>
              <a:rPr lang="en-US" sz="2000" b="1" dirty="0">
                <a:solidFill>
                  <a:srgbClr val="002060"/>
                </a:solidFill>
                <a:latin typeface="Arial" pitchFamily="34" charset="0"/>
                <a:cs typeface="Arial" pitchFamily="34" charset="0"/>
              </a:rPr>
              <a:t>E</a:t>
            </a:r>
            <a:r>
              <a:rPr lang="vi-VN" sz="2000" b="1" dirty="0">
                <a:solidFill>
                  <a:srgbClr val="002060"/>
                </a:solidFill>
                <a:latin typeface="Arial" pitchFamily="34" charset="0"/>
                <a:cs typeface="Arial" pitchFamily="34" charset="0"/>
              </a:rPr>
              <a:t>valu</a:t>
            </a:r>
            <a:r>
              <a:rPr lang="en-US" sz="2000" b="1" dirty="0">
                <a:solidFill>
                  <a:srgbClr val="002060"/>
                </a:solidFill>
                <a:latin typeface="Arial" pitchFamily="34" charset="0"/>
                <a:cs typeface="Arial" pitchFamily="34" charset="0"/>
              </a:rPr>
              <a:t>area</a:t>
            </a:r>
            <a:r>
              <a:rPr lang="vi-VN" sz="2000" b="1" dirty="0">
                <a:solidFill>
                  <a:srgbClr val="002060"/>
                </a:solidFill>
                <a:latin typeface="Arial" pitchFamily="34" charset="0"/>
                <a:cs typeface="Arial" pitchFamily="34" charset="0"/>
              </a:rPr>
              <a:t> proprietățil</a:t>
            </a:r>
            <a:r>
              <a:rPr lang="en-US" sz="2000" b="1" dirty="0">
                <a:solidFill>
                  <a:srgbClr val="002060"/>
                </a:solidFill>
                <a:latin typeface="Arial" pitchFamily="34" charset="0"/>
                <a:cs typeface="Arial" pitchFamily="34" charset="0"/>
              </a:rPr>
              <a:t>or</a:t>
            </a:r>
            <a:r>
              <a:rPr lang="vi-VN" sz="2000" b="1" dirty="0">
                <a:solidFill>
                  <a:srgbClr val="002060"/>
                </a:solidFill>
                <a:latin typeface="Arial" pitchFamily="34" charset="0"/>
                <a:cs typeface="Arial" pitchFamily="34" charset="0"/>
              </a:rPr>
              <a:t> periculoase ale deșeul</a:t>
            </a:r>
            <a:r>
              <a:rPr lang="en-US" sz="2000" b="1" dirty="0" smtClean="0">
                <a:solidFill>
                  <a:srgbClr val="002060"/>
                </a:solidFill>
                <a:latin typeface="Arial" pitchFamily="34" charset="0"/>
                <a:cs typeface="Arial" pitchFamily="34" charset="0"/>
              </a:rPr>
              <a:t>ui</a:t>
            </a:r>
          </a:p>
          <a:p>
            <a:pPr marL="0" indent="0" algn="just">
              <a:buNone/>
            </a:pPr>
            <a:endParaRPr lang="en-US" sz="2000" b="1" dirty="0" smtClean="0">
              <a:solidFill>
                <a:srgbClr val="002060"/>
              </a:solidFill>
              <a:latin typeface="Arial" pitchFamily="34" charset="0"/>
              <a:cs typeface="Arial" pitchFamily="34" charset="0"/>
            </a:endParaRPr>
          </a:p>
          <a:p>
            <a:pPr marL="0" indent="0" algn="just">
              <a:buNone/>
            </a:pPr>
            <a:r>
              <a:rPr lang="vi-VN" sz="2000" dirty="0" smtClean="0">
                <a:latin typeface="Arial" pitchFamily="34" charset="0"/>
                <a:cs typeface="Arial" pitchFamily="34" charset="0"/>
              </a:rPr>
              <a:t>În </a:t>
            </a:r>
            <a:r>
              <a:rPr lang="vi-VN" sz="2000" dirty="0">
                <a:latin typeface="Arial" pitchFamily="34" charset="0"/>
                <a:cs typeface="Arial" pitchFamily="34" charset="0"/>
              </a:rPr>
              <a:t>acest moment trebuie să știți ce substanțe </a:t>
            </a:r>
            <a:r>
              <a:rPr lang="en-US" sz="2000" dirty="0" smtClean="0">
                <a:latin typeface="Arial" pitchFamily="34" charset="0"/>
                <a:cs typeface="Arial" pitchFamily="34" charset="0"/>
              </a:rPr>
              <a:t>periculoase </a:t>
            </a:r>
            <a:r>
              <a:rPr lang="vi-VN" sz="2000" dirty="0" smtClean="0">
                <a:latin typeface="Arial" pitchFamily="34" charset="0"/>
                <a:cs typeface="Arial" pitchFamily="34" charset="0"/>
              </a:rPr>
              <a:t>sunt </a:t>
            </a:r>
            <a:r>
              <a:rPr lang="vi-VN" sz="2000" dirty="0">
                <a:latin typeface="Arial" pitchFamily="34" charset="0"/>
                <a:cs typeface="Arial" pitchFamily="34" charset="0"/>
              </a:rPr>
              <a:t>prezente în deșeurile</a:t>
            </a:r>
            <a:r>
              <a:rPr lang="en-US" sz="2000" dirty="0">
                <a:latin typeface="Arial" pitchFamily="34" charset="0"/>
                <a:cs typeface="Arial" pitchFamily="34" charset="0"/>
              </a:rPr>
              <a:t> detinute  si care este codul frazei de </a:t>
            </a:r>
            <a:r>
              <a:rPr lang="en-US" sz="2000" dirty="0" smtClean="0">
                <a:latin typeface="Arial" pitchFamily="34" charset="0"/>
                <a:cs typeface="Arial" pitchFamily="34" charset="0"/>
              </a:rPr>
              <a:t>pericol corespunzator. </a:t>
            </a:r>
          </a:p>
          <a:p>
            <a:pPr marL="0" indent="0" algn="just">
              <a:buNone/>
            </a:pPr>
            <a:r>
              <a:rPr lang="en-US" sz="2000" dirty="0" smtClean="0">
                <a:latin typeface="Arial" pitchFamily="34" charset="0"/>
                <a:cs typeface="Arial" pitchFamily="34" charset="0"/>
              </a:rPr>
              <a:t>La </a:t>
            </a:r>
            <a:r>
              <a:rPr lang="en-US" sz="2000" b="1" u="sng" dirty="0">
                <a:latin typeface="Arial" pitchFamily="34" charset="0"/>
                <a:cs typeface="Arial" pitchFamily="34" charset="0"/>
              </a:rPr>
              <a:t>pag.14</a:t>
            </a:r>
            <a:r>
              <a:rPr lang="en-US" sz="2000" dirty="0">
                <a:latin typeface="Arial" pitchFamily="34" charset="0"/>
                <a:cs typeface="Arial" pitchFamily="34" charset="0"/>
              </a:rPr>
              <a:t> </a:t>
            </a:r>
            <a:r>
              <a:rPr lang="en-US" sz="2000" dirty="0" smtClean="0">
                <a:latin typeface="Arial" pitchFamily="34" charset="0"/>
                <a:cs typeface="Arial" pitchFamily="34" charset="0"/>
              </a:rPr>
              <a:t>a ghidului recomandat </a:t>
            </a:r>
            <a:r>
              <a:rPr lang="en-US" sz="2000" b="1" dirty="0" smtClean="0">
                <a:solidFill>
                  <a:srgbClr val="7030A0"/>
                </a:solidFill>
                <a:latin typeface="Arial" pitchFamily="34" charset="0"/>
                <a:cs typeface="Arial" pitchFamily="34" charset="0"/>
              </a:rPr>
              <a:t>Guidance </a:t>
            </a:r>
            <a:r>
              <a:rPr lang="en-US" sz="2000" b="1" dirty="0">
                <a:solidFill>
                  <a:srgbClr val="7030A0"/>
                </a:solidFill>
                <a:latin typeface="Arial" pitchFamily="34" charset="0"/>
                <a:cs typeface="Arial" pitchFamily="34" charset="0"/>
              </a:rPr>
              <a:t>on the classification and assessment of waste </a:t>
            </a:r>
            <a:r>
              <a:rPr lang="en-US" sz="2000" dirty="0" smtClean="0">
                <a:latin typeface="Arial" pitchFamily="34" charset="0"/>
                <a:cs typeface="Arial" pitchFamily="34" charset="0"/>
              </a:rPr>
              <a:t>se </a:t>
            </a:r>
            <a:r>
              <a:rPr lang="en-US" sz="2000" dirty="0">
                <a:latin typeface="Arial" pitchFamily="34" charset="0"/>
                <a:cs typeface="Arial" pitchFamily="34" charset="0"/>
              </a:rPr>
              <a:t>fla </a:t>
            </a:r>
            <a:r>
              <a:rPr lang="en-US" sz="2000" b="1" dirty="0">
                <a:latin typeface="Arial" pitchFamily="34" charset="0"/>
                <a:cs typeface="Arial" pitchFamily="34" charset="0"/>
              </a:rPr>
              <a:t>Tabelul </a:t>
            </a:r>
            <a:r>
              <a:rPr lang="en-US" sz="2000" b="1" dirty="0" smtClean="0">
                <a:latin typeface="Arial" pitchFamily="34" charset="0"/>
                <a:cs typeface="Arial" pitchFamily="34" charset="0"/>
              </a:rPr>
              <a:t>2.1 </a:t>
            </a:r>
            <a:r>
              <a:rPr lang="it-IT" sz="2000" dirty="0" smtClean="0">
                <a:latin typeface="Arial" pitchFamily="34" charset="0"/>
                <a:cs typeface="Arial" pitchFamily="34" charset="0"/>
              </a:rPr>
              <a:t>Proprietăți </a:t>
            </a:r>
            <a:r>
              <a:rPr lang="it-IT" sz="2000" dirty="0">
                <a:latin typeface="Arial" pitchFamily="34" charset="0"/>
                <a:cs typeface="Arial" pitchFamily="34" charset="0"/>
              </a:rPr>
              <a:t>periculoase și coduri Frază de </a:t>
            </a:r>
            <a:r>
              <a:rPr lang="it-IT" sz="2000" dirty="0" smtClean="0">
                <a:latin typeface="Arial" pitchFamily="34" charset="0"/>
                <a:cs typeface="Arial" pitchFamily="34" charset="0"/>
              </a:rPr>
              <a:t>pericol (Tabelul contine: fraza </a:t>
            </a:r>
            <a:r>
              <a:rPr lang="it-IT" sz="2000" dirty="0">
                <a:latin typeface="Arial" pitchFamily="34" charset="0"/>
                <a:cs typeface="Arial" pitchFamily="34" charset="0"/>
              </a:rPr>
              <a:t>de pericol, descriere, clasa si categoria de pericol conform Tabel 3.1 din CLP, proprietatea periculoasa</a:t>
            </a:r>
            <a:r>
              <a:rPr lang="it-IT" sz="2000" dirty="0" smtClean="0">
                <a:latin typeface="Arial" pitchFamily="34" charset="0"/>
                <a:cs typeface="Arial" pitchFamily="34" charset="0"/>
              </a:rPr>
              <a:t>.)</a:t>
            </a:r>
            <a:endParaRPr lang="it-IT" sz="2000" dirty="0">
              <a:latin typeface="Arial" pitchFamily="34" charset="0"/>
              <a:cs typeface="Arial" pitchFamily="34" charset="0"/>
            </a:endParaRPr>
          </a:p>
          <a:p>
            <a:pPr marL="0" indent="0" algn="just">
              <a:buNone/>
            </a:pPr>
            <a:r>
              <a:rPr lang="en-US" sz="2000" dirty="0" smtClean="0">
                <a:latin typeface="Arial" pitchFamily="34" charset="0"/>
                <a:cs typeface="Arial" pitchFamily="34" charset="0"/>
              </a:rPr>
              <a:t>Pentru </a:t>
            </a:r>
            <a:r>
              <a:rPr lang="en-US" sz="2000" dirty="0">
                <a:latin typeface="Arial" pitchFamily="34" charset="0"/>
                <a:cs typeface="Arial" pitchFamily="34" charset="0"/>
              </a:rPr>
              <a:t>mai multe lamuriri va rugam sa vedeti </a:t>
            </a:r>
            <a:r>
              <a:rPr lang="en-US" sz="2000" b="1" dirty="0">
                <a:latin typeface="Arial" pitchFamily="34" charset="0"/>
                <a:cs typeface="Arial" pitchFamily="34" charset="0"/>
              </a:rPr>
              <a:t>Appendix C</a:t>
            </a:r>
            <a:r>
              <a:rPr lang="en-US" sz="2000" dirty="0">
                <a:latin typeface="Arial" pitchFamily="34" charset="0"/>
                <a:cs typeface="Arial" pitchFamily="34" charset="0"/>
              </a:rPr>
              <a:t> for instructions on how to assess each hazardous property, based on these hazard statement codes</a:t>
            </a:r>
            <a:r>
              <a:rPr lang="en-US" sz="2000" dirty="0" smtClean="0">
                <a:latin typeface="Arial" pitchFamily="34" charset="0"/>
                <a:cs typeface="Arial" pitchFamily="34" charset="0"/>
              </a:rPr>
              <a:t>.</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5635231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1800" b="1" dirty="0">
                <a:solidFill>
                  <a:schemeClr val="tx1"/>
                </a:solidFill>
              </a:rPr>
              <a:t>Etapele necesare privind clasificarea si evaluarea deseurilor</a:t>
            </a:r>
            <a:br>
              <a:rPr lang="en-US" sz="1800" b="1" dirty="0">
                <a:solidFill>
                  <a:schemeClr val="tx1"/>
                </a:solidFill>
              </a:rPr>
            </a:br>
            <a:r>
              <a:rPr lang="en-US" sz="1400" b="1" dirty="0" smtClean="0">
                <a:solidFill>
                  <a:srgbClr val="C00000"/>
                </a:solidFill>
              </a:rPr>
              <a:t>ETAPELE PROCESULUI DE EVALUARE A DESEURILOR</a:t>
            </a:r>
            <a:r>
              <a:rPr lang="en-US" sz="1800" b="1" dirty="0">
                <a:solidFill>
                  <a:srgbClr val="C00000"/>
                </a:solidFill>
              </a:rPr>
              <a:t/>
            </a:r>
            <a:br>
              <a:rPr lang="en-US" sz="1800" b="1" dirty="0">
                <a:solidFill>
                  <a:srgbClr val="C00000"/>
                </a:solidFill>
              </a:rPr>
            </a:br>
            <a:endParaRPr lang="en-US" sz="1800" dirty="0"/>
          </a:p>
        </p:txBody>
      </p:sp>
      <p:sp>
        <p:nvSpPr>
          <p:cNvPr id="3" name="Content Placeholder 2"/>
          <p:cNvSpPr>
            <a:spLocks noGrp="1"/>
          </p:cNvSpPr>
          <p:nvPr>
            <p:ph sz="quarter" idx="1"/>
          </p:nvPr>
        </p:nvSpPr>
        <p:spPr>
          <a:xfrm>
            <a:off x="457200" y="1676400"/>
            <a:ext cx="7467600" cy="4873752"/>
          </a:xfrm>
        </p:spPr>
        <p:txBody>
          <a:bodyPr>
            <a:normAutofit/>
          </a:bodyPr>
          <a:lstStyle/>
          <a:p>
            <a:pPr marL="0" indent="0" algn="just">
              <a:buNone/>
            </a:pPr>
            <a:r>
              <a:rPr lang="vi-VN" sz="1400" b="1" dirty="0">
                <a:solidFill>
                  <a:srgbClr val="002060"/>
                </a:solidFill>
                <a:latin typeface="Arial" pitchFamily="34" charset="0"/>
                <a:cs typeface="Arial" pitchFamily="34" charset="0"/>
              </a:rPr>
              <a:t>6. </a:t>
            </a:r>
            <a:r>
              <a:rPr lang="en-US" sz="1400" b="1" dirty="0">
                <a:solidFill>
                  <a:srgbClr val="002060"/>
                </a:solidFill>
                <a:latin typeface="Arial" pitchFamily="34" charset="0"/>
                <a:cs typeface="Arial" pitchFamily="34" charset="0"/>
              </a:rPr>
              <a:t>E</a:t>
            </a:r>
            <a:r>
              <a:rPr lang="vi-VN" sz="1400" b="1" dirty="0">
                <a:solidFill>
                  <a:srgbClr val="002060"/>
                </a:solidFill>
                <a:latin typeface="Arial" pitchFamily="34" charset="0"/>
                <a:cs typeface="Arial" pitchFamily="34" charset="0"/>
              </a:rPr>
              <a:t>valu</a:t>
            </a:r>
            <a:r>
              <a:rPr lang="en-US" sz="1400" b="1" dirty="0">
                <a:solidFill>
                  <a:srgbClr val="002060"/>
                </a:solidFill>
                <a:latin typeface="Arial" pitchFamily="34" charset="0"/>
                <a:cs typeface="Arial" pitchFamily="34" charset="0"/>
              </a:rPr>
              <a:t>area</a:t>
            </a:r>
            <a:r>
              <a:rPr lang="vi-VN" sz="1400" b="1" dirty="0">
                <a:solidFill>
                  <a:srgbClr val="002060"/>
                </a:solidFill>
                <a:latin typeface="Arial" pitchFamily="34" charset="0"/>
                <a:cs typeface="Arial" pitchFamily="34" charset="0"/>
              </a:rPr>
              <a:t> proprietățil</a:t>
            </a:r>
            <a:r>
              <a:rPr lang="en-US" sz="1400" b="1" dirty="0">
                <a:solidFill>
                  <a:srgbClr val="002060"/>
                </a:solidFill>
                <a:latin typeface="Arial" pitchFamily="34" charset="0"/>
                <a:cs typeface="Arial" pitchFamily="34" charset="0"/>
              </a:rPr>
              <a:t>or</a:t>
            </a:r>
            <a:r>
              <a:rPr lang="vi-VN" sz="1400" b="1" dirty="0">
                <a:solidFill>
                  <a:srgbClr val="002060"/>
                </a:solidFill>
                <a:latin typeface="Arial" pitchFamily="34" charset="0"/>
                <a:cs typeface="Arial" pitchFamily="34" charset="0"/>
              </a:rPr>
              <a:t> periculoase ale deșeul</a:t>
            </a:r>
            <a:r>
              <a:rPr lang="en-US" sz="1400" b="1" dirty="0" smtClean="0">
                <a:solidFill>
                  <a:srgbClr val="002060"/>
                </a:solidFill>
                <a:latin typeface="Arial" pitchFamily="34" charset="0"/>
                <a:cs typeface="Arial" pitchFamily="34" charset="0"/>
              </a:rPr>
              <a:t>ui</a:t>
            </a:r>
          </a:p>
          <a:p>
            <a:pPr marL="0" indent="0" algn="just">
              <a:buNone/>
            </a:pPr>
            <a:endParaRPr lang="en-US" sz="1400" b="1" dirty="0" smtClean="0">
              <a:solidFill>
                <a:srgbClr val="002060"/>
              </a:solidFill>
              <a:latin typeface="Arial" pitchFamily="34" charset="0"/>
              <a:cs typeface="Arial" pitchFamily="34" charset="0"/>
            </a:endParaRPr>
          </a:p>
          <a:p>
            <a:pPr algn="just"/>
            <a:r>
              <a:rPr lang="vi-VN" sz="1400" b="1" dirty="0">
                <a:latin typeface="Arial" pitchFamily="34" charset="0"/>
                <a:cs typeface="Arial" pitchFamily="34" charset="0"/>
              </a:rPr>
              <a:t>În cazul în care deșeurile sunt clasificate la o intrare </a:t>
            </a:r>
            <a:r>
              <a:rPr lang="en-US" sz="1400" b="1" dirty="0" smtClean="0">
                <a:latin typeface="Arial" pitchFamily="34" charset="0"/>
                <a:cs typeface="Arial" pitchFamily="34" charset="0"/>
              </a:rPr>
              <a:t>ca</a:t>
            </a:r>
            <a:r>
              <a:rPr lang="vi-VN" sz="1400" b="1" dirty="0" smtClean="0">
                <a:latin typeface="Arial" pitchFamily="34" charset="0"/>
                <a:cs typeface="Arial" pitchFamily="34" charset="0"/>
              </a:rPr>
              <a:t> " </a:t>
            </a:r>
            <a:r>
              <a:rPr lang="vi-VN" sz="1400" b="1" dirty="0">
                <a:latin typeface="Arial" pitchFamily="34" charset="0"/>
                <a:cs typeface="Arial" pitchFamily="34" charset="0"/>
              </a:rPr>
              <a:t>periculoase oglindă '' </a:t>
            </a:r>
            <a:r>
              <a:rPr lang="en-US" sz="1400" b="1" dirty="0" smtClean="0">
                <a:latin typeface="Arial" pitchFamily="34" charset="0"/>
                <a:cs typeface="Arial" pitchFamily="34" charset="0"/>
              </a:rPr>
              <a:t>si la o intrarea ca “</a:t>
            </a:r>
            <a:r>
              <a:rPr lang="vi-VN" sz="1400" b="1" dirty="0" smtClean="0">
                <a:latin typeface="Arial" pitchFamily="34" charset="0"/>
                <a:cs typeface="Arial" pitchFamily="34" charset="0"/>
              </a:rPr>
              <a:t>nepericuloase</a:t>
            </a:r>
            <a:r>
              <a:rPr lang="en-US" sz="1400" b="1" dirty="0" smtClean="0">
                <a:latin typeface="Arial" pitchFamily="34" charset="0"/>
                <a:cs typeface="Arial" pitchFamily="34" charset="0"/>
              </a:rPr>
              <a:t> </a:t>
            </a:r>
            <a:r>
              <a:rPr lang="vi-VN" sz="1400" b="1" dirty="0">
                <a:latin typeface="Arial" pitchFamily="34" charset="0"/>
                <a:cs typeface="Arial" pitchFamily="34" charset="0"/>
              </a:rPr>
              <a:t>oglinda " trebuie să </a:t>
            </a:r>
            <a:r>
              <a:rPr lang="en-US" sz="1400" b="1" dirty="0" smtClean="0">
                <a:latin typeface="Arial" pitchFamily="34" charset="0"/>
                <a:cs typeface="Arial" pitchFamily="34" charset="0"/>
              </a:rPr>
              <a:t>fie efectuata o analiza referitoare la POP-si. </a:t>
            </a:r>
          </a:p>
          <a:p>
            <a:pPr algn="just"/>
            <a:r>
              <a:rPr lang="en-US" sz="1400" b="1" dirty="0" smtClean="0">
                <a:solidFill>
                  <a:srgbClr val="7030A0"/>
                </a:solidFill>
                <a:latin typeface="Arial" pitchFamily="34" charset="0"/>
                <a:cs typeface="Arial" pitchFamily="34" charset="0"/>
              </a:rPr>
              <a:t>Pag.9</a:t>
            </a:r>
            <a:r>
              <a:rPr lang="en-US" sz="1400" b="1" dirty="0" smtClean="0">
                <a:latin typeface="Arial" pitchFamily="34" charset="0"/>
                <a:cs typeface="Arial" pitchFamily="34" charset="0"/>
              </a:rPr>
              <a:t>  a Guidance </a:t>
            </a:r>
            <a:r>
              <a:rPr lang="en-US" sz="1400" b="1" dirty="0">
                <a:latin typeface="Arial" pitchFamily="34" charset="0"/>
                <a:cs typeface="Arial" pitchFamily="34" charset="0"/>
              </a:rPr>
              <a:t>on the classification and assessment of waste </a:t>
            </a:r>
            <a:r>
              <a:rPr lang="en-US" sz="1400" b="1" dirty="0" smtClean="0">
                <a:latin typeface="Arial" pitchFamily="34" charset="0"/>
                <a:cs typeface="Arial" pitchFamily="34" charset="0"/>
              </a:rPr>
              <a:t>(Box </a:t>
            </a:r>
            <a:r>
              <a:rPr lang="en-US" sz="1400" b="1" dirty="0">
                <a:latin typeface="Arial" pitchFamily="34" charset="0"/>
                <a:cs typeface="Arial" pitchFamily="34" charset="0"/>
              </a:rPr>
              <a:t>2.2 Persistant Organic Pollutants used for waste </a:t>
            </a:r>
            <a:r>
              <a:rPr lang="en-US" sz="1400" b="1" dirty="0" smtClean="0">
                <a:latin typeface="Arial" pitchFamily="34" charset="0"/>
                <a:cs typeface="Arial" pitchFamily="34" charset="0"/>
              </a:rPr>
              <a:t>classification) se afla </a:t>
            </a:r>
            <a:r>
              <a:rPr lang="en-US" sz="1400" b="1" dirty="0" smtClean="0">
                <a:solidFill>
                  <a:srgbClr val="7030A0"/>
                </a:solidFill>
                <a:latin typeface="Arial" pitchFamily="34" charset="0"/>
                <a:cs typeface="Arial" pitchFamily="34" charset="0"/>
              </a:rPr>
              <a:t>lista POP-silor care se utilizeaza in procesul de clasificare</a:t>
            </a:r>
            <a:r>
              <a:rPr lang="en-US" sz="1400" b="1" dirty="0" smtClean="0">
                <a:latin typeface="Arial" pitchFamily="34" charset="0"/>
                <a:cs typeface="Arial" pitchFamily="34" charset="0"/>
              </a:rPr>
              <a:t>, iar</a:t>
            </a:r>
            <a:r>
              <a:rPr lang="en-US" sz="1400" dirty="0" smtClean="0">
                <a:latin typeface="Arial" pitchFamily="34" charset="0"/>
                <a:cs typeface="Arial" pitchFamily="34" charset="0"/>
              </a:rPr>
              <a:t> </a:t>
            </a:r>
            <a:r>
              <a:rPr lang="en-US" sz="1400" b="1" dirty="0" smtClean="0">
                <a:latin typeface="Arial" pitchFamily="34" charset="0"/>
                <a:cs typeface="Arial" pitchFamily="34" charset="0"/>
              </a:rPr>
              <a:t>Regulamentul </a:t>
            </a:r>
            <a:r>
              <a:rPr lang="en-US" sz="1400" b="1" dirty="0">
                <a:latin typeface="Arial" pitchFamily="34" charset="0"/>
                <a:cs typeface="Arial" pitchFamily="34" charset="0"/>
              </a:rPr>
              <a:t>850/2004/CE  privind poluanții organici persistenți și de modificare a Directivei </a:t>
            </a:r>
            <a:r>
              <a:rPr lang="en-US" sz="1400" b="1" dirty="0" smtClean="0">
                <a:latin typeface="Arial" pitchFamily="34" charset="0"/>
                <a:cs typeface="Arial" pitchFamily="34" charset="0"/>
              </a:rPr>
              <a:t>79/117/CEE, </a:t>
            </a:r>
            <a:r>
              <a:rPr lang="en-US" sz="1400" dirty="0" smtClean="0">
                <a:latin typeface="Arial" pitchFamily="34" charset="0"/>
                <a:cs typeface="Arial" pitchFamily="34" charset="0"/>
              </a:rPr>
              <a:t>ANEXA IV-Lista </a:t>
            </a:r>
            <a:r>
              <a:rPr lang="en-US" sz="1400" dirty="0">
                <a:latin typeface="Arial" pitchFamily="34" charset="0"/>
                <a:cs typeface="Arial" pitchFamily="34" charset="0"/>
              </a:rPr>
              <a:t>substanțelor supuse dispozițiilor privind gestionarea deșeurilor stabilite la articolul </a:t>
            </a:r>
            <a:r>
              <a:rPr lang="en-US" sz="1400" dirty="0" smtClean="0">
                <a:latin typeface="Arial" pitchFamily="34" charset="0"/>
                <a:cs typeface="Arial" pitchFamily="34" charset="0"/>
              </a:rPr>
              <a:t>7, </a:t>
            </a:r>
            <a:r>
              <a:rPr lang="en-US" sz="1400" b="1" dirty="0">
                <a:latin typeface="Arial" pitchFamily="34" charset="0"/>
                <a:cs typeface="Arial" pitchFamily="34" charset="0"/>
              </a:rPr>
              <a:t>alineatul (4) litera (a</a:t>
            </a:r>
            <a:r>
              <a:rPr lang="en-US" sz="1400" b="1" dirty="0" smtClean="0">
                <a:latin typeface="Arial" pitchFamily="34" charset="0"/>
                <a:cs typeface="Arial" pitchFamily="34" charset="0"/>
              </a:rPr>
              <a:t>) sunt prevazute si concetratiile pentru fiecare.</a:t>
            </a:r>
          </a:p>
          <a:p>
            <a:pPr marL="0" indent="0" algn="just">
              <a:buNone/>
            </a:pPr>
            <a:r>
              <a:rPr lang="vi-VN" sz="1400" b="1" dirty="0" smtClean="0">
                <a:latin typeface="Arial" pitchFamily="34" charset="0"/>
                <a:cs typeface="Arial" pitchFamily="34" charset="0"/>
              </a:rPr>
              <a:t>Produsele </a:t>
            </a:r>
            <a:r>
              <a:rPr lang="vi-VN" sz="1400" b="1" dirty="0">
                <a:latin typeface="Arial" pitchFamily="34" charset="0"/>
                <a:cs typeface="Arial" pitchFamily="34" charset="0"/>
              </a:rPr>
              <a:t>sunt de multe ori etichetate cu pictogramele de pericol (a se vedea </a:t>
            </a:r>
            <a:r>
              <a:rPr lang="en-US" sz="1400" b="1" dirty="0" smtClean="0">
                <a:latin typeface="Arial" pitchFamily="34" charset="0"/>
                <a:cs typeface="Arial" pitchFamily="34" charset="0"/>
              </a:rPr>
              <a:t>pag. 19 T</a:t>
            </a:r>
            <a:r>
              <a:rPr lang="vi-VN" sz="1400" b="1" dirty="0" smtClean="0">
                <a:latin typeface="Arial" pitchFamily="34" charset="0"/>
                <a:cs typeface="Arial" pitchFamily="34" charset="0"/>
              </a:rPr>
              <a:t>abelul 2.2</a:t>
            </a:r>
            <a:r>
              <a:rPr lang="en-US" sz="1400" b="1" dirty="0" smtClean="0">
                <a:latin typeface="Arial" pitchFamily="34" charset="0"/>
                <a:cs typeface="Arial" pitchFamily="34" charset="0"/>
              </a:rPr>
              <a:t>-</a:t>
            </a:r>
            <a:r>
              <a:rPr lang="en-US" sz="1400" dirty="0">
                <a:latin typeface="Arial" pitchFamily="34" charset="0"/>
                <a:cs typeface="Arial" pitchFamily="34" charset="0"/>
              </a:rPr>
              <a:t> Hazard pictograms, hazard classes, and hazardous </a:t>
            </a:r>
            <a:r>
              <a:rPr lang="en-US" sz="1400" dirty="0" smtClean="0">
                <a:latin typeface="Arial" pitchFamily="34" charset="0"/>
                <a:cs typeface="Arial" pitchFamily="34" charset="0"/>
              </a:rPr>
              <a:t>properties</a:t>
            </a:r>
            <a:r>
              <a:rPr lang="vi-VN" sz="1400" b="1" dirty="0" smtClean="0">
                <a:latin typeface="Arial" pitchFamily="34" charset="0"/>
                <a:cs typeface="Arial" pitchFamily="34" charset="0"/>
              </a:rPr>
              <a:t>). </a:t>
            </a:r>
            <a:r>
              <a:rPr lang="vi-VN" sz="1400" b="1" dirty="0">
                <a:latin typeface="Arial" pitchFamily="34" charset="0"/>
                <a:cs typeface="Arial" pitchFamily="34" charset="0"/>
              </a:rPr>
              <a:t>Dacă o pictogramă este prezent o proprietate periculoasă este probabil să se aplice. Absența unei pictograme nu înseamnă că nu există proprietăți periculoase.</a:t>
            </a:r>
          </a:p>
          <a:p>
            <a:pPr marL="0" indent="0" algn="just">
              <a:buNone/>
            </a:pPr>
            <a:r>
              <a:rPr lang="en-US" sz="1400" b="1" dirty="0" smtClean="0">
                <a:latin typeface="Arial" pitchFamily="34" charset="0"/>
                <a:cs typeface="Arial" pitchFamily="34" charset="0"/>
              </a:rPr>
              <a:t>In</a:t>
            </a:r>
            <a:r>
              <a:rPr lang="vi-VN" sz="1400" b="1" dirty="0" smtClean="0">
                <a:latin typeface="Arial" pitchFamily="34" charset="0"/>
                <a:cs typeface="Arial" pitchFamily="34" charset="0"/>
              </a:rPr>
              <a:t> </a:t>
            </a:r>
            <a:r>
              <a:rPr lang="vi-VN" sz="1400" b="1" dirty="0">
                <a:latin typeface="Arial" pitchFamily="34" charset="0"/>
                <a:cs typeface="Arial" pitchFamily="34" charset="0"/>
              </a:rPr>
              <a:t>capitolul 3 </a:t>
            </a:r>
            <a:r>
              <a:rPr lang="en-US" sz="1400" b="1" dirty="0" smtClean="0">
                <a:latin typeface="Arial" pitchFamily="34" charset="0"/>
                <a:cs typeface="Arial" pitchFamily="34" charset="0"/>
              </a:rPr>
              <a:t>al ghidului recomandat veti gasi</a:t>
            </a:r>
            <a:r>
              <a:rPr lang="vi-VN" sz="1400" b="1" dirty="0" smtClean="0">
                <a:latin typeface="Arial" pitchFamily="34" charset="0"/>
                <a:cs typeface="Arial" pitchFamily="34" charset="0"/>
              </a:rPr>
              <a:t> </a:t>
            </a:r>
            <a:r>
              <a:rPr lang="vi-VN" sz="1400" b="1" dirty="0">
                <a:latin typeface="Arial" pitchFamily="34" charset="0"/>
                <a:cs typeface="Arial" pitchFamily="34" charset="0"/>
              </a:rPr>
              <a:t>exemple de evaluare a proprietăților periculoase pentru deșeurile din construcții și demolări cu conținut de gudron de cărbune sau de </a:t>
            </a:r>
            <a:r>
              <a:rPr lang="vi-VN" sz="1400" b="1" dirty="0" smtClean="0">
                <a:latin typeface="Arial" pitchFamily="34" charset="0"/>
                <a:cs typeface="Arial" pitchFamily="34" charset="0"/>
              </a:rPr>
              <a:t>azbest, </a:t>
            </a:r>
            <a:r>
              <a:rPr lang="vi-VN" sz="1400" b="1" dirty="0">
                <a:latin typeface="Arial" pitchFamily="34" charset="0"/>
                <a:cs typeface="Arial" pitchFamily="34" charset="0"/>
              </a:rPr>
              <a:t>uleiuri uzate și deșeuri cu conținut de ulei</a:t>
            </a:r>
            <a:r>
              <a:rPr lang="vi-VN" sz="1400" b="1" dirty="0" smtClean="0">
                <a:latin typeface="Arial" pitchFamily="34" charset="0"/>
                <a:cs typeface="Arial" pitchFamily="34" charset="0"/>
              </a:rPr>
              <a:t>.</a:t>
            </a:r>
            <a:endParaRPr lang="en-US" sz="1400" b="1" dirty="0" smtClean="0">
              <a:latin typeface="Arial" pitchFamily="34" charset="0"/>
              <a:cs typeface="Arial" pitchFamily="34" charset="0"/>
            </a:endParaRPr>
          </a:p>
        </p:txBody>
      </p:sp>
    </p:spTree>
    <p:extLst>
      <p:ext uri="{BB962C8B-B14F-4D97-AF65-F5344CB8AC3E}">
        <p14:creationId xmlns:p14="http://schemas.microsoft.com/office/powerpoint/2010/main" val="42065931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1800" b="1" dirty="0">
                <a:solidFill>
                  <a:schemeClr val="tx1"/>
                </a:solidFill>
              </a:rPr>
              <a:t>Etapele necesare privind clasificarea si evaluarea deseurilor</a:t>
            </a:r>
            <a:br>
              <a:rPr lang="en-US" sz="1800" b="1" dirty="0">
                <a:solidFill>
                  <a:schemeClr val="tx1"/>
                </a:solidFill>
              </a:rPr>
            </a:br>
            <a:r>
              <a:rPr lang="en-US" sz="1400" b="1" dirty="0" smtClean="0">
                <a:solidFill>
                  <a:srgbClr val="C00000"/>
                </a:solidFill>
              </a:rPr>
              <a:t>ETAPELE PROCESULUI DE EVALUARE A DESEURILOR</a:t>
            </a:r>
            <a:r>
              <a:rPr lang="en-US" sz="1800" b="1" dirty="0">
                <a:solidFill>
                  <a:srgbClr val="C00000"/>
                </a:solidFill>
              </a:rPr>
              <a:t/>
            </a:r>
            <a:br>
              <a:rPr lang="en-US" sz="1800" b="1" dirty="0">
                <a:solidFill>
                  <a:srgbClr val="C00000"/>
                </a:solidFill>
              </a:rPr>
            </a:br>
            <a:endParaRPr lang="en-US" sz="1800" dirty="0"/>
          </a:p>
        </p:txBody>
      </p:sp>
      <p:sp>
        <p:nvSpPr>
          <p:cNvPr id="3" name="Content Placeholder 2"/>
          <p:cNvSpPr>
            <a:spLocks noGrp="1"/>
          </p:cNvSpPr>
          <p:nvPr>
            <p:ph sz="quarter" idx="1"/>
          </p:nvPr>
        </p:nvSpPr>
        <p:spPr>
          <a:xfrm>
            <a:off x="457200" y="1676400"/>
            <a:ext cx="7467600" cy="4873752"/>
          </a:xfrm>
        </p:spPr>
        <p:txBody>
          <a:bodyPr>
            <a:normAutofit/>
          </a:bodyPr>
          <a:lstStyle/>
          <a:p>
            <a:pPr marL="0" indent="0" algn="just">
              <a:buNone/>
            </a:pPr>
            <a:r>
              <a:rPr lang="vi-VN" sz="2000" b="1" dirty="0">
                <a:solidFill>
                  <a:srgbClr val="002060"/>
                </a:solidFill>
              </a:rPr>
              <a:t>6. </a:t>
            </a:r>
            <a:r>
              <a:rPr lang="en-US" sz="2000" b="1" dirty="0">
                <a:solidFill>
                  <a:srgbClr val="002060"/>
                </a:solidFill>
              </a:rPr>
              <a:t>E</a:t>
            </a:r>
            <a:r>
              <a:rPr lang="vi-VN" sz="2000" b="1" dirty="0">
                <a:solidFill>
                  <a:srgbClr val="002060"/>
                </a:solidFill>
              </a:rPr>
              <a:t>valu</a:t>
            </a:r>
            <a:r>
              <a:rPr lang="en-US" sz="2000" b="1" dirty="0">
                <a:solidFill>
                  <a:srgbClr val="002060"/>
                </a:solidFill>
              </a:rPr>
              <a:t>area</a:t>
            </a:r>
            <a:r>
              <a:rPr lang="vi-VN" sz="2000" b="1" dirty="0">
                <a:solidFill>
                  <a:srgbClr val="002060"/>
                </a:solidFill>
              </a:rPr>
              <a:t> proprietățil</a:t>
            </a:r>
            <a:r>
              <a:rPr lang="en-US" sz="2000" b="1" dirty="0">
                <a:solidFill>
                  <a:srgbClr val="002060"/>
                </a:solidFill>
              </a:rPr>
              <a:t>or</a:t>
            </a:r>
            <a:r>
              <a:rPr lang="vi-VN" sz="2000" b="1" dirty="0">
                <a:solidFill>
                  <a:srgbClr val="002060"/>
                </a:solidFill>
              </a:rPr>
              <a:t> periculoase ale deșeul</a:t>
            </a:r>
            <a:r>
              <a:rPr lang="en-US" sz="2000" b="1" dirty="0" smtClean="0">
                <a:solidFill>
                  <a:srgbClr val="002060"/>
                </a:solidFill>
              </a:rPr>
              <a:t>ui</a:t>
            </a:r>
          </a:p>
          <a:p>
            <a:pPr marL="0" indent="0" algn="just">
              <a:buNone/>
            </a:pPr>
            <a:endParaRPr lang="en-US" sz="2000" b="1" dirty="0" smtClean="0">
              <a:solidFill>
                <a:srgbClr val="002060"/>
              </a:solidFill>
            </a:endParaRPr>
          </a:p>
          <a:p>
            <a:pPr marL="0" indent="0" algn="just">
              <a:buNone/>
            </a:pPr>
            <a:r>
              <a:rPr lang="vi-VN" sz="2000" dirty="0"/>
              <a:t>În cazul în care compoziția deșeurilor este cunoscută și nici unul dintre substanțele din deșeuri </a:t>
            </a:r>
            <a:r>
              <a:rPr lang="en-US" sz="2000" dirty="0" smtClean="0"/>
              <a:t>nu </a:t>
            </a:r>
            <a:r>
              <a:rPr lang="vi-VN" sz="2000" dirty="0" smtClean="0"/>
              <a:t>sunt substanțe</a:t>
            </a:r>
            <a:r>
              <a:rPr lang="en-US" sz="2000" dirty="0" smtClean="0"/>
              <a:t> </a:t>
            </a:r>
            <a:r>
              <a:rPr lang="vi-VN" sz="2000" dirty="0"/>
              <a:t>periculoase</a:t>
            </a:r>
            <a:r>
              <a:rPr lang="vi-VN" sz="2000" dirty="0" smtClean="0"/>
              <a:t> </a:t>
            </a:r>
            <a:r>
              <a:rPr lang="vi-VN" sz="2000" dirty="0"/>
              <a:t>sau </a:t>
            </a:r>
            <a:r>
              <a:rPr lang="vi-VN" sz="2000" dirty="0" smtClean="0"/>
              <a:t>POP, </a:t>
            </a:r>
            <a:r>
              <a:rPr lang="vi-VN" sz="2000" dirty="0"/>
              <a:t>atunci deșeurile nu </a:t>
            </a:r>
            <a:r>
              <a:rPr lang="vi-VN" sz="2000" dirty="0" smtClean="0"/>
              <a:t>posedă nici </a:t>
            </a:r>
            <a:r>
              <a:rPr lang="vi-VN" sz="2000" dirty="0"/>
              <a:t>proprietăți periculoase. </a:t>
            </a:r>
            <a:endParaRPr lang="en-US" sz="2000" dirty="0" smtClean="0"/>
          </a:p>
          <a:p>
            <a:pPr marL="0" indent="0" algn="just">
              <a:buNone/>
            </a:pPr>
            <a:endParaRPr lang="en-US" sz="2000" dirty="0" smtClean="0"/>
          </a:p>
          <a:p>
            <a:pPr marL="0" indent="0" algn="just">
              <a:buNone/>
            </a:pPr>
            <a:r>
              <a:rPr lang="en-US" sz="2000" b="1" dirty="0" smtClean="0"/>
              <a:t>In acest caz se va trece la etapa numarul 7</a:t>
            </a:r>
            <a:r>
              <a:rPr lang="vi-VN" sz="2000" b="1" dirty="0" smtClean="0"/>
              <a:t>.</a:t>
            </a:r>
            <a:endParaRPr lang="en-US" sz="2000" b="1" dirty="0" smtClean="0"/>
          </a:p>
        </p:txBody>
      </p:sp>
    </p:spTree>
    <p:extLst>
      <p:ext uri="{BB962C8B-B14F-4D97-AF65-F5344CB8AC3E}">
        <p14:creationId xmlns:p14="http://schemas.microsoft.com/office/powerpoint/2010/main" val="20395237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1800" b="1" dirty="0">
                <a:solidFill>
                  <a:schemeClr val="tx1"/>
                </a:solidFill>
              </a:rPr>
              <a:t>Etapele necesare privind clasificarea si evaluarea deseurilor</a:t>
            </a:r>
            <a:br>
              <a:rPr lang="en-US" sz="1800" b="1" dirty="0">
                <a:solidFill>
                  <a:schemeClr val="tx1"/>
                </a:solidFill>
              </a:rPr>
            </a:br>
            <a:r>
              <a:rPr lang="en-US" sz="1400" b="1" dirty="0" smtClean="0">
                <a:solidFill>
                  <a:srgbClr val="C00000"/>
                </a:solidFill>
              </a:rPr>
              <a:t>ETAPELE PROCESULUI DE EVALUARE A DESEURILOR</a:t>
            </a:r>
            <a:r>
              <a:rPr lang="en-US" sz="1800" b="1" dirty="0">
                <a:solidFill>
                  <a:srgbClr val="C00000"/>
                </a:solidFill>
              </a:rPr>
              <a:t/>
            </a:r>
            <a:br>
              <a:rPr lang="en-US" sz="1800" b="1" dirty="0">
                <a:solidFill>
                  <a:srgbClr val="C00000"/>
                </a:solidFill>
              </a:rPr>
            </a:br>
            <a:endParaRPr lang="en-US" sz="1800" dirty="0"/>
          </a:p>
        </p:txBody>
      </p:sp>
      <p:sp>
        <p:nvSpPr>
          <p:cNvPr id="3" name="Content Placeholder 2"/>
          <p:cNvSpPr>
            <a:spLocks noGrp="1"/>
          </p:cNvSpPr>
          <p:nvPr>
            <p:ph sz="quarter" idx="1"/>
          </p:nvPr>
        </p:nvSpPr>
        <p:spPr>
          <a:xfrm>
            <a:off x="457200" y="1676400"/>
            <a:ext cx="7467600" cy="4873752"/>
          </a:xfrm>
        </p:spPr>
        <p:txBody>
          <a:bodyPr>
            <a:normAutofit fontScale="92500" lnSpcReduction="20000"/>
          </a:bodyPr>
          <a:lstStyle/>
          <a:p>
            <a:pPr marL="0" indent="0" algn="just">
              <a:buNone/>
            </a:pPr>
            <a:r>
              <a:rPr lang="vi-VN" sz="2000" b="1" dirty="0">
                <a:solidFill>
                  <a:srgbClr val="002060"/>
                </a:solidFill>
              </a:rPr>
              <a:t>7. </a:t>
            </a:r>
            <a:r>
              <a:rPr lang="en-US" sz="2000" b="1" dirty="0">
                <a:solidFill>
                  <a:srgbClr val="002060"/>
                </a:solidFill>
              </a:rPr>
              <a:t>A</a:t>
            </a:r>
            <a:r>
              <a:rPr lang="vi-VN" sz="2000" b="1" dirty="0">
                <a:solidFill>
                  <a:srgbClr val="002060"/>
                </a:solidFill>
              </a:rPr>
              <a:t>tribui</a:t>
            </a:r>
            <a:r>
              <a:rPr lang="en-US" sz="2000" b="1" dirty="0">
                <a:solidFill>
                  <a:srgbClr val="002060"/>
                </a:solidFill>
              </a:rPr>
              <a:t>r</a:t>
            </a:r>
            <a:r>
              <a:rPr lang="vi-VN" sz="2000" b="1" dirty="0">
                <a:solidFill>
                  <a:srgbClr val="002060"/>
                </a:solidFill>
              </a:rPr>
              <a:t>e</a:t>
            </a:r>
            <a:r>
              <a:rPr lang="en-US" sz="2000" b="1" dirty="0">
                <a:solidFill>
                  <a:srgbClr val="002060"/>
                </a:solidFill>
              </a:rPr>
              <a:t>a</a:t>
            </a:r>
            <a:r>
              <a:rPr lang="vi-VN" sz="2000" b="1" dirty="0">
                <a:solidFill>
                  <a:srgbClr val="002060"/>
                </a:solidFill>
              </a:rPr>
              <a:t> codul</a:t>
            </a:r>
            <a:r>
              <a:rPr lang="en-US" sz="2000" b="1" dirty="0">
                <a:solidFill>
                  <a:srgbClr val="002060"/>
                </a:solidFill>
              </a:rPr>
              <a:t>ui</a:t>
            </a:r>
            <a:r>
              <a:rPr lang="vi-VN" sz="2000" b="1" dirty="0">
                <a:solidFill>
                  <a:srgbClr val="002060"/>
                </a:solidFill>
              </a:rPr>
              <a:t> de clasificare și descrie</a:t>
            </a:r>
            <a:r>
              <a:rPr lang="en-US" sz="2000" b="1" dirty="0">
                <a:solidFill>
                  <a:srgbClr val="002060"/>
                </a:solidFill>
              </a:rPr>
              <a:t>rea</a:t>
            </a:r>
            <a:r>
              <a:rPr lang="vi-VN" sz="2000" b="1" dirty="0">
                <a:solidFill>
                  <a:srgbClr val="002060"/>
                </a:solidFill>
              </a:rPr>
              <a:t> codul</a:t>
            </a:r>
            <a:r>
              <a:rPr lang="en-US" sz="2000" b="1" dirty="0">
                <a:solidFill>
                  <a:srgbClr val="002060"/>
                </a:solidFill>
              </a:rPr>
              <a:t>ui</a:t>
            </a:r>
            <a:r>
              <a:rPr lang="vi-VN" sz="2000" b="1" dirty="0">
                <a:solidFill>
                  <a:srgbClr val="002060"/>
                </a:solidFill>
              </a:rPr>
              <a:t> de </a:t>
            </a:r>
            <a:r>
              <a:rPr lang="vi-VN" sz="2000" b="1" dirty="0" smtClean="0">
                <a:solidFill>
                  <a:srgbClr val="002060"/>
                </a:solidFill>
              </a:rPr>
              <a:t>clasificare</a:t>
            </a:r>
            <a:endParaRPr lang="en-US" sz="2000" b="1" dirty="0" smtClean="0">
              <a:solidFill>
                <a:srgbClr val="002060"/>
              </a:solidFill>
            </a:endParaRPr>
          </a:p>
          <a:p>
            <a:pPr marL="0" indent="0" algn="just">
              <a:buNone/>
            </a:pPr>
            <a:r>
              <a:rPr lang="vi-VN" sz="2000" dirty="0"/>
              <a:t>În această etapă tipurile de intrări identificate în </a:t>
            </a:r>
            <a:r>
              <a:rPr lang="vi-VN" sz="2000" b="1" dirty="0">
                <a:solidFill>
                  <a:srgbClr val="C00000"/>
                </a:solidFill>
              </a:rPr>
              <a:t>etapele 2 și 3 </a:t>
            </a:r>
            <a:r>
              <a:rPr lang="vi-VN" sz="2000" dirty="0"/>
              <a:t>sunt importante.</a:t>
            </a:r>
          </a:p>
          <a:p>
            <a:pPr marL="0" lvl="0" indent="0" algn="just">
              <a:buNone/>
            </a:pPr>
            <a:r>
              <a:rPr lang="vi-VN" sz="2000" dirty="0"/>
              <a:t>Dacă ați identificat intrări cu o ordine diferită de prioritate </a:t>
            </a:r>
            <a:r>
              <a:rPr lang="vi-VN" sz="2000" dirty="0" smtClean="0"/>
              <a:t>(</a:t>
            </a:r>
            <a:r>
              <a:rPr lang="en-US" sz="2000" b="1" dirty="0"/>
              <a:t>3.1 Cum se va utiliza Lista deseurilor- Decizia 2014/955/UE- Appendix A: How to use the List of waste</a:t>
            </a:r>
            <a:r>
              <a:rPr lang="en-US" sz="2000" b="1" dirty="0" smtClean="0"/>
              <a:t>.</a:t>
            </a:r>
            <a:r>
              <a:rPr lang="vi-VN" sz="2000" dirty="0" smtClean="0"/>
              <a:t>), </a:t>
            </a:r>
            <a:r>
              <a:rPr lang="vi-VN" sz="2000" dirty="0"/>
              <a:t>trebuie să ia în considerare intrările în această ordine de prioritate. </a:t>
            </a:r>
            <a:endParaRPr lang="en-US" sz="2000" dirty="0" smtClean="0"/>
          </a:p>
          <a:p>
            <a:pPr marL="0" indent="0" algn="just">
              <a:buNone/>
            </a:pPr>
            <a:r>
              <a:rPr lang="vi-VN" sz="2000" dirty="0" smtClean="0"/>
              <a:t>Puteți </a:t>
            </a:r>
            <a:r>
              <a:rPr lang="vi-VN" sz="2000" dirty="0"/>
              <a:t>lua în considerare doar o intrare cu o ordine mai </a:t>
            </a:r>
            <a:r>
              <a:rPr lang="vi-VN" sz="2000" dirty="0" smtClean="0"/>
              <a:t>mic</a:t>
            </a:r>
            <a:r>
              <a:rPr lang="en-US" sz="2000" dirty="0" smtClean="0"/>
              <a:t>a</a:t>
            </a:r>
            <a:r>
              <a:rPr lang="vi-VN" sz="2000" dirty="0" smtClean="0"/>
              <a:t> </a:t>
            </a:r>
            <a:r>
              <a:rPr lang="vi-VN" sz="2000" dirty="0"/>
              <a:t>de prioritate în cazul în care nu există intrare corespunzătoare la nivelul superior.</a:t>
            </a:r>
          </a:p>
          <a:p>
            <a:pPr marL="0" indent="0" algn="just">
              <a:buNone/>
            </a:pPr>
            <a:r>
              <a:rPr lang="vi-VN" sz="2000" dirty="0"/>
              <a:t>În cazul în care deșeurile sunt clasificate </a:t>
            </a:r>
            <a:r>
              <a:rPr lang="en-US" sz="2000" dirty="0" smtClean="0"/>
              <a:t>ca</a:t>
            </a:r>
            <a:r>
              <a:rPr lang="vi-VN" sz="2000" dirty="0" smtClean="0"/>
              <a:t> </a:t>
            </a:r>
            <a:r>
              <a:rPr lang="vi-VN" sz="2000" b="1" u="sng" dirty="0">
                <a:solidFill>
                  <a:srgbClr val="FF0000"/>
                </a:solidFill>
              </a:rPr>
              <a:t>"absolut periculoase"</a:t>
            </a:r>
            <a:r>
              <a:rPr lang="vi-VN" sz="2000" dirty="0">
                <a:solidFill>
                  <a:srgbClr val="FF0000"/>
                </a:solidFill>
              </a:rPr>
              <a:t>:</a:t>
            </a:r>
          </a:p>
          <a:p>
            <a:pPr marL="0" indent="0" algn="just">
              <a:buNone/>
            </a:pPr>
            <a:r>
              <a:rPr lang="en-US" sz="2000" dirty="0" smtClean="0"/>
              <a:t>-</a:t>
            </a:r>
            <a:r>
              <a:rPr lang="vi-VN" sz="2000" dirty="0" smtClean="0"/>
              <a:t> </a:t>
            </a:r>
            <a:r>
              <a:rPr lang="vi-VN" sz="2000" dirty="0"/>
              <a:t>trebuie să utilizați codul de clasificare </a:t>
            </a:r>
            <a:r>
              <a:rPr lang="vi-VN" sz="2000" dirty="0" smtClean="0"/>
              <a:t>prevăzut</a:t>
            </a:r>
            <a:endParaRPr lang="vi-VN" sz="2000" dirty="0"/>
          </a:p>
          <a:p>
            <a:pPr marL="0" indent="0" algn="just">
              <a:buNone/>
            </a:pPr>
            <a:r>
              <a:rPr lang="en-US" sz="2000" b="1" dirty="0" smtClean="0">
                <a:solidFill>
                  <a:srgbClr val="002060"/>
                </a:solidFill>
              </a:rPr>
              <a:t>- </a:t>
            </a:r>
            <a:r>
              <a:rPr lang="vi-VN" sz="2000" dirty="0" smtClean="0"/>
              <a:t>deșeurile </a:t>
            </a:r>
            <a:r>
              <a:rPr lang="vi-VN" sz="2000" dirty="0"/>
              <a:t>sunt deșeuri periculoase</a:t>
            </a:r>
          </a:p>
          <a:p>
            <a:pPr marL="0" indent="0" algn="just">
              <a:buNone/>
            </a:pPr>
            <a:r>
              <a:rPr lang="en-US" sz="2000" dirty="0" smtClean="0"/>
              <a:t>- </a:t>
            </a:r>
            <a:r>
              <a:rPr lang="en-US" sz="2000" dirty="0"/>
              <a:t>e</a:t>
            </a:r>
            <a:r>
              <a:rPr lang="vi-VN" sz="2000" dirty="0" smtClean="0"/>
              <a:t>valuarea proprietat</a:t>
            </a:r>
            <a:r>
              <a:rPr lang="en-US" sz="2000" dirty="0" smtClean="0"/>
              <a:t>ii</a:t>
            </a:r>
            <a:r>
              <a:rPr lang="vi-VN" sz="2000" dirty="0" smtClean="0"/>
              <a:t> periculoasă </a:t>
            </a:r>
            <a:r>
              <a:rPr lang="vi-VN" sz="2000" dirty="0"/>
              <a:t>nu este </a:t>
            </a:r>
            <a:r>
              <a:rPr lang="vi-VN" sz="2000" dirty="0" smtClean="0"/>
              <a:t>utilizat</a:t>
            </a:r>
            <a:r>
              <a:rPr lang="en-US" sz="2000" dirty="0" smtClean="0"/>
              <a:t>a</a:t>
            </a:r>
            <a:r>
              <a:rPr lang="vi-VN" sz="2000" dirty="0" smtClean="0"/>
              <a:t> </a:t>
            </a:r>
            <a:r>
              <a:rPr lang="vi-VN" sz="2000" dirty="0"/>
              <a:t>în </a:t>
            </a:r>
            <a:r>
              <a:rPr lang="vi-VN" sz="2000" dirty="0" smtClean="0"/>
              <a:t>scopu</a:t>
            </a:r>
            <a:r>
              <a:rPr lang="en-US" sz="2000" dirty="0" smtClean="0"/>
              <a:t>l</a:t>
            </a:r>
            <a:r>
              <a:rPr lang="vi-VN" sz="2000" dirty="0" smtClean="0"/>
              <a:t> </a:t>
            </a:r>
            <a:r>
              <a:rPr lang="vi-VN" sz="2000" dirty="0"/>
              <a:t>de </a:t>
            </a:r>
            <a:r>
              <a:rPr lang="vi-VN" sz="2000" dirty="0" smtClean="0"/>
              <a:t>clasificar</a:t>
            </a:r>
            <a:r>
              <a:rPr lang="en-US" sz="2000" dirty="0" smtClean="0"/>
              <a:t>ii</a:t>
            </a:r>
            <a:endParaRPr lang="vi-VN" sz="2000" dirty="0"/>
          </a:p>
          <a:p>
            <a:pPr marL="0" indent="0" algn="just">
              <a:buNone/>
            </a:pPr>
            <a:r>
              <a:rPr lang="en-US" sz="2000" dirty="0" smtClean="0"/>
              <a:t>- </a:t>
            </a:r>
            <a:r>
              <a:rPr lang="en-US" sz="2000" dirty="0"/>
              <a:t>c</a:t>
            </a:r>
            <a:r>
              <a:rPr lang="en-US" sz="2000" dirty="0" smtClean="0"/>
              <a:t>ompozitia si </a:t>
            </a:r>
            <a:r>
              <a:rPr lang="vi-VN" sz="2000" dirty="0" smtClean="0"/>
              <a:t>proprietățile periculoase </a:t>
            </a:r>
            <a:r>
              <a:rPr lang="vi-VN" sz="2000" dirty="0"/>
              <a:t>identificate în </a:t>
            </a:r>
            <a:r>
              <a:rPr lang="vi-VN" sz="2000" b="1" u="sng" dirty="0">
                <a:solidFill>
                  <a:srgbClr val="C00000"/>
                </a:solidFill>
              </a:rPr>
              <a:t>etapele 4-6 </a:t>
            </a:r>
            <a:r>
              <a:rPr lang="vi-VN" sz="2000" dirty="0"/>
              <a:t>sunt utilizate numai pentru a completa documentul de însoțire</a:t>
            </a:r>
          </a:p>
          <a:p>
            <a:pPr marL="0" indent="0" algn="just">
              <a:buNone/>
            </a:pPr>
            <a:endParaRPr lang="en-US" sz="2000" b="1" dirty="0" smtClean="0">
              <a:solidFill>
                <a:srgbClr val="002060"/>
              </a:solidFill>
            </a:endParaRPr>
          </a:p>
          <a:p>
            <a:pPr marL="0" indent="0" algn="just">
              <a:buNone/>
            </a:pPr>
            <a:endParaRPr lang="en-US" sz="2000" b="1" dirty="0" smtClean="0">
              <a:solidFill>
                <a:srgbClr val="002060"/>
              </a:solidFill>
            </a:endParaRPr>
          </a:p>
          <a:p>
            <a:pPr marL="0" indent="0" algn="just">
              <a:buNone/>
            </a:pPr>
            <a:endParaRPr lang="en-US" sz="2000" b="1" dirty="0" smtClean="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21786444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1800" b="1" dirty="0">
                <a:solidFill>
                  <a:schemeClr val="tx1"/>
                </a:solidFill>
              </a:rPr>
              <a:t>Etapele necesare privind clasificarea si evaluarea deseurilor</a:t>
            </a:r>
            <a:br>
              <a:rPr lang="en-US" sz="1800" b="1" dirty="0">
                <a:solidFill>
                  <a:schemeClr val="tx1"/>
                </a:solidFill>
              </a:rPr>
            </a:br>
            <a:r>
              <a:rPr lang="en-US" sz="1400" b="1" dirty="0" smtClean="0">
                <a:solidFill>
                  <a:srgbClr val="C00000"/>
                </a:solidFill>
              </a:rPr>
              <a:t>ETAPELE PROCESULUI DE EVALUARE A DESEURILOR</a:t>
            </a:r>
            <a:r>
              <a:rPr lang="en-US" sz="1800" b="1" dirty="0">
                <a:solidFill>
                  <a:srgbClr val="C00000"/>
                </a:solidFill>
              </a:rPr>
              <a:t/>
            </a:r>
            <a:br>
              <a:rPr lang="en-US" sz="1800" b="1" dirty="0">
                <a:solidFill>
                  <a:srgbClr val="C00000"/>
                </a:solidFill>
              </a:rPr>
            </a:br>
            <a:endParaRPr lang="en-US" sz="1800" dirty="0"/>
          </a:p>
        </p:txBody>
      </p:sp>
      <p:sp>
        <p:nvSpPr>
          <p:cNvPr id="3" name="Content Placeholder 2"/>
          <p:cNvSpPr>
            <a:spLocks noGrp="1"/>
          </p:cNvSpPr>
          <p:nvPr>
            <p:ph sz="quarter" idx="1"/>
          </p:nvPr>
        </p:nvSpPr>
        <p:spPr>
          <a:xfrm>
            <a:off x="457200" y="1676400"/>
            <a:ext cx="7467600" cy="4873752"/>
          </a:xfrm>
        </p:spPr>
        <p:txBody>
          <a:bodyPr>
            <a:normAutofit/>
          </a:bodyPr>
          <a:lstStyle/>
          <a:p>
            <a:pPr marL="0" indent="0" algn="just">
              <a:buNone/>
            </a:pPr>
            <a:r>
              <a:rPr lang="vi-VN" sz="2000" b="1" dirty="0">
                <a:solidFill>
                  <a:srgbClr val="002060"/>
                </a:solidFill>
              </a:rPr>
              <a:t>7. </a:t>
            </a:r>
            <a:r>
              <a:rPr lang="en-US" sz="2000" b="1" dirty="0">
                <a:solidFill>
                  <a:srgbClr val="002060"/>
                </a:solidFill>
              </a:rPr>
              <a:t>A</a:t>
            </a:r>
            <a:r>
              <a:rPr lang="vi-VN" sz="2000" b="1" dirty="0">
                <a:solidFill>
                  <a:srgbClr val="002060"/>
                </a:solidFill>
              </a:rPr>
              <a:t>tribui</a:t>
            </a:r>
            <a:r>
              <a:rPr lang="en-US" sz="2000" b="1" dirty="0">
                <a:solidFill>
                  <a:srgbClr val="002060"/>
                </a:solidFill>
              </a:rPr>
              <a:t>r</a:t>
            </a:r>
            <a:r>
              <a:rPr lang="vi-VN" sz="2000" b="1" dirty="0">
                <a:solidFill>
                  <a:srgbClr val="002060"/>
                </a:solidFill>
              </a:rPr>
              <a:t>e</a:t>
            </a:r>
            <a:r>
              <a:rPr lang="en-US" sz="2000" b="1" dirty="0">
                <a:solidFill>
                  <a:srgbClr val="002060"/>
                </a:solidFill>
              </a:rPr>
              <a:t>a</a:t>
            </a:r>
            <a:r>
              <a:rPr lang="vi-VN" sz="2000" b="1" dirty="0">
                <a:solidFill>
                  <a:srgbClr val="002060"/>
                </a:solidFill>
              </a:rPr>
              <a:t> codul</a:t>
            </a:r>
            <a:r>
              <a:rPr lang="en-US" sz="2000" b="1" dirty="0">
                <a:solidFill>
                  <a:srgbClr val="002060"/>
                </a:solidFill>
              </a:rPr>
              <a:t>ui</a:t>
            </a:r>
            <a:r>
              <a:rPr lang="vi-VN" sz="2000" b="1" dirty="0">
                <a:solidFill>
                  <a:srgbClr val="002060"/>
                </a:solidFill>
              </a:rPr>
              <a:t> de clasificare și descrie</a:t>
            </a:r>
            <a:r>
              <a:rPr lang="en-US" sz="2000" b="1" dirty="0">
                <a:solidFill>
                  <a:srgbClr val="002060"/>
                </a:solidFill>
              </a:rPr>
              <a:t>rea</a:t>
            </a:r>
            <a:r>
              <a:rPr lang="vi-VN" sz="2000" b="1" dirty="0">
                <a:solidFill>
                  <a:srgbClr val="002060"/>
                </a:solidFill>
              </a:rPr>
              <a:t> codul</a:t>
            </a:r>
            <a:r>
              <a:rPr lang="en-US" sz="2000" b="1" dirty="0">
                <a:solidFill>
                  <a:srgbClr val="002060"/>
                </a:solidFill>
              </a:rPr>
              <a:t>ui</a:t>
            </a:r>
            <a:r>
              <a:rPr lang="vi-VN" sz="2000" b="1" dirty="0">
                <a:solidFill>
                  <a:srgbClr val="002060"/>
                </a:solidFill>
              </a:rPr>
              <a:t> de </a:t>
            </a:r>
            <a:r>
              <a:rPr lang="vi-VN" sz="2000" b="1" dirty="0" smtClean="0">
                <a:solidFill>
                  <a:srgbClr val="002060"/>
                </a:solidFill>
              </a:rPr>
              <a:t>clasificare</a:t>
            </a:r>
            <a:endParaRPr lang="en-US" sz="2000" b="1" dirty="0" smtClean="0">
              <a:solidFill>
                <a:srgbClr val="002060"/>
              </a:solidFill>
            </a:endParaRPr>
          </a:p>
          <a:p>
            <a:pPr marL="0" indent="0" algn="just">
              <a:buNone/>
            </a:pPr>
            <a:r>
              <a:rPr lang="vi-VN" sz="2000" dirty="0"/>
              <a:t>În cazul în care deșeurile au fost clasificate </a:t>
            </a:r>
            <a:r>
              <a:rPr lang="en-US" sz="2000" dirty="0" smtClean="0"/>
              <a:t>ca </a:t>
            </a:r>
            <a:r>
              <a:rPr lang="en-US" sz="2000" b="1" dirty="0" smtClean="0">
                <a:solidFill>
                  <a:srgbClr val="002060"/>
                </a:solidFill>
              </a:rPr>
              <a:t>,,</a:t>
            </a:r>
            <a:r>
              <a:rPr lang="en-US" sz="2000" b="1" u="sng" dirty="0" smtClean="0">
                <a:solidFill>
                  <a:srgbClr val="0000FF"/>
                </a:solidFill>
              </a:rPr>
              <a:t>mirror hazardous</a:t>
            </a:r>
            <a:r>
              <a:rPr lang="en-US" sz="2000" u="sng" dirty="0" smtClean="0"/>
              <a:t>”</a:t>
            </a:r>
            <a:r>
              <a:rPr lang="vi-VN" sz="2000" dirty="0" smtClean="0">
                <a:solidFill>
                  <a:srgbClr val="002060"/>
                </a:solidFill>
              </a:rPr>
              <a:t> </a:t>
            </a:r>
            <a:r>
              <a:rPr lang="vi-VN" sz="2000" dirty="0">
                <a:solidFill>
                  <a:srgbClr val="002060"/>
                </a:solidFill>
              </a:rPr>
              <a:t>și </a:t>
            </a:r>
            <a:r>
              <a:rPr lang="en-US" sz="2000" b="1" dirty="0" smtClean="0">
                <a:solidFill>
                  <a:srgbClr val="002060"/>
                </a:solidFill>
              </a:rPr>
              <a:t>,,</a:t>
            </a:r>
            <a:r>
              <a:rPr lang="en-US" sz="2000" b="1" u="sng" dirty="0" smtClean="0">
                <a:solidFill>
                  <a:srgbClr val="00B050"/>
                </a:solidFill>
              </a:rPr>
              <a:t>mirror non-hazardous”</a:t>
            </a:r>
            <a:r>
              <a:rPr lang="vi-VN" sz="2000" dirty="0" smtClean="0">
                <a:solidFill>
                  <a:srgbClr val="002060"/>
                </a:solidFill>
              </a:rPr>
              <a:t>, </a:t>
            </a:r>
            <a:r>
              <a:rPr lang="vi-VN" sz="2000" dirty="0"/>
              <a:t>care se referă în general </a:t>
            </a:r>
            <a:r>
              <a:rPr lang="vi-VN" sz="2000" b="1" dirty="0"/>
              <a:t>la </a:t>
            </a:r>
            <a:r>
              <a:rPr lang="vi-VN" sz="2000" b="1" dirty="0" smtClean="0"/>
              <a:t>substanțe</a:t>
            </a:r>
            <a:r>
              <a:rPr lang="en-US" sz="2000" b="1" dirty="0" smtClean="0"/>
              <a:t>le</a:t>
            </a:r>
            <a:r>
              <a:rPr lang="vi-VN" sz="2000" b="1" dirty="0" smtClean="0"/>
              <a:t> </a:t>
            </a:r>
            <a:r>
              <a:rPr lang="vi-VN" sz="2000" b="1" dirty="0"/>
              <a:t>periculoase</a:t>
            </a:r>
            <a:r>
              <a:rPr lang="vi-VN" sz="2000" dirty="0"/>
              <a:t>, atunci:</a:t>
            </a:r>
          </a:p>
          <a:p>
            <a:pPr marL="0" indent="0" algn="just">
              <a:buNone/>
            </a:pPr>
            <a:r>
              <a:rPr lang="en-US" sz="2000" b="1" dirty="0" smtClean="0"/>
              <a:t>- </a:t>
            </a:r>
            <a:r>
              <a:rPr lang="vi-VN" sz="2000" dirty="0" smtClean="0"/>
              <a:t>codul </a:t>
            </a:r>
            <a:r>
              <a:rPr lang="en-US" sz="2000" b="1" dirty="0">
                <a:solidFill>
                  <a:srgbClr val="002060"/>
                </a:solidFill>
              </a:rPr>
              <a:t>,,</a:t>
            </a:r>
            <a:r>
              <a:rPr lang="en-US" sz="2000" b="1" u="sng" dirty="0">
                <a:solidFill>
                  <a:srgbClr val="0000FF"/>
                </a:solidFill>
              </a:rPr>
              <a:t>mirror </a:t>
            </a:r>
            <a:r>
              <a:rPr lang="en-US" sz="2000" b="1" u="sng" dirty="0" smtClean="0">
                <a:solidFill>
                  <a:srgbClr val="0000FF"/>
                </a:solidFill>
              </a:rPr>
              <a:t>hazardous</a:t>
            </a:r>
            <a:r>
              <a:rPr lang="en-US" sz="2000" b="1" u="sng" dirty="0" smtClean="0"/>
              <a:t>”</a:t>
            </a:r>
            <a:r>
              <a:rPr lang="en-US" sz="2000" b="1" dirty="0" smtClean="0"/>
              <a:t> </a:t>
            </a:r>
            <a:r>
              <a:rPr lang="vi-VN" sz="2000" dirty="0" smtClean="0"/>
              <a:t>trebuie </a:t>
            </a:r>
            <a:r>
              <a:rPr lang="vi-VN" sz="2000" dirty="0"/>
              <a:t>să </a:t>
            </a:r>
            <a:r>
              <a:rPr lang="en-US" sz="2000" dirty="0" smtClean="0"/>
              <a:t>fie</a:t>
            </a:r>
            <a:r>
              <a:rPr lang="vi-VN" sz="2000" dirty="0" smtClean="0"/>
              <a:t> atribui</a:t>
            </a:r>
            <a:r>
              <a:rPr lang="en-US" sz="2000" dirty="0" smtClean="0"/>
              <a:t>t</a:t>
            </a:r>
            <a:r>
              <a:rPr lang="vi-VN" sz="2000" dirty="0" smtClean="0"/>
              <a:t> </a:t>
            </a:r>
            <a:r>
              <a:rPr lang="vi-VN" sz="2000" dirty="0"/>
              <a:t>în cazul în care deșeurile afișează </a:t>
            </a:r>
            <a:r>
              <a:rPr lang="vi-VN" sz="2000" b="1" dirty="0"/>
              <a:t>o proprietate periculoasă </a:t>
            </a:r>
            <a:r>
              <a:rPr lang="vi-VN" sz="2000" dirty="0"/>
              <a:t>sau </a:t>
            </a:r>
            <a:r>
              <a:rPr lang="vi-VN" sz="2000" b="1" dirty="0"/>
              <a:t>conține POP peste limitele de concentrație specificate</a:t>
            </a:r>
          </a:p>
          <a:p>
            <a:pPr marL="0" indent="0" algn="just">
              <a:buNone/>
            </a:pPr>
            <a:r>
              <a:rPr lang="en-US" sz="2000" dirty="0" smtClean="0"/>
              <a:t>- </a:t>
            </a:r>
            <a:r>
              <a:rPr lang="vi-VN" sz="2000" dirty="0" smtClean="0"/>
              <a:t>deșeurile </a:t>
            </a:r>
            <a:r>
              <a:rPr lang="vi-VN" sz="2000" dirty="0"/>
              <a:t>sunt deșeuri periculoase, și</a:t>
            </a:r>
          </a:p>
          <a:p>
            <a:pPr marL="0" indent="0" algn="just">
              <a:buNone/>
            </a:pPr>
            <a:r>
              <a:rPr lang="en-US" sz="2000" dirty="0" smtClean="0"/>
              <a:t>- </a:t>
            </a:r>
            <a:r>
              <a:rPr lang="vi-VN" sz="2000" dirty="0" smtClean="0"/>
              <a:t>compoziția</a:t>
            </a:r>
            <a:r>
              <a:rPr lang="vi-VN" sz="2000" dirty="0"/>
              <a:t>, proprietățile periculoase, și POP </a:t>
            </a:r>
            <a:r>
              <a:rPr lang="vi-VN" sz="2000" dirty="0" smtClean="0"/>
              <a:t>identificat</a:t>
            </a:r>
            <a:r>
              <a:rPr lang="en-US" sz="2000" dirty="0" smtClean="0"/>
              <a:t>i</a:t>
            </a:r>
            <a:r>
              <a:rPr lang="vi-VN" sz="2000" dirty="0" smtClean="0"/>
              <a:t> </a:t>
            </a:r>
            <a:r>
              <a:rPr lang="vi-VN" sz="2000" dirty="0"/>
              <a:t>în </a:t>
            </a:r>
            <a:r>
              <a:rPr lang="vi-VN" sz="2000" b="1" u="sng" dirty="0">
                <a:solidFill>
                  <a:srgbClr val="C00000"/>
                </a:solidFill>
              </a:rPr>
              <a:t>etapele 4 până la 6</a:t>
            </a:r>
            <a:r>
              <a:rPr lang="vi-VN" sz="2000" b="1" dirty="0">
                <a:solidFill>
                  <a:srgbClr val="002060"/>
                </a:solidFill>
              </a:rPr>
              <a:t> </a:t>
            </a:r>
            <a:r>
              <a:rPr lang="vi-VN" sz="2000" dirty="0"/>
              <a:t>sunt de asemenea folosite pentru a completa documentul de însoțire</a:t>
            </a:r>
          </a:p>
          <a:p>
            <a:pPr algn="just">
              <a:buFontTx/>
              <a:buChar char="-"/>
            </a:pPr>
            <a:r>
              <a:rPr lang="vi-VN" sz="2000" dirty="0" smtClean="0"/>
              <a:t>atunci </a:t>
            </a:r>
            <a:r>
              <a:rPr lang="vi-VN" sz="2000" dirty="0"/>
              <a:t>când deșeurile nu </a:t>
            </a:r>
            <a:r>
              <a:rPr lang="en-US" sz="2000" dirty="0" smtClean="0"/>
              <a:t>prezinta </a:t>
            </a:r>
            <a:r>
              <a:rPr lang="vi-VN" sz="2000" dirty="0" smtClean="0"/>
              <a:t>o </a:t>
            </a:r>
            <a:r>
              <a:rPr lang="vi-VN" sz="2000" dirty="0"/>
              <a:t>proprietate periculoasă, și nu conține POP, </a:t>
            </a:r>
            <a:r>
              <a:rPr lang="en-US" sz="2000" dirty="0" smtClean="0"/>
              <a:t>codul</a:t>
            </a:r>
            <a:r>
              <a:rPr lang="en-US" sz="2000" dirty="0"/>
              <a:t> </a:t>
            </a:r>
            <a:r>
              <a:rPr lang="en-US" sz="2000" dirty="0" smtClean="0">
                <a:solidFill>
                  <a:srgbClr val="002060"/>
                </a:solidFill>
              </a:rPr>
              <a:t>,,</a:t>
            </a:r>
            <a:r>
              <a:rPr lang="en-US" sz="2000" u="sng" dirty="0">
                <a:solidFill>
                  <a:srgbClr val="00B050"/>
                </a:solidFill>
              </a:rPr>
              <a:t>mirror non-hazardous</a:t>
            </a:r>
            <a:r>
              <a:rPr lang="en-US" sz="2000" u="sng" dirty="0" smtClean="0">
                <a:solidFill>
                  <a:srgbClr val="00B050"/>
                </a:solidFill>
              </a:rPr>
              <a:t>” </a:t>
            </a:r>
            <a:r>
              <a:rPr lang="en-US" sz="2000" u="sng" dirty="0" smtClean="0"/>
              <a:t>poate fi atribuit</a:t>
            </a:r>
            <a:endParaRPr lang="en-US" sz="2000" dirty="0" smtClean="0"/>
          </a:p>
          <a:p>
            <a:pPr marL="0" indent="0" algn="just">
              <a:buNone/>
            </a:pPr>
            <a:endParaRPr lang="en-US" sz="2000" b="1" dirty="0" smtClean="0">
              <a:solidFill>
                <a:srgbClr val="002060"/>
              </a:solidFill>
            </a:endParaRPr>
          </a:p>
          <a:p>
            <a:pPr marL="0" indent="0" algn="just">
              <a:buNone/>
            </a:pPr>
            <a:endParaRPr lang="en-US" sz="2000" b="1" dirty="0" smtClean="0">
              <a:solidFill>
                <a:srgbClr val="002060"/>
              </a:solidFill>
            </a:endParaRPr>
          </a:p>
          <a:p>
            <a:pPr marL="0" indent="0" algn="just">
              <a:buNone/>
            </a:pPr>
            <a:endParaRPr lang="en-US" sz="2000" b="1" dirty="0" smtClean="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948616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1800" b="1" dirty="0">
                <a:solidFill>
                  <a:schemeClr val="tx1"/>
                </a:solidFill>
              </a:rPr>
              <a:t>Etapele necesare privind clasificarea si evaluarea deseurilor</a:t>
            </a:r>
            <a:br>
              <a:rPr lang="en-US" sz="1800" b="1" dirty="0">
                <a:solidFill>
                  <a:schemeClr val="tx1"/>
                </a:solidFill>
              </a:rPr>
            </a:br>
            <a:r>
              <a:rPr lang="en-US" sz="1400" b="1" dirty="0" smtClean="0">
                <a:solidFill>
                  <a:srgbClr val="C00000"/>
                </a:solidFill>
              </a:rPr>
              <a:t>ETAPELE PROCESULUI DE EVALUARE A DESEURILOR</a:t>
            </a:r>
            <a:r>
              <a:rPr lang="en-US" sz="1800" b="1" dirty="0">
                <a:solidFill>
                  <a:srgbClr val="C00000"/>
                </a:solidFill>
              </a:rPr>
              <a:t/>
            </a:r>
            <a:br>
              <a:rPr lang="en-US" sz="1800" b="1" dirty="0">
                <a:solidFill>
                  <a:srgbClr val="C00000"/>
                </a:solidFill>
              </a:rPr>
            </a:br>
            <a:endParaRPr lang="en-US" sz="1800" dirty="0"/>
          </a:p>
        </p:txBody>
      </p:sp>
      <p:sp>
        <p:nvSpPr>
          <p:cNvPr id="3" name="Content Placeholder 2"/>
          <p:cNvSpPr>
            <a:spLocks noGrp="1"/>
          </p:cNvSpPr>
          <p:nvPr>
            <p:ph sz="quarter" idx="1"/>
          </p:nvPr>
        </p:nvSpPr>
        <p:spPr>
          <a:xfrm>
            <a:off x="457200" y="1676400"/>
            <a:ext cx="7467600" cy="4873752"/>
          </a:xfrm>
        </p:spPr>
        <p:txBody>
          <a:bodyPr>
            <a:normAutofit lnSpcReduction="10000"/>
          </a:bodyPr>
          <a:lstStyle/>
          <a:p>
            <a:pPr marL="0" indent="0" algn="just">
              <a:buNone/>
            </a:pPr>
            <a:r>
              <a:rPr lang="vi-VN" sz="2000" b="1" dirty="0">
                <a:solidFill>
                  <a:srgbClr val="002060"/>
                </a:solidFill>
              </a:rPr>
              <a:t>7. </a:t>
            </a:r>
            <a:r>
              <a:rPr lang="en-US" sz="2000" b="1" dirty="0">
                <a:solidFill>
                  <a:srgbClr val="002060"/>
                </a:solidFill>
              </a:rPr>
              <a:t>A</a:t>
            </a:r>
            <a:r>
              <a:rPr lang="vi-VN" sz="2000" b="1" dirty="0">
                <a:solidFill>
                  <a:srgbClr val="002060"/>
                </a:solidFill>
              </a:rPr>
              <a:t>tribui</a:t>
            </a:r>
            <a:r>
              <a:rPr lang="en-US" sz="2000" b="1" dirty="0">
                <a:solidFill>
                  <a:srgbClr val="002060"/>
                </a:solidFill>
              </a:rPr>
              <a:t>r</a:t>
            </a:r>
            <a:r>
              <a:rPr lang="vi-VN" sz="2000" b="1" dirty="0">
                <a:solidFill>
                  <a:srgbClr val="002060"/>
                </a:solidFill>
              </a:rPr>
              <a:t>e</a:t>
            </a:r>
            <a:r>
              <a:rPr lang="en-US" sz="2000" b="1" dirty="0">
                <a:solidFill>
                  <a:srgbClr val="002060"/>
                </a:solidFill>
              </a:rPr>
              <a:t>a</a:t>
            </a:r>
            <a:r>
              <a:rPr lang="vi-VN" sz="2000" b="1" dirty="0">
                <a:solidFill>
                  <a:srgbClr val="002060"/>
                </a:solidFill>
              </a:rPr>
              <a:t> codul</a:t>
            </a:r>
            <a:r>
              <a:rPr lang="en-US" sz="2000" b="1" dirty="0">
                <a:solidFill>
                  <a:srgbClr val="002060"/>
                </a:solidFill>
              </a:rPr>
              <a:t>ui</a:t>
            </a:r>
            <a:r>
              <a:rPr lang="vi-VN" sz="2000" b="1" dirty="0">
                <a:solidFill>
                  <a:srgbClr val="002060"/>
                </a:solidFill>
              </a:rPr>
              <a:t> de clasificare și descrie</a:t>
            </a:r>
            <a:r>
              <a:rPr lang="en-US" sz="2000" b="1" dirty="0">
                <a:solidFill>
                  <a:srgbClr val="002060"/>
                </a:solidFill>
              </a:rPr>
              <a:t>rea</a:t>
            </a:r>
            <a:r>
              <a:rPr lang="vi-VN" sz="2000" b="1" dirty="0">
                <a:solidFill>
                  <a:srgbClr val="002060"/>
                </a:solidFill>
              </a:rPr>
              <a:t> codul</a:t>
            </a:r>
            <a:r>
              <a:rPr lang="en-US" sz="2000" b="1" dirty="0">
                <a:solidFill>
                  <a:srgbClr val="002060"/>
                </a:solidFill>
              </a:rPr>
              <a:t>ui</a:t>
            </a:r>
            <a:r>
              <a:rPr lang="vi-VN" sz="2000" b="1" dirty="0">
                <a:solidFill>
                  <a:srgbClr val="002060"/>
                </a:solidFill>
              </a:rPr>
              <a:t> de </a:t>
            </a:r>
            <a:r>
              <a:rPr lang="vi-VN" sz="2000" b="1" dirty="0" smtClean="0">
                <a:solidFill>
                  <a:srgbClr val="002060"/>
                </a:solidFill>
              </a:rPr>
              <a:t>clasificare</a:t>
            </a:r>
            <a:endParaRPr lang="en-US" sz="2000" b="1" dirty="0" smtClean="0">
              <a:solidFill>
                <a:srgbClr val="002060"/>
              </a:solidFill>
            </a:endParaRPr>
          </a:p>
          <a:p>
            <a:pPr marL="0" indent="0" algn="just">
              <a:buNone/>
            </a:pPr>
            <a:r>
              <a:rPr lang="vi-VN" sz="2000" dirty="0">
                <a:solidFill>
                  <a:srgbClr val="002060"/>
                </a:solidFill>
              </a:rPr>
              <a:t>În cazul în care deșeurile au fost </a:t>
            </a:r>
            <a:r>
              <a:rPr lang="vi-VN" sz="2000" dirty="0" smtClean="0">
                <a:solidFill>
                  <a:srgbClr val="002060"/>
                </a:solidFill>
              </a:rPr>
              <a:t>clasificate</a:t>
            </a:r>
            <a:r>
              <a:rPr lang="en-US" sz="2000" dirty="0" smtClean="0">
                <a:solidFill>
                  <a:srgbClr val="002060"/>
                </a:solidFill>
              </a:rPr>
              <a:t> </a:t>
            </a:r>
            <a:r>
              <a:rPr lang="en-US" sz="2000" b="1" u="sng" dirty="0"/>
              <a:t>‘absolute non-hazardous</a:t>
            </a:r>
            <a:r>
              <a:rPr lang="en-US" sz="2000" b="1" u="sng" dirty="0" smtClean="0"/>
              <a:t>’</a:t>
            </a:r>
            <a:r>
              <a:rPr lang="vi-VN" sz="2000" dirty="0" smtClean="0">
                <a:solidFill>
                  <a:srgbClr val="002060"/>
                </a:solidFill>
              </a:rPr>
              <a:t>, </a:t>
            </a:r>
            <a:r>
              <a:rPr lang="vi-VN" sz="2000" dirty="0">
                <a:solidFill>
                  <a:srgbClr val="002060"/>
                </a:solidFill>
              </a:rPr>
              <a:t>menționând </a:t>
            </a:r>
            <a:r>
              <a:rPr lang="en-US" sz="2000" dirty="0" smtClean="0">
                <a:solidFill>
                  <a:srgbClr val="002060"/>
                </a:solidFill>
              </a:rPr>
              <a:t>precizarea aditionala din </a:t>
            </a:r>
            <a:r>
              <a:rPr lang="vi-VN" sz="2000" b="1" u="sng" dirty="0" smtClean="0">
                <a:solidFill>
                  <a:srgbClr val="C00000"/>
                </a:solidFill>
              </a:rPr>
              <a:t>etapa </a:t>
            </a:r>
            <a:r>
              <a:rPr lang="vi-VN" sz="2000" b="1" u="sng" dirty="0">
                <a:solidFill>
                  <a:srgbClr val="C00000"/>
                </a:solidFill>
              </a:rPr>
              <a:t>3</a:t>
            </a:r>
            <a:r>
              <a:rPr lang="vi-VN" sz="2000" dirty="0">
                <a:solidFill>
                  <a:srgbClr val="002060"/>
                </a:solidFill>
              </a:rPr>
              <a:t> </a:t>
            </a:r>
            <a:r>
              <a:rPr lang="vi-VN" sz="2000" dirty="0"/>
              <a:t>și </a:t>
            </a:r>
            <a:r>
              <a:rPr lang="en-US" sz="2000" dirty="0" smtClean="0"/>
              <a:t>     </a:t>
            </a:r>
            <a:r>
              <a:rPr lang="en-US" sz="2000" b="1" dirty="0" smtClean="0"/>
              <a:t>3.1 </a:t>
            </a:r>
            <a:r>
              <a:rPr lang="en-US" sz="2000" b="1" dirty="0"/>
              <a:t>Cum se va utiliza Lista deseurilor- Decizia 2014/955/UE- Appendix A: How to use the List of waste.</a:t>
            </a:r>
            <a:r>
              <a:rPr lang="vi-VN" sz="2000" dirty="0"/>
              <a:t>)</a:t>
            </a:r>
            <a:r>
              <a:rPr lang="vi-VN" sz="2000" dirty="0" smtClean="0">
                <a:solidFill>
                  <a:srgbClr val="002060"/>
                </a:solidFill>
              </a:rPr>
              <a:t>, </a:t>
            </a:r>
            <a:r>
              <a:rPr lang="vi-VN" sz="2000" dirty="0">
                <a:solidFill>
                  <a:srgbClr val="002060"/>
                </a:solidFill>
              </a:rPr>
              <a:t>trebuie să utilizați codul </a:t>
            </a:r>
            <a:r>
              <a:rPr lang="en-US" sz="2000" dirty="0" smtClean="0">
                <a:solidFill>
                  <a:srgbClr val="002060"/>
                </a:solidFill>
              </a:rPr>
              <a:t>de deseuri absolut nepericuloase</a:t>
            </a:r>
            <a:r>
              <a:rPr lang="vi-VN" sz="2000" dirty="0" smtClean="0">
                <a:solidFill>
                  <a:srgbClr val="002060"/>
                </a:solidFill>
              </a:rPr>
              <a:t>. </a:t>
            </a:r>
            <a:endParaRPr lang="en-US" sz="2000" dirty="0" smtClean="0">
              <a:solidFill>
                <a:srgbClr val="002060"/>
              </a:solidFill>
            </a:endParaRPr>
          </a:p>
          <a:p>
            <a:pPr marL="0" indent="0" algn="just">
              <a:buNone/>
            </a:pPr>
            <a:r>
              <a:rPr lang="vi-VN" sz="2000" dirty="0" smtClean="0">
                <a:solidFill>
                  <a:srgbClr val="002060"/>
                </a:solidFill>
              </a:rPr>
              <a:t>Deșeurile </a:t>
            </a:r>
            <a:r>
              <a:rPr lang="vi-VN" sz="2000" dirty="0">
                <a:solidFill>
                  <a:srgbClr val="002060"/>
                </a:solidFill>
              </a:rPr>
              <a:t>trebuie să fie gestionate în conformitate cu obligațiile </a:t>
            </a:r>
            <a:r>
              <a:rPr lang="vi-VN" sz="2000" dirty="0" smtClean="0">
                <a:solidFill>
                  <a:srgbClr val="002060"/>
                </a:solidFill>
              </a:rPr>
              <a:t>din</a:t>
            </a:r>
            <a:r>
              <a:rPr lang="en-US" sz="2000" dirty="0" smtClean="0">
                <a:solidFill>
                  <a:srgbClr val="002060"/>
                </a:solidFill>
              </a:rPr>
              <a:t> legislatia in vigoare</a:t>
            </a:r>
            <a:r>
              <a:rPr lang="vi-VN" sz="2000" dirty="0" smtClean="0">
                <a:solidFill>
                  <a:srgbClr val="002060"/>
                </a:solidFill>
              </a:rPr>
              <a:t>. </a:t>
            </a:r>
            <a:endParaRPr lang="en-US" sz="2000" dirty="0" smtClean="0">
              <a:solidFill>
                <a:srgbClr val="002060"/>
              </a:solidFill>
            </a:endParaRPr>
          </a:p>
          <a:p>
            <a:pPr marL="0" indent="0" algn="just">
              <a:buNone/>
            </a:pPr>
            <a:r>
              <a:rPr lang="en-US" sz="2000" b="1" dirty="0" smtClean="0">
                <a:solidFill>
                  <a:srgbClr val="002060"/>
                </a:solidFill>
              </a:rPr>
              <a:t>Daca</a:t>
            </a:r>
            <a:r>
              <a:rPr lang="vi-VN" sz="2000" b="1" dirty="0" smtClean="0">
                <a:solidFill>
                  <a:srgbClr val="002060"/>
                </a:solidFill>
              </a:rPr>
              <a:t> </a:t>
            </a:r>
            <a:r>
              <a:rPr lang="vi-VN" sz="2000" b="1" dirty="0">
                <a:solidFill>
                  <a:srgbClr val="002060"/>
                </a:solidFill>
              </a:rPr>
              <a:t>un deșeu </a:t>
            </a:r>
            <a:r>
              <a:rPr lang="vi-VN" sz="2000" b="1" dirty="0" smtClean="0">
                <a:solidFill>
                  <a:srgbClr val="002060"/>
                </a:solidFill>
              </a:rPr>
              <a:t>clasificat </a:t>
            </a:r>
            <a:r>
              <a:rPr lang="vi-VN" sz="2000" b="1" dirty="0">
                <a:solidFill>
                  <a:srgbClr val="002060"/>
                </a:solidFill>
              </a:rPr>
              <a:t>drept "absolut </a:t>
            </a:r>
            <a:r>
              <a:rPr lang="vi-VN" sz="2000" b="1" dirty="0" smtClean="0">
                <a:solidFill>
                  <a:srgbClr val="002060"/>
                </a:solidFill>
              </a:rPr>
              <a:t>nepericulo</a:t>
            </a:r>
            <a:r>
              <a:rPr lang="en-US" sz="2000" b="1" dirty="0" smtClean="0">
                <a:solidFill>
                  <a:srgbClr val="002060"/>
                </a:solidFill>
              </a:rPr>
              <a:t>s</a:t>
            </a:r>
            <a:r>
              <a:rPr lang="vi-VN" sz="2000" b="1" dirty="0" smtClean="0">
                <a:solidFill>
                  <a:srgbClr val="002060"/>
                </a:solidFill>
              </a:rPr>
              <a:t>" </a:t>
            </a:r>
            <a:r>
              <a:rPr lang="en-US" sz="2000" b="1" dirty="0" smtClean="0">
                <a:solidFill>
                  <a:srgbClr val="002060"/>
                </a:solidFill>
              </a:rPr>
              <a:t>dar prezinta</a:t>
            </a:r>
            <a:r>
              <a:rPr lang="vi-VN" sz="2000" b="1" dirty="0" smtClean="0">
                <a:solidFill>
                  <a:srgbClr val="002060"/>
                </a:solidFill>
              </a:rPr>
              <a:t> </a:t>
            </a:r>
            <a:r>
              <a:rPr lang="vi-VN" sz="2000" b="1" dirty="0">
                <a:solidFill>
                  <a:srgbClr val="002060"/>
                </a:solidFill>
              </a:rPr>
              <a:t>o proprietate </a:t>
            </a:r>
            <a:r>
              <a:rPr lang="vi-VN" sz="2000" b="1" dirty="0" smtClean="0">
                <a:solidFill>
                  <a:srgbClr val="002060"/>
                </a:solidFill>
              </a:rPr>
              <a:t>periculoasă</a:t>
            </a:r>
            <a:r>
              <a:rPr lang="en-US" sz="2000" b="1" dirty="0" smtClean="0">
                <a:solidFill>
                  <a:srgbClr val="002060"/>
                </a:solidFill>
              </a:rPr>
              <a:t>, atunci </a:t>
            </a:r>
            <a:r>
              <a:rPr lang="vi-VN" sz="2000" b="1" dirty="0" smtClean="0">
                <a:solidFill>
                  <a:srgbClr val="002060"/>
                </a:solidFill>
              </a:rPr>
              <a:t>trebuie </a:t>
            </a:r>
            <a:r>
              <a:rPr lang="vi-VN" sz="2000" b="1" dirty="0">
                <a:solidFill>
                  <a:srgbClr val="002060"/>
                </a:solidFill>
              </a:rPr>
              <a:t>să </a:t>
            </a:r>
            <a:r>
              <a:rPr lang="en-US" sz="2000" b="1" dirty="0" smtClean="0">
                <a:solidFill>
                  <a:srgbClr val="002060"/>
                </a:solidFill>
              </a:rPr>
              <a:t>fie </a:t>
            </a:r>
            <a:r>
              <a:rPr lang="vi-VN" sz="2000" b="1" dirty="0" smtClean="0">
                <a:solidFill>
                  <a:srgbClr val="002060"/>
                </a:solidFill>
              </a:rPr>
              <a:t>inclu</a:t>
            </a:r>
            <a:r>
              <a:rPr lang="en-US" sz="2000" b="1" dirty="0" smtClean="0">
                <a:solidFill>
                  <a:srgbClr val="002060"/>
                </a:solidFill>
              </a:rPr>
              <a:t>sa</a:t>
            </a:r>
            <a:r>
              <a:rPr lang="vi-VN" sz="2000" b="1" dirty="0" smtClean="0">
                <a:solidFill>
                  <a:srgbClr val="002060"/>
                </a:solidFill>
              </a:rPr>
              <a:t> acest</a:t>
            </a:r>
            <a:r>
              <a:rPr lang="en-US" sz="2000" b="1" dirty="0" smtClean="0">
                <a:solidFill>
                  <a:srgbClr val="002060"/>
                </a:solidFill>
              </a:rPr>
              <a:t>a</a:t>
            </a:r>
            <a:r>
              <a:rPr lang="vi-VN" sz="2000" b="1" dirty="0" smtClean="0">
                <a:solidFill>
                  <a:srgbClr val="002060"/>
                </a:solidFill>
              </a:rPr>
              <a:t> </a:t>
            </a:r>
            <a:r>
              <a:rPr lang="en-US" sz="2000" b="1" dirty="0" smtClean="0">
                <a:solidFill>
                  <a:srgbClr val="002060"/>
                </a:solidFill>
              </a:rPr>
              <a:t>precizare</a:t>
            </a:r>
            <a:r>
              <a:rPr lang="vi-VN" sz="2000" b="1" dirty="0" smtClean="0">
                <a:solidFill>
                  <a:srgbClr val="002060"/>
                </a:solidFill>
              </a:rPr>
              <a:t> </a:t>
            </a:r>
            <a:r>
              <a:rPr lang="vi-VN" sz="2000" b="1" dirty="0">
                <a:solidFill>
                  <a:srgbClr val="002060"/>
                </a:solidFill>
              </a:rPr>
              <a:t>pe nota de transfer a </a:t>
            </a:r>
            <a:r>
              <a:rPr lang="vi-VN" sz="2000" b="1" dirty="0" smtClean="0">
                <a:solidFill>
                  <a:srgbClr val="002060"/>
                </a:solidFill>
              </a:rPr>
              <a:t>deșeu</a:t>
            </a:r>
            <a:r>
              <a:rPr lang="en-US" sz="2000" b="1" dirty="0" smtClean="0">
                <a:solidFill>
                  <a:srgbClr val="002060"/>
                </a:solidFill>
              </a:rPr>
              <a:t>lui</a:t>
            </a:r>
            <a:r>
              <a:rPr lang="vi-VN" sz="2000" b="1" dirty="0" smtClean="0">
                <a:solidFill>
                  <a:srgbClr val="002060"/>
                </a:solidFill>
              </a:rPr>
              <a:t>. </a:t>
            </a:r>
            <a:endParaRPr lang="en-US" sz="2000" b="1" dirty="0" smtClean="0">
              <a:solidFill>
                <a:srgbClr val="002060"/>
              </a:solidFill>
            </a:endParaRPr>
          </a:p>
          <a:p>
            <a:pPr marL="0" indent="0" algn="just">
              <a:buNone/>
            </a:pPr>
            <a:r>
              <a:rPr lang="vi-VN" sz="2000" b="1" dirty="0" smtClean="0">
                <a:solidFill>
                  <a:srgbClr val="002060"/>
                </a:solidFill>
              </a:rPr>
              <a:t>Dacă </a:t>
            </a:r>
            <a:r>
              <a:rPr lang="vi-VN" sz="2000" b="1" dirty="0">
                <a:solidFill>
                  <a:srgbClr val="002060"/>
                </a:solidFill>
              </a:rPr>
              <a:t>credeți că un deșeu </a:t>
            </a:r>
            <a:r>
              <a:rPr lang="en-US" sz="2000" b="1" dirty="0" smtClean="0">
                <a:solidFill>
                  <a:srgbClr val="002060"/>
                </a:solidFill>
              </a:rPr>
              <a:t>clasificat ca </a:t>
            </a:r>
            <a:r>
              <a:rPr lang="vi-VN" sz="2000" b="1" dirty="0" smtClean="0">
                <a:solidFill>
                  <a:srgbClr val="002060"/>
                </a:solidFill>
              </a:rPr>
              <a:t>"nepericulo</a:t>
            </a:r>
            <a:r>
              <a:rPr lang="en-US" sz="2000" b="1" dirty="0" smtClean="0">
                <a:solidFill>
                  <a:srgbClr val="002060"/>
                </a:solidFill>
              </a:rPr>
              <a:t>s</a:t>
            </a:r>
            <a:r>
              <a:rPr lang="vi-VN" sz="2000" b="1" dirty="0" smtClean="0">
                <a:solidFill>
                  <a:srgbClr val="002060"/>
                </a:solidFill>
              </a:rPr>
              <a:t> </a:t>
            </a:r>
            <a:r>
              <a:rPr lang="vi-VN" sz="2000" b="1" dirty="0">
                <a:solidFill>
                  <a:srgbClr val="002060"/>
                </a:solidFill>
              </a:rPr>
              <a:t>absolut" poate afișa o proprietate periculoasă, </a:t>
            </a:r>
            <a:r>
              <a:rPr lang="en-US" sz="2000" b="1" dirty="0" smtClean="0">
                <a:solidFill>
                  <a:srgbClr val="C00000"/>
                </a:solidFill>
              </a:rPr>
              <a:t>pentru a evalua acesta folositi  etapele </a:t>
            </a:r>
            <a:r>
              <a:rPr lang="vi-VN" sz="2000" b="1" dirty="0" smtClean="0">
                <a:solidFill>
                  <a:srgbClr val="C00000"/>
                </a:solidFill>
              </a:rPr>
              <a:t>4-6.</a:t>
            </a:r>
            <a:endParaRPr lang="en-US" sz="2000" b="1" dirty="0" smtClean="0">
              <a:solidFill>
                <a:srgbClr val="C00000"/>
              </a:solidFill>
            </a:endParaRPr>
          </a:p>
          <a:p>
            <a:pPr marL="0" indent="0" algn="just">
              <a:buNone/>
            </a:pPr>
            <a:endParaRPr lang="en-US" sz="2000" b="1" dirty="0" smtClean="0">
              <a:solidFill>
                <a:srgbClr val="002060"/>
              </a:solidFill>
            </a:endParaRPr>
          </a:p>
          <a:p>
            <a:pPr marL="0" indent="0" algn="just">
              <a:buNone/>
            </a:pPr>
            <a:endParaRPr lang="en-US" sz="2000" b="1" dirty="0" smtClean="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3347424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2000" b="1" dirty="0">
                <a:solidFill>
                  <a:schemeClr val="tx1"/>
                </a:solidFill>
                <a:latin typeface="Arial Black" pitchFamily="34" charset="0"/>
              </a:rPr>
              <a:t>AGENTIA NATIONALA PENTRU PROTECTIA MEDIULUI </a:t>
            </a:r>
            <a:r>
              <a:rPr lang="en-US" dirty="0">
                <a:solidFill>
                  <a:schemeClr val="tx1"/>
                </a:solidFill>
                <a:latin typeface="Arial Black" pitchFamily="34" charset="0"/>
              </a:rPr>
              <a:t/>
            </a:r>
            <a:br>
              <a:rPr lang="en-US" dirty="0">
                <a:solidFill>
                  <a:schemeClr val="tx1"/>
                </a:solidFill>
                <a:latin typeface="Arial Black" pitchFamily="34" charset="0"/>
              </a:rPr>
            </a:br>
            <a:endParaRPr lang="en-US" dirty="0"/>
          </a:p>
        </p:txBody>
      </p:sp>
      <p:sp>
        <p:nvSpPr>
          <p:cNvPr id="3" name="Content Placeholder 2"/>
          <p:cNvSpPr>
            <a:spLocks noGrp="1"/>
          </p:cNvSpPr>
          <p:nvPr>
            <p:ph sz="quarter" idx="1"/>
          </p:nvPr>
        </p:nvSpPr>
        <p:spPr/>
        <p:txBody>
          <a:bodyPr>
            <a:normAutofit fontScale="62500" lnSpcReduction="20000"/>
          </a:bodyPr>
          <a:lstStyle/>
          <a:p>
            <a:pPr marL="0" indent="0" algn="just">
              <a:buNone/>
            </a:pPr>
            <a:r>
              <a:rPr lang="en-US" b="1" dirty="0" smtClean="0"/>
              <a:t>Etapele necesare a fi parcurse in procesul de clasificare si evaluare a deseurilor</a:t>
            </a:r>
          </a:p>
          <a:p>
            <a:pPr marL="0" indent="0" algn="just">
              <a:buNone/>
            </a:pPr>
            <a:endParaRPr lang="en-US" b="1" dirty="0" smtClean="0"/>
          </a:p>
          <a:p>
            <a:pPr marL="0" indent="0" algn="just">
              <a:buNone/>
            </a:pPr>
            <a:r>
              <a:rPr lang="en-US" b="1" dirty="0" smtClean="0">
                <a:solidFill>
                  <a:srgbClr val="C00000"/>
                </a:solidFill>
              </a:rPr>
              <a:t>Etapele procesului de</a:t>
            </a:r>
            <a:r>
              <a:rPr lang="vi-VN" b="1" dirty="0" smtClean="0">
                <a:solidFill>
                  <a:srgbClr val="C00000"/>
                </a:solidFill>
              </a:rPr>
              <a:t> </a:t>
            </a:r>
            <a:r>
              <a:rPr lang="en-US" b="1" dirty="0" smtClean="0">
                <a:solidFill>
                  <a:srgbClr val="C00000"/>
                </a:solidFill>
              </a:rPr>
              <a:t>clasificare a</a:t>
            </a:r>
            <a:r>
              <a:rPr lang="vi-VN" b="1" dirty="0" smtClean="0">
                <a:solidFill>
                  <a:srgbClr val="C00000"/>
                </a:solidFill>
              </a:rPr>
              <a:t> deșeurilor</a:t>
            </a:r>
            <a:endParaRPr lang="en-US" b="1" dirty="0" smtClean="0">
              <a:solidFill>
                <a:srgbClr val="C00000"/>
              </a:solidFill>
            </a:endParaRPr>
          </a:p>
          <a:p>
            <a:pPr marL="0" indent="0" algn="just">
              <a:buNone/>
            </a:pPr>
            <a:endParaRPr lang="en-US" b="1" dirty="0" smtClean="0">
              <a:solidFill>
                <a:srgbClr val="C00000"/>
              </a:solidFill>
            </a:endParaRPr>
          </a:p>
          <a:p>
            <a:pPr marL="0" indent="0" algn="just">
              <a:buNone/>
            </a:pPr>
            <a:r>
              <a:rPr lang="en-US" dirty="0" smtClean="0"/>
              <a:t>1. </a:t>
            </a:r>
            <a:r>
              <a:rPr lang="vi-VN" dirty="0" smtClean="0"/>
              <a:t>Verificați </a:t>
            </a:r>
            <a:r>
              <a:rPr lang="vi-VN" dirty="0"/>
              <a:t>dacă deșeu</a:t>
            </a:r>
            <a:r>
              <a:rPr lang="en-US" dirty="0"/>
              <a:t>l</a:t>
            </a:r>
            <a:r>
              <a:rPr lang="vi-VN" dirty="0"/>
              <a:t> trebuie să fie </a:t>
            </a:r>
            <a:r>
              <a:rPr lang="vi-VN" dirty="0" smtClean="0"/>
              <a:t>clasificat</a:t>
            </a:r>
            <a:endParaRPr lang="vi-VN" b="1" dirty="0">
              <a:solidFill>
                <a:srgbClr val="C00000"/>
              </a:solidFill>
            </a:endParaRPr>
          </a:p>
          <a:p>
            <a:pPr marL="0" indent="0" algn="just">
              <a:buNone/>
            </a:pPr>
            <a:r>
              <a:rPr lang="vi-VN" dirty="0" smtClean="0"/>
              <a:t>2</a:t>
            </a:r>
            <a:r>
              <a:rPr lang="vi-VN" dirty="0"/>
              <a:t>. Identificați codul </a:t>
            </a:r>
            <a:r>
              <a:rPr lang="vi-VN" dirty="0" smtClean="0"/>
              <a:t>care </a:t>
            </a:r>
            <a:r>
              <a:rPr lang="vi-VN" dirty="0"/>
              <a:t>se </a:t>
            </a:r>
            <a:r>
              <a:rPr lang="vi-VN" dirty="0" smtClean="0"/>
              <a:t>po</a:t>
            </a:r>
            <a:r>
              <a:rPr lang="en-US" dirty="0" smtClean="0"/>
              <a:t>a</a:t>
            </a:r>
            <a:r>
              <a:rPr lang="vi-VN" dirty="0" smtClean="0"/>
              <a:t>t</a:t>
            </a:r>
            <a:r>
              <a:rPr lang="en-US" dirty="0" smtClean="0"/>
              <a:t>e</a:t>
            </a:r>
            <a:r>
              <a:rPr lang="vi-VN" dirty="0" smtClean="0"/>
              <a:t> aplica deșeu</a:t>
            </a:r>
            <a:r>
              <a:rPr lang="en-US" dirty="0" smtClean="0"/>
              <a:t>lui respectiv</a:t>
            </a:r>
            <a:endParaRPr lang="vi-VN" dirty="0"/>
          </a:p>
          <a:p>
            <a:pPr marL="0" indent="0" algn="just">
              <a:buNone/>
            </a:pPr>
            <a:r>
              <a:rPr lang="vi-VN" dirty="0"/>
              <a:t>3. </a:t>
            </a:r>
            <a:r>
              <a:rPr lang="en-US" dirty="0"/>
              <a:t>I</a:t>
            </a:r>
            <a:r>
              <a:rPr lang="vi-VN" dirty="0" smtClean="0"/>
              <a:t>dentificarea evaluar</a:t>
            </a:r>
            <a:r>
              <a:rPr lang="en-US" dirty="0" smtClean="0"/>
              <a:t>ii</a:t>
            </a:r>
            <a:r>
              <a:rPr lang="vi-VN" dirty="0" smtClean="0"/>
              <a:t> necesară selecta</a:t>
            </a:r>
            <a:r>
              <a:rPr lang="en-US" dirty="0" smtClean="0"/>
              <a:t>rii</a:t>
            </a:r>
            <a:r>
              <a:rPr lang="vi-VN" dirty="0" smtClean="0"/>
              <a:t> codul</a:t>
            </a:r>
            <a:r>
              <a:rPr lang="en-US" dirty="0" smtClean="0"/>
              <a:t>ui</a:t>
            </a:r>
            <a:r>
              <a:rPr lang="vi-VN" dirty="0" smtClean="0"/>
              <a:t> corect</a:t>
            </a:r>
            <a:endParaRPr lang="en-US" dirty="0" smtClean="0"/>
          </a:p>
          <a:p>
            <a:pPr marL="0" indent="0" algn="just">
              <a:buNone/>
            </a:pPr>
            <a:endParaRPr lang="vi-VN" dirty="0"/>
          </a:p>
          <a:p>
            <a:pPr marL="0" indent="0" algn="just">
              <a:buNone/>
            </a:pPr>
            <a:r>
              <a:rPr lang="en-US" b="1" dirty="0" smtClean="0">
                <a:solidFill>
                  <a:srgbClr val="C00000"/>
                </a:solidFill>
              </a:rPr>
              <a:t>Etapele procesului de </a:t>
            </a:r>
            <a:r>
              <a:rPr lang="vi-VN" b="1" dirty="0" smtClean="0">
                <a:solidFill>
                  <a:srgbClr val="C00000"/>
                </a:solidFill>
              </a:rPr>
              <a:t>evalua</a:t>
            </a:r>
            <a:r>
              <a:rPr lang="en-US" b="1" dirty="0" smtClean="0">
                <a:solidFill>
                  <a:srgbClr val="C00000"/>
                </a:solidFill>
              </a:rPr>
              <a:t>re a</a:t>
            </a:r>
            <a:r>
              <a:rPr lang="vi-VN" b="1" dirty="0" smtClean="0">
                <a:solidFill>
                  <a:srgbClr val="C00000"/>
                </a:solidFill>
              </a:rPr>
              <a:t> deșeurilor</a:t>
            </a:r>
            <a:endParaRPr lang="en-US" b="1" dirty="0" smtClean="0">
              <a:solidFill>
                <a:srgbClr val="C00000"/>
              </a:solidFill>
            </a:endParaRPr>
          </a:p>
          <a:p>
            <a:pPr marL="0" indent="0" algn="just">
              <a:buNone/>
            </a:pPr>
            <a:endParaRPr lang="vi-VN" b="1" dirty="0">
              <a:solidFill>
                <a:srgbClr val="C00000"/>
              </a:solidFill>
            </a:endParaRPr>
          </a:p>
          <a:p>
            <a:pPr marL="0" indent="0" algn="just">
              <a:buNone/>
            </a:pPr>
            <a:r>
              <a:rPr lang="vi-VN" dirty="0"/>
              <a:t>4. </a:t>
            </a:r>
            <a:r>
              <a:rPr lang="en-US" dirty="0" smtClean="0"/>
              <a:t>D</a:t>
            </a:r>
            <a:r>
              <a:rPr lang="vi-VN" dirty="0" smtClean="0"/>
              <a:t>eterminarea </a:t>
            </a:r>
            <a:r>
              <a:rPr lang="vi-VN" dirty="0"/>
              <a:t>compoziției chimice a </a:t>
            </a:r>
            <a:r>
              <a:rPr lang="vi-VN" dirty="0" smtClean="0"/>
              <a:t>deșeu</a:t>
            </a:r>
            <a:r>
              <a:rPr lang="en-US" dirty="0" smtClean="0"/>
              <a:t>lui</a:t>
            </a:r>
            <a:endParaRPr lang="vi-VN" dirty="0"/>
          </a:p>
          <a:p>
            <a:pPr marL="0" indent="0" algn="just">
              <a:buNone/>
            </a:pPr>
            <a:r>
              <a:rPr lang="vi-VN" dirty="0"/>
              <a:t>5. </a:t>
            </a:r>
            <a:r>
              <a:rPr lang="en-US" dirty="0"/>
              <a:t>I</a:t>
            </a:r>
            <a:r>
              <a:rPr lang="vi-VN" dirty="0" smtClean="0"/>
              <a:t>dentific</a:t>
            </a:r>
            <a:r>
              <a:rPr lang="en-US" dirty="0" smtClean="0"/>
              <a:t>area</a:t>
            </a:r>
            <a:r>
              <a:rPr lang="vi-VN" dirty="0" smtClean="0"/>
              <a:t> substanțel</a:t>
            </a:r>
            <a:r>
              <a:rPr lang="en-US" dirty="0" smtClean="0"/>
              <a:t>or</a:t>
            </a:r>
            <a:r>
              <a:rPr lang="vi-VN" dirty="0" smtClean="0"/>
              <a:t> </a:t>
            </a:r>
            <a:r>
              <a:rPr lang="vi-VN" dirty="0"/>
              <a:t>din </a:t>
            </a:r>
            <a:r>
              <a:rPr lang="vi-VN" dirty="0" smtClean="0"/>
              <a:t>deșeu</a:t>
            </a:r>
            <a:r>
              <a:rPr lang="en-US" dirty="0" smtClean="0"/>
              <a:t>l respectiv</a:t>
            </a:r>
            <a:r>
              <a:rPr lang="vi-VN" dirty="0" smtClean="0"/>
              <a:t> </a:t>
            </a:r>
            <a:r>
              <a:rPr lang="en-US" dirty="0" smtClean="0"/>
              <a:t>si stabilirea daca acestea </a:t>
            </a:r>
            <a:r>
              <a:rPr lang="vi-VN" dirty="0" smtClean="0"/>
              <a:t>sunt </a:t>
            </a:r>
            <a:r>
              <a:rPr lang="vi-VN" dirty="0"/>
              <a:t>"</a:t>
            </a:r>
            <a:r>
              <a:rPr lang="vi-VN" b="1" dirty="0"/>
              <a:t>substanțe periculoase</a:t>
            </a:r>
            <a:r>
              <a:rPr lang="vi-VN" dirty="0"/>
              <a:t>" sau "</a:t>
            </a:r>
            <a:r>
              <a:rPr lang="vi-VN" b="1" dirty="0"/>
              <a:t>poluanți organici persistenți</a:t>
            </a:r>
            <a:r>
              <a:rPr lang="vi-VN" dirty="0"/>
              <a:t>"</a:t>
            </a:r>
          </a:p>
          <a:p>
            <a:pPr marL="0" indent="0" algn="just">
              <a:buNone/>
            </a:pPr>
            <a:r>
              <a:rPr lang="vi-VN" dirty="0"/>
              <a:t>6. </a:t>
            </a:r>
            <a:r>
              <a:rPr lang="en-US" dirty="0" smtClean="0"/>
              <a:t>E</a:t>
            </a:r>
            <a:r>
              <a:rPr lang="vi-VN" dirty="0" smtClean="0"/>
              <a:t>valu</a:t>
            </a:r>
            <a:r>
              <a:rPr lang="en-US" dirty="0" smtClean="0"/>
              <a:t>area</a:t>
            </a:r>
            <a:r>
              <a:rPr lang="vi-VN" dirty="0" smtClean="0"/>
              <a:t> proprietățil</a:t>
            </a:r>
            <a:r>
              <a:rPr lang="en-US" dirty="0" smtClean="0"/>
              <a:t>or</a:t>
            </a:r>
            <a:r>
              <a:rPr lang="vi-VN" dirty="0" smtClean="0"/>
              <a:t> </a:t>
            </a:r>
            <a:r>
              <a:rPr lang="vi-VN" dirty="0"/>
              <a:t>periculoase ale </a:t>
            </a:r>
            <a:r>
              <a:rPr lang="vi-VN" dirty="0" smtClean="0"/>
              <a:t>deșeul</a:t>
            </a:r>
            <a:r>
              <a:rPr lang="en-US" dirty="0" smtClean="0"/>
              <a:t>ui</a:t>
            </a:r>
            <a:endParaRPr lang="vi-VN" dirty="0"/>
          </a:p>
          <a:p>
            <a:pPr marL="0" indent="0" algn="just">
              <a:buNone/>
            </a:pPr>
            <a:r>
              <a:rPr lang="vi-VN" dirty="0"/>
              <a:t>7. </a:t>
            </a:r>
            <a:r>
              <a:rPr lang="en-US" dirty="0" smtClean="0"/>
              <a:t>A</a:t>
            </a:r>
            <a:r>
              <a:rPr lang="vi-VN" dirty="0" smtClean="0"/>
              <a:t>tribui</a:t>
            </a:r>
            <a:r>
              <a:rPr lang="en-US" dirty="0" smtClean="0"/>
              <a:t>r</a:t>
            </a:r>
            <a:r>
              <a:rPr lang="vi-VN" dirty="0" smtClean="0"/>
              <a:t>e</a:t>
            </a:r>
            <a:r>
              <a:rPr lang="en-US" dirty="0" smtClean="0"/>
              <a:t>a</a:t>
            </a:r>
            <a:r>
              <a:rPr lang="vi-VN" dirty="0" smtClean="0"/>
              <a:t> codul</a:t>
            </a:r>
            <a:r>
              <a:rPr lang="en-US" dirty="0" smtClean="0"/>
              <a:t>ui</a:t>
            </a:r>
            <a:r>
              <a:rPr lang="vi-VN" dirty="0" smtClean="0"/>
              <a:t> </a:t>
            </a:r>
            <a:r>
              <a:rPr lang="vi-VN" dirty="0"/>
              <a:t>de clasificare </a:t>
            </a:r>
            <a:r>
              <a:rPr lang="vi-VN" dirty="0" smtClean="0"/>
              <a:t>și descrie</a:t>
            </a:r>
            <a:r>
              <a:rPr lang="en-US" dirty="0" smtClean="0"/>
              <a:t>rea</a:t>
            </a:r>
            <a:r>
              <a:rPr lang="vi-VN" dirty="0" smtClean="0"/>
              <a:t> codul</a:t>
            </a:r>
            <a:r>
              <a:rPr lang="en-US" dirty="0" smtClean="0"/>
              <a:t>ui</a:t>
            </a:r>
            <a:r>
              <a:rPr lang="vi-VN" dirty="0" smtClean="0"/>
              <a:t> </a:t>
            </a:r>
            <a:r>
              <a:rPr lang="vi-VN" dirty="0"/>
              <a:t>de clasificare</a:t>
            </a:r>
          </a:p>
          <a:p>
            <a:endParaRPr lang="en-US" dirty="0"/>
          </a:p>
          <a:p>
            <a:r>
              <a:rPr lang="en-US" b="1" dirty="0">
                <a:solidFill>
                  <a:srgbClr val="7030A0"/>
                </a:solidFill>
              </a:rPr>
              <a:t> Waste Classification: Guidance on the classification and assessment of waste (1st Edition 2015</a:t>
            </a:r>
            <a:r>
              <a:rPr lang="en-US" b="1" dirty="0" smtClean="0">
                <a:solidFill>
                  <a:srgbClr val="7030A0"/>
                </a:solidFill>
              </a:rPr>
              <a:t>), Technical </a:t>
            </a:r>
            <a:r>
              <a:rPr lang="en-US" b="1" dirty="0">
                <a:solidFill>
                  <a:srgbClr val="7030A0"/>
                </a:solidFill>
              </a:rPr>
              <a:t>Guidance WM3 </a:t>
            </a:r>
          </a:p>
        </p:txBody>
      </p:sp>
    </p:spTree>
    <p:extLst>
      <p:ext uri="{BB962C8B-B14F-4D97-AF65-F5344CB8AC3E}">
        <p14:creationId xmlns:p14="http://schemas.microsoft.com/office/powerpoint/2010/main" val="33447028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1800" b="1" dirty="0">
                <a:solidFill>
                  <a:schemeClr val="tx1"/>
                </a:solidFill>
              </a:rPr>
              <a:t>Etapele necesare privind clasificarea si evaluarea deseurilor</a:t>
            </a:r>
            <a:br>
              <a:rPr lang="en-US" sz="1800" b="1" dirty="0">
                <a:solidFill>
                  <a:schemeClr val="tx1"/>
                </a:solidFill>
              </a:rPr>
            </a:br>
            <a:r>
              <a:rPr lang="en-US" sz="1400" b="1" dirty="0" smtClean="0">
                <a:solidFill>
                  <a:srgbClr val="C00000"/>
                </a:solidFill>
              </a:rPr>
              <a:t>ETAPELE PROCESULUI DE EVALUARE A DESEURILOR</a:t>
            </a:r>
            <a:r>
              <a:rPr lang="en-US" sz="1800" b="1" dirty="0">
                <a:solidFill>
                  <a:srgbClr val="C00000"/>
                </a:solidFill>
              </a:rPr>
              <a:t/>
            </a:r>
            <a:br>
              <a:rPr lang="en-US" sz="1800" b="1" dirty="0">
                <a:solidFill>
                  <a:srgbClr val="C00000"/>
                </a:solidFill>
              </a:rPr>
            </a:br>
            <a:endParaRPr lang="en-US" sz="1800" dirty="0"/>
          </a:p>
        </p:txBody>
      </p:sp>
      <p:sp>
        <p:nvSpPr>
          <p:cNvPr id="3" name="Content Placeholder 2"/>
          <p:cNvSpPr>
            <a:spLocks noGrp="1"/>
          </p:cNvSpPr>
          <p:nvPr>
            <p:ph sz="quarter" idx="1"/>
          </p:nvPr>
        </p:nvSpPr>
        <p:spPr>
          <a:xfrm>
            <a:off x="457200" y="1676400"/>
            <a:ext cx="7467600" cy="4873752"/>
          </a:xfrm>
        </p:spPr>
        <p:txBody>
          <a:bodyPr>
            <a:normAutofit fontScale="70000" lnSpcReduction="20000"/>
          </a:bodyPr>
          <a:lstStyle/>
          <a:p>
            <a:pPr algn="just"/>
            <a:r>
              <a:rPr lang="it-IT" sz="2000" b="1" dirty="0"/>
              <a:t>Tabelul 2.1-</a:t>
            </a:r>
            <a:r>
              <a:rPr lang="it-IT" sz="2000" dirty="0"/>
              <a:t> Proprietăți periculoase și coduri Frază de pericol (fraza de pericol, descriere, clasa si categoria de pericol conform Tabel 3.1 din CLP, proprietatea periculoasa. - </a:t>
            </a:r>
            <a:r>
              <a:rPr lang="it-IT" sz="2000" b="1" dirty="0"/>
              <a:t>pag 14</a:t>
            </a:r>
            <a:endParaRPr lang="en-US" sz="2000" dirty="0"/>
          </a:p>
          <a:p>
            <a:pPr algn="just"/>
            <a:r>
              <a:rPr lang="it-IT" sz="2000" b="1" dirty="0"/>
              <a:t>Tabelul 2.21-</a:t>
            </a:r>
            <a:r>
              <a:rPr lang="it-IT" sz="2000" dirty="0"/>
              <a:t> Pictograme de pericol, clase de pericol, și proprietăți periculoase (pictograma, clasa de pericol fizica, proprietatea periculoasa)- </a:t>
            </a:r>
            <a:r>
              <a:rPr lang="it-IT" sz="2000" b="1" dirty="0"/>
              <a:t>pag 19</a:t>
            </a:r>
            <a:endParaRPr lang="en-US" sz="2000" dirty="0"/>
          </a:p>
          <a:p>
            <a:pPr algn="just"/>
            <a:r>
              <a:rPr lang="pt-BR" sz="2000" b="1" dirty="0"/>
              <a:t>Tabelul A1.1</a:t>
            </a:r>
            <a:r>
              <a:rPr lang="pt-BR" sz="2000" dirty="0"/>
              <a:t>: H1 Listă de deșeuri pe capitole și ordinea prioritatii lor- </a:t>
            </a:r>
            <a:r>
              <a:rPr lang="pt-BR" sz="2000" b="1" dirty="0"/>
              <a:t>pag 45</a:t>
            </a:r>
            <a:endParaRPr lang="en-US" sz="2000" dirty="0"/>
          </a:p>
          <a:p>
            <a:pPr algn="just"/>
            <a:r>
              <a:rPr lang="pt-BR" sz="2000" b="1" dirty="0"/>
              <a:t>Figura A7H1</a:t>
            </a:r>
            <a:r>
              <a:rPr lang="pt-BR" sz="2000" dirty="0"/>
              <a:t> Aplicarea codurilor pentru deseurile de ambalaje-</a:t>
            </a:r>
            <a:r>
              <a:rPr lang="pt-BR" sz="2000" b="1" dirty="0"/>
              <a:t> pag.85 </a:t>
            </a:r>
            <a:endParaRPr lang="en-US" sz="2000" dirty="0"/>
          </a:p>
          <a:p>
            <a:pPr algn="just"/>
            <a:r>
              <a:rPr lang="en-US" sz="2000" b="1" dirty="0"/>
              <a:t>3.1 Cum se va utiliza Lista deseurilor- Decizia 2014/955/UE- Appendix A: How to use the List of waste</a:t>
            </a:r>
            <a:endParaRPr lang="en-US" sz="2000" dirty="0"/>
          </a:p>
          <a:p>
            <a:pPr algn="just"/>
            <a:r>
              <a:rPr lang="en-US" sz="2000" b="1" dirty="0"/>
              <a:t>3.2.1. Identificarea unei substante periculoase, a categoriei de pericol si atribuirea codului fazei de pericol- Appendix B </a:t>
            </a:r>
            <a:r>
              <a:rPr lang="en-US" sz="2000" dirty="0"/>
              <a:t>explains how to identify if a substance is a ‘hazardous substance’ and the hazard statement codes assigned to it</a:t>
            </a:r>
          </a:p>
          <a:p>
            <a:pPr algn="just"/>
            <a:r>
              <a:rPr lang="en-US" sz="2000" b="1" dirty="0"/>
              <a:t>3.2.2 Lista POP-silor utilizata in clasificarea deseurilor se gaseste lista cu POP-sii care va fi utilizata </a:t>
            </a:r>
            <a:r>
              <a:rPr lang="vi-VN" sz="2000" b="1" dirty="0"/>
              <a:t>în etapa 6. </a:t>
            </a:r>
            <a:r>
              <a:rPr lang="en-US" sz="2000" b="1" dirty="0"/>
              <a:t>Appendix B: </a:t>
            </a:r>
            <a:r>
              <a:rPr lang="en-US" sz="2000" dirty="0"/>
              <a:t>Hazardous substances </a:t>
            </a:r>
          </a:p>
          <a:p>
            <a:pPr algn="just"/>
            <a:r>
              <a:rPr lang="en-US" sz="2000" b="1" dirty="0"/>
              <a:t>3.3 Evaluarea proprietatilor periculoase sau daca proprietatea periculoasa este datorata prezentei POP-silor- Appendix C: Hazardous proptety assessment</a:t>
            </a:r>
            <a:endParaRPr lang="en-US" sz="2000" dirty="0"/>
          </a:p>
          <a:p>
            <a:pPr algn="just"/>
            <a:r>
              <a:rPr lang="en-US" sz="2000" b="1" dirty="0"/>
              <a:t>3.4 Esantionarea deseurilor in procesul de clasificare al acestora- Appendix D </a:t>
            </a:r>
            <a:r>
              <a:rPr lang="en-US" sz="2000" dirty="0"/>
              <a:t>before undertaking any sampling, to ensure that sampling is appropriate, representative and reliable</a:t>
            </a:r>
          </a:p>
          <a:p>
            <a:pPr marL="0" indent="0" algn="just">
              <a:buNone/>
            </a:pPr>
            <a:endParaRPr lang="it-IT" sz="2000" dirty="0" smtClean="0"/>
          </a:p>
          <a:p>
            <a:pPr marL="0" indent="0" algn="just">
              <a:buNone/>
            </a:pPr>
            <a:endParaRPr lang="it-IT" sz="2000" dirty="0" smtClean="0"/>
          </a:p>
          <a:p>
            <a:pPr marL="0" indent="0" algn="just">
              <a:buNone/>
            </a:pPr>
            <a:endParaRPr lang="en-US" sz="2000" dirty="0"/>
          </a:p>
          <a:p>
            <a:pPr marL="0" indent="0" algn="just">
              <a:buNone/>
            </a:pPr>
            <a:endParaRPr lang="en-US" sz="2000" b="1" dirty="0" smtClean="0">
              <a:solidFill>
                <a:srgbClr val="002060"/>
              </a:solidFill>
            </a:endParaRPr>
          </a:p>
          <a:p>
            <a:pPr marL="0" indent="0" algn="just">
              <a:buNone/>
            </a:pPr>
            <a:endParaRPr lang="en-US" sz="2000" b="1" dirty="0" smtClean="0">
              <a:solidFill>
                <a:srgbClr val="002060"/>
              </a:solidFill>
              <a:latin typeface="Times New Roman" pitchFamily="18" charset="0"/>
              <a:cs typeface="Times New Roman" pitchFamily="18" charset="0"/>
            </a:endParaRPr>
          </a:p>
        </p:txBody>
      </p:sp>
    </p:spTree>
    <p:extLst>
      <p:ext uri="{BB962C8B-B14F-4D97-AF65-F5344CB8AC3E}">
        <p14:creationId xmlns:p14="http://schemas.microsoft.com/office/powerpoint/2010/main" val="14715776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VA MULTUMESC PENTRU ATENTIE !</a:t>
            </a:r>
          </a:p>
        </p:txBody>
      </p:sp>
      <p:sp>
        <p:nvSpPr>
          <p:cNvPr id="3" name="Text Placeholder 2"/>
          <p:cNvSpPr>
            <a:spLocks noGrp="1"/>
          </p:cNvSpPr>
          <p:nvPr>
            <p:ph type="body" idx="1"/>
          </p:nvPr>
        </p:nvSpPr>
        <p:spPr/>
        <p:txBody>
          <a:bodyPr>
            <a:normAutofit fontScale="77500" lnSpcReduction="20000"/>
          </a:bodyPr>
          <a:lstStyle/>
          <a:p>
            <a:pPr algn="ctr"/>
            <a:r>
              <a:rPr lang="en-US" dirty="0">
                <a:solidFill>
                  <a:schemeClr val="tx1"/>
                </a:solidFill>
                <a:latin typeface="Arial Black" pitchFamily="34" charset="0"/>
              </a:rPr>
              <a:t>AGENTIA NATIONALA PENTRU PROTECTIA MEDIULUI </a:t>
            </a:r>
            <a:br>
              <a:rPr lang="en-US" dirty="0">
                <a:solidFill>
                  <a:schemeClr val="tx1"/>
                </a:solidFill>
                <a:latin typeface="Arial Black" pitchFamily="34" charset="0"/>
              </a:rPr>
            </a:br>
            <a:r>
              <a:rPr lang="en-US" dirty="0">
                <a:solidFill>
                  <a:schemeClr val="tx1"/>
                </a:solidFill>
                <a:latin typeface="Arial Black" pitchFamily="34" charset="0"/>
              </a:rPr>
              <a:t>DIRECTIA DESEURI SI SUBSTANTE CHIMICE PERICULOASE</a:t>
            </a:r>
            <a:br>
              <a:rPr lang="en-US" dirty="0">
                <a:solidFill>
                  <a:schemeClr val="tx1"/>
                </a:solidFill>
                <a:latin typeface="Arial Black" pitchFamily="34" charset="0"/>
              </a:rPr>
            </a:br>
            <a:r>
              <a:rPr lang="en-US" dirty="0">
                <a:solidFill>
                  <a:schemeClr val="tx1"/>
                </a:solidFill>
                <a:latin typeface="Arial Black" pitchFamily="34" charset="0"/>
              </a:rPr>
              <a:t>Claudia Pârvu</a:t>
            </a:r>
          </a:p>
          <a:p>
            <a:pPr algn="ctr"/>
            <a:r>
              <a:rPr lang="en-US" dirty="0">
                <a:solidFill>
                  <a:schemeClr val="tx1"/>
                </a:solidFill>
                <a:latin typeface="Arial Black" pitchFamily="34" charset="0"/>
              </a:rPr>
              <a:t>Tel. 021 207 11 08</a:t>
            </a:r>
          </a:p>
          <a:p>
            <a:pPr algn="ctr"/>
            <a:r>
              <a:rPr lang="en-US" dirty="0">
                <a:solidFill>
                  <a:schemeClr val="tx1"/>
                </a:solidFill>
                <a:latin typeface="Arial Black" pitchFamily="34" charset="0"/>
                <a:hlinkClick r:id="rId2"/>
              </a:rPr>
              <a:t>claudia.babescu@anpm.ro</a:t>
            </a:r>
            <a:r>
              <a:rPr lang="en-US" dirty="0" smtClean="0">
                <a:solidFill>
                  <a:schemeClr val="tx1"/>
                </a:solidFill>
                <a:latin typeface="Arial Black" pitchFamily="34" charset="0"/>
              </a:rPr>
              <a:t>.</a:t>
            </a:r>
          </a:p>
          <a:p>
            <a:pPr algn="ctr"/>
            <a:r>
              <a:rPr lang="en-US" dirty="0" smtClean="0">
                <a:solidFill>
                  <a:schemeClr val="tx1"/>
                </a:solidFill>
                <a:latin typeface="Arial Black" pitchFamily="34" charset="0"/>
              </a:rPr>
              <a:t>25- 28 OCTOMBRIE 2016</a:t>
            </a:r>
            <a:endParaRPr lang="en-US" dirty="0">
              <a:solidFill>
                <a:schemeClr val="tx1"/>
              </a:solidFill>
            </a:endParaRPr>
          </a:p>
          <a:p>
            <a:endParaRPr lang="en-US" dirty="0"/>
          </a:p>
        </p:txBody>
      </p:sp>
    </p:spTree>
    <p:extLst>
      <p:ext uri="{BB962C8B-B14F-4D97-AF65-F5344CB8AC3E}">
        <p14:creationId xmlns:p14="http://schemas.microsoft.com/office/powerpoint/2010/main" val="1612416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1800" b="1" dirty="0">
                <a:solidFill>
                  <a:schemeClr val="tx1"/>
                </a:solidFill>
              </a:rPr>
              <a:t>Etapele necesare privind clasificarea si evaluarea deseurilor</a:t>
            </a:r>
            <a:br>
              <a:rPr lang="en-US" sz="1800" b="1" dirty="0">
                <a:solidFill>
                  <a:schemeClr val="tx1"/>
                </a:solidFill>
              </a:rPr>
            </a:br>
            <a:r>
              <a:rPr lang="en-US" sz="1800" b="1" dirty="0">
                <a:solidFill>
                  <a:srgbClr val="C00000"/>
                </a:solidFill>
              </a:rPr>
              <a:t>Etapele procesului de</a:t>
            </a:r>
            <a:r>
              <a:rPr lang="vi-VN" sz="1800" b="1" dirty="0">
                <a:solidFill>
                  <a:srgbClr val="C00000"/>
                </a:solidFill>
              </a:rPr>
              <a:t> </a:t>
            </a:r>
            <a:r>
              <a:rPr lang="en-US" sz="1800" b="1" dirty="0">
                <a:solidFill>
                  <a:srgbClr val="C00000"/>
                </a:solidFill>
              </a:rPr>
              <a:t>clasificare a</a:t>
            </a:r>
            <a:r>
              <a:rPr lang="vi-VN" sz="1800" b="1" dirty="0">
                <a:solidFill>
                  <a:srgbClr val="C00000"/>
                </a:solidFill>
              </a:rPr>
              <a:t> deșeurilor</a:t>
            </a:r>
            <a:r>
              <a:rPr lang="en-US" sz="1800" b="1" dirty="0">
                <a:solidFill>
                  <a:srgbClr val="C00000"/>
                </a:solidFill>
              </a:rPr>
              <a:t/>
            </a:r>
            <a:br>
              <a:rPr lang="en-US" sz="1800" b="1" dirty="0">
                <a:solidFill>
                  <a:srgbClr val="C00000"/>
                </a:solidFill>
              </a:rPr>
            </a:br>
            <a:endParaRPr lang="en-US" sz="1800" dirty="0"/>
          </a:p>
        </p:txBody>
      </p:sp>
      <p:sp>
        <p:nvSpPr>
          <p:cNvPr id="3" name="Content Placeholder 2"/>
          <p:cNvSpPr>
            <a:spLocks noGrp="1"/>
          </p:cNvSpPr>
          <p:nvPr>
            <p:ph sz="quarter" idx="1"/>
          </p:nvPr>
        </p:nvSpPr>
        <p:spPr/>
        <p:txBody>
          <a:bodyPr>
            <a:normAutofit/>
          </a:bodyPr>
          <a:lstStyle/>
          <a:p>
            <a:pPr marL="0" indent="0" algn="just">
              <a:buNone/>
            </a:pPr>
            <a:r>
              <a:rPr lang="en-US" sz="2000" b="1" dirty="0" smtClean="0">
                <a:solidFill>
                  <a:srgbClr val="002060"/>
                </a:solidFill>
              </a:rPr>
              <a:t>1. </a:t>
            </a:r>
            <a:r>
              <a:rPr lang="vi-VN" sz="2000" b="1" dirty="0" smtClean="0">
                <a:solidFill>
                  <a:srgbClr val="002060"/>
                </a:solidFill>
              </a:rPr>
              <a:t>Verificați </a:t>
            </a:r>
            <a:r>
              <a:rPr lang="vi-VN" sz="2000" b="1" dirty="0">
                <a:solidFill>
                  <a:srgbClr val="002060"/>
                </a:solidFill>
              </a:rPr>
              <a:t>dacă deșeu</a:t>
            </a:r>
            <a:r>
              <a:rPr lang="en-US" sz="2000" b="1" dirty="0">
                <a:solidFill>
                  <a:srgbClr val="002060"/>
                </a:solidFill>
              </a:rPr>
              <a:t>l</a:t>
            </a:r>
            <a:r>
              <a:rPr lang="vi-VN" sz="2000" b="1" dirty="0">
                <a:solidFill>
                  <a:srgbClr val="002060"/>
                </a:solidFill>
              </a:rPr>
              <a:t> trebuie să fie </a:t>
            </a:r>
            <a:r>
              <a:rPr lang="vi-VN" sz="2000" b="1" dirty="0" smtClean="0">
                <a:solidFill>
                  <a:srgbClr val="002060"/>
                </a:solidFill>
              </a:rPr>
              <a:t>clasificat</a:t>
            </a:r>
            <a:endParaRPr lang="en-US" sz="2000" b="1" dirty="0" smtClean="0">
              <a:solidFill>
                <a:srgbClr val="002060"/>
              </a:solidFill>
            </a:endParaRPr>
          </a:p>
          <a:p>
            <a:pPr marL="0" indent="0" algn="just">
              <a:buNone/>
            </a:pPr>
            <a:r>
              <a:rPr lang="en-US" sz="2000" b="1" dirty="0" smtClean="0"/>
              <a:t>Trebuie sa te asiguri in </a:t>
            </a:r>
            <a:r>
              <a:rPr lang="en-US" sz="2000" b="1" u="sng" dirty="0" smtClean="0">
                <a:solidFill>
                  <a:srgbClr val="C00000"/>
                </a:solidFill>
              </a:rPr>
              <a:t>prima etapa </a:t>
            </a:r>
            <a:r>
              <a:rPr lang="en-US" sz="2000" b="1" dirty="0" smtClean="0"/>
              <a:t>daca materialul analizat este deseu si prin urmare trebuie sa fie clasificat, astfel:</a:t>
            </a:r>
          </a:p>
          <a:p>
            <a:pPr algn="just"/>
            <a:r>
              <a:rPr lang="en-US" sz="2000" b="1" dirty="0" smtClean="0"/>
              <a:t>daca este conform </a:t>
            </a:r>
            <a:r>
              <a:rPr lang="en-US" sz="2000" b="1" dirty="0" smtClean="0">
                <a:solidFill>
                  <a:srgbClr val="7030A0"/>
                </a:solidFill>
              </a:rPr>
              <a:t>definitiei deseului </a:t>
            </a:r>
            <a:r>
              <a:rPr lang="en-US" sz="2000" b="1" dirty="0" smtClean="0"/>
              <a:t>prevazuta de directiva cadru, daca nu atunci nu face obiectul acestei clasificari;</a:t>
            </a:r>
          </a:p>
          <a:p>
            <a:pPr algn="just"/>
            <a:r>
              <a:rPr lang="en-US" sz="2000" b="1" dirty="0"/>
              <a:t>d</a:t>
            </a:r>
            <a:r>
              <a:rPr lang="en-US" sz="2000" b="1" dirty="0" smtClean="0"/>
              <a:t>aca este exclus din </a:t>
            </a:r>
            <a:r>
              <a:rPr lang="en-US" sz="2000" b="1" dirty="0" smtClean="0">
                <a:solidFill>
                  <a:srgbClr val="7030A0"/>
                </a:solidFill>
              </a:rPr>
              <a:t>domeniul de aplicare </a:t>
            </a:r>
            <a:r>
              <a:rPr lang="en-US" sz="2000" b="1" dirty="0" smtClean="0"/>
              <a:t>al directivei cadru a deseurilor. </a:t>
            </a:r>
          </a:p>
          <a:p>
            <a:pPr marL="0" indent="0" algn="just">
              <a:buNone/>
            </a:pPr>
            <a:r>
              <a:rPr lang="en-US" sz="2000" b="1" dirty="0" smtClean="0"/>
              <a:t>Precizare deseurile rezultate din activitatea de extractie a resurselor minerale, din industriile extractive nu fac obiectul Directivei 2008/98/CE, dar obigativitatea incadradrii cu coduri de deseu este prevazuta de legislatia aferenta acestui domeniu.</a:t>
            </a:r>
            <a:endParaRPr lang="en-US" sz="2000" b="1" dirty="0"/>
          </a:p>
        </p:txBody>
      </p:sp>
    </p:spTree>
    <p:extLst>
      <p:ext uri="{BB962C8B-B14F-4D97-AF65-F5344CB8AC3E}">
        <p14:creationId xmlns:p14="http://schemas.microsoft.com/office/powerpoint/2010/main" val="549557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1800" b="1" dirty="0">
                <a:solidFill>
                  <a:schemeClr val="tx1"/>
                </a:solidFill>
              </a:rPr>
              <a:t>Etapele necesare privind clasificarea si evaluarea deseurilor</a:t>
            </a:r>
            <a:br>
              <a:rPr lang="en-US" sz="1800" b="1" dirty="0">
                <a:solidFill>
                  <a:schemeClr val="tx1"/>
                </a:solidFill>
              </a:rPr>
            </a:br>
            <a:r>
              <a:rPr lang="en-US" sz="1800" b="1" dirty="0">
                <a:solidFill>
                  <a:srgbClr val="C00000"/>
                </a:solidFill>
              </a:rPr>
              <a:t>Etapele procesului de</a:t>
            </a:r>
            <a:r>
              <a:rPr lang="vi-VN" sz="1800" b="1" dirty="0">
                <a:solidFill>
                  <a:srgbClr val="C00000"/>
                </a:solidFill>
              </a:rPr>
              <a:t> </a:t>
            </a:r>
            <a:r>
              <a:rPr lang="en-US" sz="1800" b="1" dirty="0">
                <a:solidFill>
                  <a:srgbClr val="C00000"/>
                </a:solidFill>
              </a:rPr>
              <a:t>clasificare a</a:t>
            </a:r>
            <a:r>
              <a:rPr lang="vi-VN" sz="1800" b="1" dirty="0">
                <a:solidFill>
                  <a:srgbClr val="C00000"/>
                </a:solidFill>
              </a:rPr>
              <a:t> deșeurilor</a:t>
            </a:r>
            <a:r>
              <a:rPr lang="en-US" sz="1800" b="1" dirty="0">
                <a:solidFill>
                  <a:srgbClr val="C00000"/>
                </a:solidFill>
              </a:rPr>
              <a:t/>
            </a:r>
            <a:br>
              <a:rPr lang="en-US" sz="1800" b="1" dirty="0">
                <a:solidFill>
                  <a:srgbClr val="C00000"/>
                </a:solidFill>
              </a:rPr>
            </a:br>
            <a:endParaRPr lang="en-US" sz="1800" dirty="0"/>
          </a:p>
        </p:txBody>
      </p:sp>
      <p:sp>
        <p:nvSpPr>
          <p:cNvPr id="3" name="Content Placeholder 2"/>
          <p:cNvSpPr>
            <a:spLocks noGrp="1"/>
          </p:cNvSpPr>
          <p:nvPr>
            <p:ph sz="quarter" idx="1"/>
          </p:nvPr>
        </p:nvSpPr>
        <p:spPr/>
        <p:txBody>
          <a:bodyPr>
            <a:normAutofit/>
          </a:bodyPr>
          <a:lstStyle/>
          <a:p>
            <a:pPr marL="0" indent="0" algn="just">
              <a:buNone/>
            </a:pPr>
            <a:r>
              <a:rPr lang="vi-VN" sz="2000" b="1" dirty="0">
                <a:solidFill>
                  <a:srgbClr val="002060"/>
                </a:solidFill>
              </a:rPr>
              <a:t>2. Identificați codul </a:t>
            </a:r>
            <a:r>
              <a:rPr lang="en-US" sz="2000" b="1" dirty="0" smtClean="0">
                <a:solidFill>
                  <a:srgbClr val="002060"/>
                </a:solidFill>
              </a:rPr>
              <a:t>sau codurile c</a:t>
            </a:r>
            <a:r>
              <a:rPr lang="vi-VN" sz="2000" b="1" dirty="0" smtClean="0">
                <a:solidFill>
                  <a:srgbClr val="002060"/>
                </a:solidFill>
              </a:rPr>
              <a:t>are </a:t>
            </a:r>
            <a:r>
              <a:rPr lang="vi-VN" sz="2000" b="1" dirty="0">
                <a:solidFill>
                  <a:srgbClr val="002060"/>
                </a:solidFill>
              </a:rPr>
              <a:t>se </a:t>
            </a:r>
            <a:r>
              <a:rPr lang="vi-VN" sz="2000" b="1" dirty="0" smtClean="0">
                <a:solidFill>
                  <a:srgbClr val="002060"/>
                </a:solidFill>
              </a:rPr>
              <a:t>pot </a:t>
            </a:r>
            <a:r>
              <a:rPr lang="vi-VN" sz="2000" b="1" dirty="0">
                <a:solidFill>
                  <a:srgbClr val="002060"/>
                </a:solidFill>
              </a:rPr>
              <a:t>aplica </a:t>
            </a:r>
            <a:r>
              <a:rPr lang="vi-VN" sz="2000" b="1" dirty="0" smtClean="0">
                <a:solidFill>
                  <a:srgbClr val="002060"/>
                </a:solidFill>
              </a:rPr>
              <a:t>deșeu</a:t>
            </a:r>
            <a:r>
              <a:rPr lang="en-US" sz="2000" b="1" dirty="0">
                <a:solidFill>
                  <a:srgbClr val="002060"/>
                </a:solidFill>
              </a:rPr>
              <a:t>lui </a:t>
            </a:r>
            <a:r>
              <a:rPr lang="en-US" sz="2000" b="1" dirty="0" smtClean="0">
                <a:solidFill>
                  <a:srgbClr val="002060"/>
                </a:solidFill>
              </a:rPr>
              <a:t>respectiv</a:t>
            </a:r>
          </a:p>
          <a:p>
            <a:pPr marL="0" indent="0" algn="just">
              <a:buNone/>
            </a:pPr>
            <a:r>
              <a:rPr lang="en-US" sz="2000" dirty="0" smtClean="0"/>
              <a:t>A </a:t>
            </a:r>
            <a:r>
              <a:rPr lang="en-US" sz="2000" b="1" u="sng" dirty="0" smtClean="0">
                <a:solidFill>
                  <a:srgbClr val="C00000"/>
                </a:solidFill>
              </a:rPr>
              <a:t>doua etapa</a:t>
            </a:r>
            <a:r>
              <a:rPr lang="en-US" sz="2000" dirty="0" smtClean="0"/>
              <a:t> este </a:t>
            </a:r>
            <a:r>
              <a:rPr lang="vi-VN" sz="2000" dirty="0" smtClean="0"/>
              <a:t>identifica</a:t>
            </a:r>
            <a:r>
              <a:rPr lang="en-US" sz="2000" dirty="0" smtClean="0"/>
              <a:t>rea</a:t>
            </a:r>
            <a:r>
              <a:rPr lang="vi-VN" sz="2000" dirty="0" smtClean="0"/>
              <a:t> clasifica</a:t>
            </a:r>
            <a:r>
              <a:rPr lang="en-US" sz="2000" dirty="0" smtClean="0"/>
              <a:t>rii deseului respectiv</a:t>
            </a:r>
            <a:r>
              <a:rPr lang="vi-VN" sz="2000" dirty="0" smtClean="0"/>
              <a:t> </a:t>
            </a:r>
            <a:r>
              <a:rPr lang="vi-VN" sz="2000" dirty="0"/>
              <a:t>în lista de deșeuri </a:t>
            </a:r>
            <a:r>
              <a:rPr lang="en-US" sz="2000" dirty="0" smtClean="0"/>
              <a:t>- Decizia 2014/955/UE, deci implicit ceea ce este necesar a se evalua pentru a putea sa i se atribuie un cod din lista mentionata anterior</a:t>
            </a:r>
            <a:r>
              <a:rPr lang="vi-VN" sz="2000" dirty="0" smtClean="0"/>
              <a:t>.</a:t>
            </a:r>
            <a:endParaRPr lang="vi-VN" sz="2000" dirty="0"/>
          </a:p>
          <a:p>
            <a:pPr marL="0" indent="0" algn="just">
              <a:buNone/>
            </a:pPr>
            <a:r>
              <a:rPr lang="vi-VN" sz="2000" dirty="0" smtClean="0"/>
              <a:t>List</a:t>
            </a:r>
            <a:r>
              <a:rPr lang="en-US" sz="2000" dirty="0" smtClean="0"/>
              <a:t>a</a:t>
            </a:r>
            <a:r>
              <a:rPr lang="vi-VN" sz="2000" dirty="0" smtClean="0"/>
              <a:t> </a:t>
            </a:r>
            <a:r>
              <a:rPr lang="vi-VN" sz="2000" dirty="0"/>
              <a:t>de Deșeuri </a:t>
            </a:r>
            <a:r>
              <a:rPr lang="en-US" sz="2000" dirty="0"/>
              <a:t>-</a:t>
            </a:r>
            <a:r>
              <a:rPr lang="vi-VN" sz="2000" dirty="0" smtClean="0"/>
              <a:t> </a:t>
            </a:r>
            <a:r>
              <a:rPr lang="en-US" sz="2000" dirty="0"/>
              <a:t>Decizia 2014/955/UE </a:t>
            </a:r>
            <a:r>
              <a:rPr lang="vi-VN" sz="2000" dirty="0" smtClean="0"/>
              <a:t>este </a:t>
            </a:r>
            <a:r>
              <a:rPr lang="vi-VN" sz="2000" dirty="0"/>
              <a:t>un catalog al tuturor deșeurilor </a:t>
            </a:r>
            <a:r>
              <a:rPr lang="en-US" sz="2000" dirty="0" smtClean="0"/>
              <a:t>si este </a:t>
            </a:r>
            <a:r>
              <a:rPr lang="vi-VN" sz="2000" dirty="0" smtClean="0"/>
              <a:t>împărțit </a:t>
            </a:r>
            <a:r>
              <a:rPr lang="vi-VN" sz="2000" dirty="0"/>
              <a:t>în 20 de </a:t>
            </a:r>
            <a:r>
              <a:rPr lang="vi-VN" sz="2000" dirty="0" smtClean="0"/>
              <a:t>capitole</a:t>
            </a:r>
            <a:r>
              <a:rPr lang="en-US" sz="2000" dirty="0" smtClean="0"/>
              <a:t>, in functie de tipul de activitate care genereaza deseul respectiv</a:t>
            </a:r>
            <a:r>
              <a:rPr lang="vi-VN" sz="2000" dirty="0" smtClean="0"/>
              <a:t>. </a:t>
            </a:r>
            <a:endParaRPr lang="en-US" sz="2000" dirty="0" smtClean="0"/>
          </a:p>
          <a:p>
            <a:pPr marL="0" indent="0" algn="just">
              <a:buNone/>
            </a:pPr>
            <a:endParaRPr lang="en-US" sz="2000" dirty="0" smtClean="0"/>
          </a:p>
          <a:p>
            <a:pPr marL="0" indent="0" algn="just">
              <a:buNone/>
            </a:pPr>
            <a:r>
              <a:rPr lang="en-US" sz="2000" dirty="0"/>
              <a:t>Mai multe informatii in acet sens </a:t>
            </a:r>
            <a:r>
              <a:rPr lang="en-US" sz="2000" dirty="0" smtClean="0"/>
              <a:t>vor fi oferite </a:t>
            </a:r>
            <a:r>
              <a:rPr lang="en-US" sz="2000" dirty="0"/>
              <a:t>in </a:t>
            </a:r>
            <a:r>
              <a:rPr lang="en-US" sz="2000" dirty="0" smtClean="0"/>
              <a:t>prezentarea:</a:t>
            </a:r>
          </a:p>
          <a:p>
            <a:pPr marL="0" indent="0" algn="just">
              <a:buNone/>
            </a:pPr>
            <a:r>
              <a:rPr lang="en-US" sz="2000" b="1" dirty="0" smtClean="0">
                <a:solidFill>
                  <a:srgbClr val="7030A0"/>
                </a:solidFill>
              </a:rPr>
              <a:t>3.1 Cum se va utiliza Lista deseurilor- Decizia 2014/955/UE- Appendix A: How to use the List of waste</a:t>
            </a:r>
            <a:endParaRPr lang="en-US" sz="2000" b="1" dirty="0">
              <a:solidFill>
                <a:srgbClr val="7030A0"/>
              </a:solidFill>
            </a:endParaRPr>
          </a:p>
        </p:txBody>
      </p:sp>
    </p:spTree>
    <p:extLst>
      <p:ext uri="{BB962C8B-B14F-4D97-AF65-F5344CB8AC3E}">
        <p14:creationId xmlns:p14="http://schemas.microsoft.com/office/powerpoint/2010/main" val="1546613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1800" b="1" dirty="0">
                <a:solidFill>
                  <a:schemeClr val="tx1"/>
                </a:solidFill>
              </a:rPr>
              <a:t>Etapele necesare privind clasificarea si evaluarea deseurilor</a:t>
            </a:r>
            <a:br>
              <a:rPr lang="en-US" sz="1800" b="1" dirty="0">
                <a:solidFill>
                  <a:schemeClr val="tx1"/>
                </a:solidFill>
              </a:rPr>
            </a:br>
            <a:r>
              <a:rPr lang="en-US" sz="1800" b="1" dirty="0">
                <a:solidFill>
                  <a:srgbClr val="C00000"/>
                </a:solidFill>
              </a:rPr>
              <a:t>Etapele procesului de</a:t>
            </a:r>
            <a:r>
              <a:rPr lang="vi-VN" sz="1800" b="1" dirty="0">
                <a:solidFill>
                  <a:srgbClr val="C00000"/>
                </a:solidFill>
              </a:rPr>
              <a:t> </a:t>
            </a:r>
            <a:r>
              <a:rPr lang="en-US" sz="1800" b="1" dirty="0">
                <a:solidFill>
                  <a:srgbClr val="C00000"/>
                </a:solidFill>
              </a:rPr>
              <a:t>clasificare a</a:t>
            </a:r>
            <a:r>
              <a:rPr lang="vi-VN" sz="1800" b="1" dirty="0">
                <a:solidFill>
                  <a:srgbClr val="C00000"/>
                </a:solidFill>
              </a:rPr>
              <a:t> deșeurilor</a:t>
            </a:r>
            <a:r>
              <a:rPr lang="en-US" sz="1800" b="1" dirty="0">
                <a:solidFill>
                  <a:srgbClr val="C00000"/>
                </a:solidFill>
              </a:rPr>
              <a:t/>
            </a:r>
            <a:br>
              <a:rPr lang="en-US" sz="1800" b="1" dirty="0">
                <a:solidFill>
                  <a:srgbClr val="C00000"/>
                </a:solidFill>
              </a:rPr>
            </a:br>
            <a:endParaRPr lang="en-US" sz="1800" dirty="0"/>
          </a:p>
        </p:txBody>
      </p:sp>
      <p:sp>
        <p:nvSpPr>
          <p:cNvPr id="3" name="Content Placeholder 2"/>
          <p:cNvSpPr>
            <a:spLocks noGrp="1"/>
          </p:cNvSpPr>
          <p:nvPr>
            <p:ph sz="quarter" idx="1"/>
          </p:nvPr>
        </p:nvSpPr>
        <p:spPr/>
        <p:txBody>
          <a:bodyPr>
            <a:normAutofit fontScale="92500" lnSpcReduction="10000"/>
          </a:bodyPr>
          <a:lstStyle/>
          <a:p>
            <a:pPr marL="0" indent="0" algn="just">
              <a:buNone/>
            </a:pPr>
            <a:r>
              <a:rPr lang="vi-VN" b="1" dirty="0">
                <a:solidFill>
                  <a:srgbClr val="002060"/>
                </a:solidFill>
              </a:rPr>
              <a:t>3. </a:t>
            </a:r>
            <a:r>
              <a:rPr lang="en-US" b="1" dirty="0">
                <a:solidFill>
                  <a:srgbClr val="002060"/>
                </a:solidFill>
              </a:rPr>
              <a:t>I</a:t>
            </a:r>
            <a:r>
              <a:rPr lang="vi-VN" b="1" dirty="0">
                <a:solidFill>
                  <a:srgbClr val="002060"/>
                </a:solidFill>
              </a:rPr>
              <a:t>dentificarea evaluar</a:t>
            </a:r>
            <a:r>
              <a:rPr lang="en-US" b="1" dirty="0">
                <a:solidFill>
                  <a:srgbClr val="002060"/>
                </a:solidFill>
              </a:rPr>
              <a:t>ii</a:t>
            </a:r>
            <a:r>
              <a:rPr lang="vi-VN" b="1" dirty="0">
                <a:solidFill>
                  <a:srgbClr val="002060"/>
                </a:solidFill>
              </a:rPr>
              <a:t> necesară selecta</a:t>
            </a:r>
            <a:r>
              <a:rPr lang="en-US" b="1" dirty="0">
                <a:solidFill>
                  <a:srgbClr val="002060"/>
                </a:solidFill>
              </a:rPr>
              <a:t>rii</a:t>
            </a:r>
            <a:r>
              <a:rPr lang="vi-VN" b="1" dirty="0">
                <a:solidFill>
                  <a:srgbClr val="002060"/>
                </a:solidFill>
              </a:rPr>
              <a:t> codul</a:t>
            </a:r>
            <a:r>
              <a:rPr lang="en-US" b="1" dirty="0">
                <a:solidFill>
                  <a:srgbClr val="002060"/>
                </a:solidFill>
              </a:rPr>
              <a:t>ui</a:t>
            </a:r>
            <a:r>
              <a:rPr lang="vi-VN" b="1" dirty="0">
                <a:solidFill>
                  <a:srgbClr val="002060"/>
                </a:solidFill>
              </a:rPr>
              <a:t> </a:t>
            </a:r>
            <a:r>
              <a:rPr lang="vi-VN" b="1" dirty="0" smtClean="0">
                <a:solidFill>
                  <a:srgbClr val="002060"/>
                </a:solidFill>
              </a:rPr>
              <a:t>corect</a:t>
            </a:r>
            <a:endParaRPr lang="en-US" b="1" dirty="0" smtClean="0">
              <a:solidFill>
                <a:srgbClr val="002060"/>
              </a:solidFill>
            </a:endParaRPr>
          </a:p>
          <a:p>
            <a:pPr marL="0" indent="0" algn="just">
              <a:buNone/>
            </a:pPr>
            <a:r>
              <a:rPr lang="en-US" dirty="0" smtClean="0"/>
              <a:t>In </a:t>
            </a:r>
            <a:r>
              <a:rPr lang="en-US" b="1" u="sng" dirty="0" smtClean="0">
                <a:solidFill>
                  <a:srgbClr val="C00000"/>
                </a:solidFill>
              </a:rPr>
              <a:t>etapa a treia </a:t>
            </a:r>
            <a:r>
              <a:rPr lang="en-US" dirty="0" smtClean="0"/>
              <a:t>se identifica in ce consta evaluarea si cum afecteaza aceasta evaluare clasificarea deseului.</a:t>
            </a:r>
          </a:p>
          <a:p>
            <a:pPr marL="0" indent="0" algn="just">
              <a:buNone/>
            </a:pPr>
            <a:r>
              <a:rPr lang="vi-VN" dirty="0" smtClean="0"/>
              <a:t>Evaluarea depinde </a:t>
            </a:r>
            <a:r>
              <a:rPr lang="vi-VN" dirty="0"/>
              <a:t>de tipul de </a:t>
            </a:r>
            <a:r>
              <a:rPr lang="vi-VN" dirty="0" smtClean="0"/>
              <a:t>cod identificat. </a:t>
            </a:r>
            <a:endParaRPr lang="en-US" dirty="0" smtClean="0"/>
          </a:p>
          <a:p>
            <a:pPr marL="0" indent="0" algn="just">
              <a:buNone/>
            </a:pPr>
            <a:r>
              <a:rPr lang="vi-VN" dirty="0" smtClean="0"/>
              <a:t>Coduri</a:t>
            </a:r>
            <a:r>
              <a:rPr lang="en-US" dirty="0" smtClean="0"/>
              <a:t>le</a:t>
            </a:r>
            <a:r>
              <a:rPr lang="vi-VN" dirty="0" smtClean="0"/>
              <a:t> </a:t>
            </a:r>
            <a:r>
              <a:rPr lang="vi-VN" dirty="0"/>
              <a:t>sunt împărțite în patru tipuri de </a:t>
            </a:r>
            <a:r>
              <a:rPr lang="vi-VN" dirty="0" smtClean="0"/>
              <a:t>intrar</a:t>
            </a:r>
            <a:r>
              <a:rPr lang="en-US" dirty="0" smtClean="0"/>
              <a:t>i</a:t>
            </a:r>
            <a:r>
              <a:rPr lang="vi-VN" dirty="0" smtClean="0"/>
              <a:t>:</a:t>
            </a:r>
            <a:endParaRPr lang="vi-VN" dirty="0"/>
          </a:p>
          <a:p>
            <a:pPr algn="just"/>
            <a:r>
              <a:rPr lang="vi-VN" dirty="0" smtClean="0"/>
              <a:t>deșeuri </a:t>
            </a:r>
            <a:r>
              <a:rPr lang="vi-VN" dirty="0"/>
              <a:t>care pot fi </a:t>
            </a:r>
            <a:r>
              <a:rPr lang="vi-VN" u="sng" dirty="0"/>
              <a:t>periculoase</a:t>
            </a:r>
            <a:r>
              <a:rPr lang="vi-VN" dirty="0"/>
              <a:t> sau </a:t>
            </a:r>
            <a:r>
              <a:rPr lang="vi-VN" u="sng" dirty="0"/>
              <a:t>nepericuloase</a:t>
            </a:r>
            <a:r>
              <a:rPr lang="vi-VN" dirty="0"/>
              <a:t>, </a:t>
            </a:r>
            <a:r>
              <a:rPr lang="vi-VN" dirty="0" smtClean="0"/>
              <a:t>cunoscut</a:t>
            </a:r>
            <a:r>
              <a:rPr lang="en-US" dirty="0" smtClean="0"/>
              <a:t>e</a:t>
            </a:r>
            <a:r>
              <a:rPr lang="vi-VN" dirty="0" smtClean="0"/>
              <a:t> </a:t>
            </a:r>
            <a:r>
              <a:rPr lang="vi-VN" dirty="0"/>
              <a:t>sub numele de </a:t>
            </a:r>
            <a:r>
              <a:rPr lang="en-US" dirty="0" smtClean="0"/>
              <a:t>intrari: </a:t>
            </a:r>
            <a:r>
              <a:rPr lang="vi-VN" dirty="0" smtClean="0"/>
              <a:t>"</a:t>
            </a:r>
            <a:r>
              <a:rPr lang="vi-VN" u="sng" dirty="0" smtClean="0"/>
              <a:t>periculoase</a:t>
            </a:r>
            <a:r>
              <a:rPr lang="en-US" u="sng" dirty="0" smtClean="0"/>
              <a:t> in </a:t>
            </a:r>
            <a:r>
              <a:rPr lang="vi-VN" u="sng" dirty="0" smtClean="0"/>
              <a:t>oglindă“</a:t>
            </a:r>
            <a:r>
              <a:rPr lang="en-US" u="sng" dirty="0" smtClean="0">
                <a:solidFill>
                  <a:srgbClr val="002060"/>
                </a:solidFill>
              </a:rPr>
              <a:t>(</a:t>
            </a:r>
            <a:r>
              <a:rPr lang="en-US" u="sng" dirty="0" smtClean="0">
                <a:solidFill>
                  <a:srgbClr val="0000FF"/>
                </a:solidFill>
              </a:rPr>
              <a:t>’mirror hazardous</a:t>
            </a:r>
            <a:r>
              <a:rPr lang="en-US" u="sng" dirty="0" smtClean="0"/>
              <a:t>’</a:t>
            </a:r>
            <a:r>
              <a:rPr lang="en-US" dirty="0" smtClean="0">
                <a:solidFill>
                  <a:srgbClr val="002060"/>
                </a:solidFill>
              </a:rPr>
              <a:t>) </a:t>
            </a:r>
            <a:r>
              <a:rPr lang="vi-VN" dirty="0" smtClean="0">
                <a:solidFill>
                  <a:srgbClr val="002060"/>
                </a:solidFill>
              </a:rPr>
              <a:t> </a:t>
            </a:r>
            <a:r>
              <a:rPr lang="vi-VN" dirty="0" smtClean="0"/>
              <a:t>și "</a:t>
            </a:r>
            <a:r>
              <a:rPr lang="vi-VN" u="sng" dirty="0" smtClean="0"/>
              <a:t>nepericuloase</a:t>
            </a:r>
            <a:r>
              <a:rPr lang="en-US" u="sng" dirty="0" smtClean="0"/>
              <a:t> in </a:t>
            </a:r>
            <a:r>
              <a:rPr lang="vi-VN" u="sng" dirty="0" smtClean="0"/>
              <a:t>oglindă“</a:t>
            </a:r>
            <a:r>
              <a:rPr lang="en-US" u="sng" dirty="0" smtClean="0">
                <a:solidFill>
                  <a:srgbClr val="002060"/>
                </a:solidFill>
              </a:rPr>
              <a:t>(</a:t>
            </a:r>
            <a:r>
              <a:rPr lang="en-US" i="1" u="sng" dirty="0" smtClean="0">
                <a:solidFill>
                  <a:srgbClr val="00B050"/>
                </a:solidFill>
              </a:rPr>
              <a:t>’</a:t>
            </a:r>
            <a:r>
              <a:rPr lang="en-US" u="sng" dirty="0" smtClean="0">
                <a:solidFill>
                  <a:srgbClr val="00B050"/>
                </a:solidFill>
              </a:rPr>
              <a:t>mirror </a:t>
            </a:r>
            <a:r>
              <a:rPr lang="en-US" u="sng" dirty="0">
                <a:solidFill>
                  <a:srgbClr val="00B050"/>
                </a:solidFill>
              </a:rPr>
              <a:t>non-hazardous</a:t>
            </a:r>
            <a:r>
              <a:rPr lang="en-US" u="sng" dirty="0" smtClean="0">
                <a:solidFill>
                  <a:srgbClr val="00B050"/>
                </a:solidFill>
              </a:rPr>
              <a:t>’</a:t>
            </a:r>
            <a:r>
              <a:rPr lang="en-US" dirty="0" smtClean="0"/>
              <a:t>);</a:t>
            </a:r>
          </a:p>
          <a:p>
            <a:pPr algn="just"/>
            <a:r>
              <a:rPr lang="en-US" dirty="0">
                <a:latin typeface="Times New Roman" pitchFamily="18" charset="0"/>
                <a:cs typeface="Times New Roman" pitchFamily="18" charset="0"/>
              </a:rPr>
              <a:t>d</a:t>
            </a:r>
            <a:r>
              <a:rPr lang="en-US" dirty="0" smtClean="0">
                <a:latin typeface="Times New Roman" pitchFamily="18" charset="0"/>
                <a:cs typeface="Times New Roman" pitchFamily="18" charset="0"/>
              </a:rPr>
              <a:t>eseuri care sunt intotdeauna periculoase, cunoscute sub numele de intrari ,,</a:t>
            </a:r>
            <a:r>
              <a:rPr lang="en-US" u="sng" dirty="0" smtClean="0">
                <a:latin typeface="Times New Roman" pitchFamily="18" charset="0"/>
                <a:cs typeface="Times New Roman" pitchFamily="18" charset="0"/>
              </a:rPr>
              <a:t>absolut periculoase”(</a:t>
            </a:r>
            <a:r>
              <a:rPr lang="en-US" u="sng" dirty="0" smtClean="0">
                <a:solidFill>
                  <a:srgbClr val="FF0000"/>
                </a:solidFill>
                <a:latin typeface="Times New Roman" pitchFamily="18" charset="0"/>
                <a:cs typeface="Times New Roman" pitchFamily="18" charset="0"/>
              </a:rPr>
              <a:t>’absolute </a:t>
            </a:r>
            <a:r>
              <a:rPr lang="en-US" u="sng" dirty="0">
                <a:solidFill>
                  <a:srgbClr val="FF0000"/>
                </a:solidFill>
                <a:latin typeface="Times New Roman" pitchFamily="18" charset="0"/>
                <a:cs typeface="Times New Roman" pitchFamily="18" charset="0"/>
              </a:rPr>
              <a:t>hazardous</a:t>
            </a:r>
            <a:r>
              <a:rPr lang="en-US" dirty="0" smtClean="0">
                <a:solidFill>
                  <a:srgbClr val="FF0000"/>
                </a:solidFill>
                <a:latin typeface="Times New Roman" pitchFamily="18" charset="0"/>
                <a:cs typeface="Times New Roman" pitchFamily="18" charset="0"/>
              </a:rPr>
              <a:t>’</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Deseuri </a:t>
            </a:r>
            <a:r>
              <a:rPr lang="en-US" dirty="0">
                <a:latin typeface="Times New Roman" pitchFamily="18" charset="0"/>
                <a:cs typeface="Times New Roman" pitchFamily="18" charset="0"/>
              </a:rPr>
              <a:t>care sunt intotdeauna </a:t>
            </a:r>
            <a:r>
              <a:rPr lang="en-US" dirty="0" smtClean="0">
                <a:latin typeface="Times New Roman" pitchFamily="18" charset="0"/>
                <a:cs typeface="Times New Roman" pitchFamily="18" charset="0"/>
              </a:rPr>
              <a:t>ne periculoase</a:t>
            </a:r>
            <a:r>
              <a:rPr lang="en-US" dirty="0">
                <a:latin typeface="Times New Roman" pitchFamily="18" charset="0"/>
                <a:cs typeface="Times New Roman" pitchFamily="18" charset="0"/>
              </a:rPr>
              <a:t>, cunoscute sub numele de intrari ,, </a:t>
            </a:r>
            <a:r>
              <a:rPr lang="en-US" u="sng" dirty="0">
                <a:latin typeface="Times New Roman" pitchFamily="18" charset="0"/>
                <a:cs typeface="Times New Roman" pitchFamily="18" charset="0"/>
              </a:rPr>
              <a:t>absolut </a:t>
            </a:r>
            <a:r>
              <a:rPr lang="en-US" u="sng" dirty="0" smtClean="0">
                <a:latin typeface="Times New Roman" pitchFamily="18" charset="0"/>
                <a:cs typeface="Times New Roman" pitchFamily="18" charset="0"/>
              </a:rPr>
              <a:t>nepericuloase</a:t>
            </a:r>
            <a:r>
              <a:rPr lang="en-US" dirty="0">
                <a:latin typeface="Times New Roman" pitchFamily="18" charset="0"/>
                <a:cs typeface="Times New Roman" pitchFamily="18" charset="0"/>
              </a:rPr>
              <a:t>” (</a:t>
            </a:r>
            <a:r>
              <a:rPr lang="en-US" u="sng" dirty="0">
                <a:latin typeface="Times New Roman" pitchFamily="18" charset="0"/>
                <a:cs typeface="Times New Roman" pitchFamily="18" charset="0"/>
              </a:rPr>
              <a:t>’absolute </a:t>
            </a:r>
            <a:r>
              <a:rPr lang="en-US" u="sng" dirty="0" smtClean="0">
                <a:latin typeface="Times New Roman" pitchFamily="18" charset="0"/>
                <a:cs typeface="Times New Roman" pitchFamily="18" charset="0"/>
              </a:rPr>
              <a:t>non-hazardous</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endParaRPr lang="en-US" sz="1200" dirty="0"/>
          </a:p>
          <a:p>
            <a:endParaRPr lang="en-US" sz="2000" dirty="0"/>
          </a:p>
        </p:txBody>
      </p:sp>
    </p:spTree>
    <p:extLst>
      <p:ext uri="{BB962C8B-B14F-4D97-AF65-F5344CB8AC3E}">
        <p14:creationId xmlns:p14="http://schemas.microsoft.com/office/powerpoint/2010/main" val="3098253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1800" b="1" dirty="0">
                <a:solidFill>
                  <a:schemeClr val="tx1"/>
                </a:solidFill>
              </a:rPr>
              <a:t>Etapele necesare privind clasificarea si evaluarea deseurilor</a:t>
            </a:r>
            <a:br>
              <a:rPr lang="en-US" sz="1800" b="1" dirty="0">
                <a:solidFill>
                  <a:schemeClr val="tx1"/>
                </a:solidFill>
              </a:rPr>
            </a:br>
            <a:r>
              <a:rPr lang="en-US" sz="1800" b="1" dirty="0">
                <a:solidFill>
                  <a:srgbClr val="C00000"/>
                </a:solidFill>
              </a:rPr>
              <a:t>Etapele procesului de</a:t>
            </a:r>
            <a:r>
              <a:rPr lang="vi-VN" sz="1800" b="1" dirty="0">
                <a:solidFill>
                  <a:srgbClr val="C00000"/>
                </a:solidFill>
              </a:rPr>
              <a:t> </a:t>
            </a:r>
            <a:r>
              <a:rPr lang="en-US" sz="1800" b="1" dirty="0">
                <a:solidFill>
                  <a:srgbClr val="C00000"/>
                </a:solidFill>
              </a:rPr>
              <a:t>clasificare a</a:t>
            </a:r>
            <a:r>
              <a:rPr lang="vi-VN" sz="1800" b="1" dirty="0">
                <a:solidFill>
                  <a:srgbClr val="C00000"/>
                </a:solidFill>
              </a:rPr>
              <a:t> deșeurilor</a:t>
            </a:r>
            <a:r>
              <a:rPr lang="en-US" sz="1800" b="1" dirty="0">
                <a:solidFill>
                  <a:srgbClr val="C00000"/>
                </a:solidFill>
              </a:rPr>
              <a:t/>
            </a:r>
            <a:br>
              <a:rPr lang="en-US" sz="1800" b="1" dirty="0">
                <a:solidFill>
                  <a:srgbClr val="C00000"/>
                </a:solidFill>
              </a:rPr>
            </a:br>
            <a:endParaRPr lang="en-US" sz="1800" dirty="0"/>
          </a:p>
        </p:txBody>
      </p:sp>
      <p:sp>
        <p:nvSpPr>
          <p:cNvPr id="3" name="Content Placeholder 2"/>
          <p:cNvSpPr>
            <a:spLocks noGrp="1"/>
          </p:cNvSpPr>
          <p:nvPr>
            <p:ph sz="quarter" idx="1"/>
          </p:nvPr>
        </p:nvSpPr>
        <p:spPr/>
        <p:txBody>
          <a:bodyPr>
            <a:normAutofit fontScale="92500" lnSpcReduction="20000"/>
          </a:bodyPr>
          <a:lstStyle/>
          <a:p>
            <a:pPr marL="0" indent="0" algn="just">
              <a:buNone/>
            </a:pPr>
            <a:r>
              <a:rPr lang="vi-VN" b="1" dirty="0">
                <a:solidFill>
                  <a:srgbClr val="002060"/>
                </a:solidFill>
              </a:rPr>
              <a:t>3. </a:t>
            </a:r>
            <a:r>
              <a:rPr lang="en-US" b="1" dirty="0">
                <a:solidFill>
                  <a:srgbClr val="002060"/>
                </a:solidFill>
              </a:rPr>
              <a:t>I</a:t>
            </a:r>
            <a:r>
              <a:rPr lang="vi-VN" b="1" dirty="0">
                <a:solidFill>
                  <a:srgbClr val="002060"/>
                </a:solidFill>
              </a:rPr>
              <a:t>dentificarea evaluar</a:t>
            </a:r>
            <a:r>
              <a:rPr lang="en-US" b="1" dirty="0">
                <a:solidFill>
                  <a:srgbClr val="002060"/>
                </a:solidFill>
              </a:rPr>
              <a:t>ii</a:t>
            </a:r>
            <a:r>
              <a:rPr lang="vi-VN" b="1" dirty="0">
                <a:solidFill>
                  <a:srgbClr val="002060"/>
                </a:solidFill>
              </a:rPr>
              <a:t> necesară selecta</a:t>
            </a:r>
            <a:r>
              <a:rPr lang="en-US" b="1" dirty="0">
                <a:solidFill>
                  <a:srgbClr val="002060"/>
                </a:solidFill>
              </a:rPr>
              <a:t>rii</a:t>
            </a:r>
            <a:r>
              <a:rPr lang="vi-VN" b="1" dirty="0">
                <a:solidFill>
                  <a:srgbClr val="002060"/>
                </a:solidFill>
              </a:rPr>
              <a:t> codul</a:t>
            </a:r>
            <a:r>
              <a:rPr lang="en-US" b="1" dirty="0" err="1">
                <a:solidFill>
                  <a:srgbClr val="002060"/>
                </a:solidFill>
              </a:rPr>
              <a:t>ui</a:t>
            </a:r>
            <a:r>
              <a:rPr lang="vi-VN" b="1" dirty="0">
                <a:solidFill>
                  <a:srgbClr val="002060"/>
                </a:solidFill>
              </a:rPr>
              <a:t> </a:t>
            </a:r>
            <a:r>
              <a:rPr lang="vi-VN" b="1" dirty="0" smtClean="0">
                <a:solidFill>
                  <a:srgbClr val="002060"/>
                </a:solidFill>
              </a:rPr>
              <a:t>corect</a:t>
            </a:r>
            <a:endParaRPr lang="en-US" b="1" dirty="0" smtClean="0">
              <a:solidFill>
                <a:srgbClr val="002060"/>
              </a:solidFill>
            </a:endParaRPr>
          </a:p>
          <a:p>
            <a:pPr marL="0" indent="0" algn="just">
              <a:buNone/>
            </a:pPr>
            <a:endParaRPr lang="en-US" b="1" dirty="0" smtClean="0">
              <a:solidFill>
                <a:srgbClr val="002060"/>
              </a:solidFill>
            </a:endParaRPr>
          </a:p>
          <a:p>
            <a:pPr marL="0" indent="0" algn="just">
              <a:buNone/>
            </a:pPr>
            <a:r>
              <a:rPr lang="en-US" u="sng" dirty="0" smtClean="0">
                <a:solidFill>
                  <a:srgbClr val="0000FF"/>
                </a:solidFill>
              </a:rPr>
              <a:t>mirror hazardous</a:t>
            </a:r>
            <a:r>
              <a:rPr lang="en-US" u="sng" dirty="0"/>
              <a:t> </a:t>
            </a:r>
            <a:r>
              <a:rPr lang="en-US" u="sng" dirty="0" smtClean="0"/>
              <a:t>sau</a:t>
            </a:r>
            <a:r>
              <a:rPr lang="vi-VN" dirty="0" smtClean="0"/>
              <a:t> </a:t>
            </a:r>
            <a:r>
              <a:rPr lang="en-US" u="sng" dirty="0" smtClean="0">
                <a:solidFill>
                  <a:srgbClr val="00B050"/>
                </a:solidFill>
              </a:rPr>
              <a:t>mirror non-hazardous</a:t>
            </a:r>
          </a:p>
          <a:p>
            <a:pPr marL="0" indent="0" algn="just">
              <a:buNone/>
            </a:pPr>
            <a:r>
              <a:rPr lang="vi-VN" sz="2000" dirty="0" smtClean="0">
                <a:latin typeface="Times New Roman" pitchFamily="18" charset="0"/>
                <a:cs typeface="Times New Roman" pitchFamily="18" charset="0"/>
              </a:rPr>
              <a:t>În </a:t>
            </a:r>
            <a:r>
              <a:rPr lang="vi-VN" sz="2000" dirty="0">
                <a:latin typeface="Times New Roman" pitchFamily="18" charset="0"/>
                <a:cs typeface="Times New Roman" pitchFamily="18" charset="0"/>
              </a:rPr>
              <a:t>cazul în care deșeurile sunt </a:t>
            </a:r>
            <a:r>
              <a:rPr lang="vi-VN" sz="2000" b="1" dirty="0">
                <a:latin typeface="Times New Roman" pitchFamily="18" charset="0"/>
                <a:cs typeface="Times New Roman" pitchFamily="18" charset="0"/>
              </a:rPr>
              <a:t>clasificate </a:t>
            </a:r>
            <a:r>
              <a:rPr lang="en-US" sz="2000" b="1" dirty="0" smtClean="0">
                <a:latin typeface="Times New Roman" pitchFamily="18" charset="0"/>
                <a:cs typeface="Times New Roman" pitchFamily="18" charset="0"/>
              </a:rPr>
              <a:t>in</a:t>
            </a:r>
            <a:r>
              <a:rPr lang="vi-VN" sz="2000" b="1" dirty="0" smtClean="0">
                <a:latin typeface="Times New Roman" pitchFamily="18" charset="0"/>
                <a:cs typeface="Times New Roman" pitchFamily="18" charset="0"/>
              </a:rPr>
              <a:t> </a:t>
            </a:r>
            <a:r>
              <a:rPr lang="vi-VN" sz="2000" b="1" dirty="0">
                <a:latin typeface="Times New Roman" pitchFamily="18" charset="0"/>
                <a:cs typeface="Times New Roman" pitchFamily="18" charset="0"/>
              </a:rPr>
              <a:t>"oglindă periculoase" sau </a:t>
            </a:r>
            <a:r>
              <a:rPr lang="en-US" sz="2000" b="1" dirty="0" smtClean="0">
                <a:latin typeface="Times New Roman" pitchFamily="18" charset="0"/>
                <a:cs typeface="Times New Roman" pitchFamily="18" charset="0"/>
              </a:rPr>
              <a:t>in</a:t>
            </a:r>
            <a:r>
              <a:rPr lang="vi-VN" sz="2000" b="1" dirty="0" smtClean="0">
                <a:latin typeface="Times New Roman" pitchFamily="18" charset="0"/>
                <a:cs typeface="Times New Roman" pitchFamily="18" charset="0"/>
              </a:rPr>
              <a:t> </a:t>
            </a:r>
            <a:r>
              <a:rPr lang="vi-VN" sz="2000" b="1" dirty="0">
                <a:latin typeface="Times New Roman" pitchFamily="18" charset="0"/>
                <a:cs typeface="Times New Roman" pitchFamily="18" charset="0"/>
              </a:rPr>
              <a:t>"oglindă nepericuloase" </a:t>
            </a:r>
            <a:r>
              <a:rPr lang="vi-VN" sz="2000" b="1" u="sng" dirty="0">
                <a:latin typeface="Times New Roman" pitchFamily="18" charset="0"/>
                <a:cs typeface="Times New Roman" pitchFamily="18" charset="0"/>
              </a:rPr>
              <a:t>va trebui să continue cu evaluarea proprietăților periculoase în pași 4 la </a:t>
            </a:r>
            <a:r>
              <a:rPr lang="vi-VN" sz="2000" b="1" u="sng" dirty="0" smtClean="0">
                <a:latin typeface="Times New Roman" pitchFamily="18" charset="0"/>
                <a:cs typeface="Times New Roman" pitchFamily="18" charset="0"/>
              </a:rPr>
              <a:t>7</a:t>
            </a:r>
            <a:r>
              <a:rPr lang="en-US" sz="2000" dirty="0" smtClean="0">
                <a:latin typeface="Times New Roman" pitchFamily="18" charset="0"/>
                <a:cs typeface="Times New Roman" pitchFamily="18" charset="0"/>
              </a:rPr>
              <a:t>, adica trebuie sa se determine </a:t>
            </a:r>
            <a:r>
              <a:rPr lang="vi-VN" sz="2000" dirty="0" smtClean="0"/>
              <a:t>compoziți</a:t>
            </a:r>
            <a:r>
              <a:rPr lang="en-US" sz="2000" dirty="0" smtClean="0"/>
              <a:t>a</a:t>
            </a:r>
            <a:r>
              <a:rPr lang="vi-VN" sz="2000" dirty="0" smtClean="0"/>
              <a:t> chimic</a:t>
            </a:r>
            <a:r>
              <a:rPr lang="en-US" sz="2000" dirty="0" smtClean="0"/>
              <a:t>a</a:t>
            </a:r>
            <a:r>
              <a:rPr lang="vi-VN" sz="2000" dirty="0" smtClean="0"/>
              <a:t> </a:t>
            </a:r>
            <a:r>
              <a:rPr lang="vi-VN" sz="2000" dirty="0"/>
              <a:t>a deșeu</a:t>
            </a:r>
            <a:r>
              <a:rPr lang="en-US" sz="2000" dirty="0" smtClean="0"/>
              <a:t>lui, sa fie i</a:t>
            </a:r>
            <a:r>
              <a:rPr lang="vi-VN" sz="2000" dirty="0" smtClean="0"/>
              <a:t>dentific</a:t>
            </a:r>
            <a:r>
              <a:rPr lang="en-US" sz="2000" dirty="0" smtClean="0"/>
              <a:t>ate</a:t>
            </a:r>
            <a:r>
              <a:rPr lang="vi-VN" sz="2000" dirty="0" smtClean="0"/>
              <a:t> substanțel</a:t>
            </a:r>
            <a:r>
              <a:rPr lang="en-US" sz="2000" dirty="0"/>
              <a:t>e</a:t>
            </a:r>
            <a:r>
              <a:rPr lang="vi-VN" sz="2000" dirty="0" smtClean="0"/>
              <a:t> </a:t>
            </a:r>
            <a:r>
              <a:rPr lang="vi-VN" sz="2000" dirty="0"/>
              <a:t>din deșeu</a:t>
            </a:r>
            <a:r>
              <a:rPr lang="en-US" sz="2000" dirty="0"/>
              <a:t>l respectiv</a:t>
            </a:r>
            <a:r>
              <a:rPr lang="vi-VN" sz="2000" dirty="0"/>
              <a:t> </a:t>
            </a:r>
            <a:r>
              <a:rPr lang="en-US" sz="2000" dirty="0"/>
              <a:t>si </a:t>
            </a:r>
            <a:r>
              <a:rPr lang="en-US" sz="2000" dirty="0" smtClean="0"/>
              <a:t>sa se stabileasca </a:t>
            </a:r>
            <a:r>
              <a:rPr lang="en-US" sz="2000" dirty="0"/>
              <a:t>daca acestea </a:t>
            </a:r>
            <a:r>
              <a:rPr lang="vi-VN" sz="2000" dirty="0"/>
              <a:t>sunt "</a:t>
            </a:r>
            <a:r>
              <a:rPr lang="vi-VN" sz="2000" b="1" dirty="0"/>
              <a:t>substanțe periculoase</a:t>
            </a:r>
            <a:r>
              <a:rPr lang="vi-VN" sz="2000" dirty="0"/>
              <a:t>" sau "</a:t>
            </a:r>
            <a:r>
              <a:rPr lang="vi-VN" sz="2000" b="1" dirty="0"/>
              <a:t>poluanți organici </a:t>
            </a:r>
            <a:r>
              <a:rPr lang="vi-VN" sz="2000" b="1" dirty="0" smtClean="0"/>
              <a:t>persistenți</a:t>
            </a:r>
            <a:r>
              <a:rPr lang="vi-VN" sz="2000" dirty="0" smtClean="0"/>
              <a:t>“</a:t>
            </a:r>
            <a:r>
              <a:rPr lang="en-US" sz="2000" dirty="0" smtClean="0"/>
              <a:t>, sa fie evaluate proprietatile periculoase ale deseului si in final sa se atribuie codul de clasificare si sa se faca descrierea codului de clasificare. Atribuirea codului se poate face numai dupa parcurgerea completa a etapelor descrise mai sus. </a:t>
            </a:r>
          </a:p>
          <a:p>
            <a:pPr marL="0" indent="0" algn="just">
              <a:buNone/>
            </a:pPr>
            <a:r>
              <a:rPr lang="en-US" sz="2000" dirty="0"/>
              <a:t>Mai multe informatii in acet sens vor fi oferite in prezentarea:</a:t>
            </a:r>
          </a:p>
          <a:p>
            <a:pPr marL="0" indent="0" algn="just">
              <a:buNone/>
            </a:pPr>
            <a:r>
              <a:rPr lang="en-US" sz="2000" b="1" dirty="0">
                <a:solidFill>
                  <a:srgbClr val="7030A0"/>
                </a:solidFill>
              </a:rPr>
              <a:t>3.1 Cum se va utiliza Lista deseurilor- Decizia 2014/955/UE- Appendix A: How to use the List of waste</a:t>
            </a:r>
          </a:p>
          <a:p>
            <a:pPr marL="0" indent="0" algn="just">
              <a:buNone/>
            </a:pPr>
            <a:endParaRPr lang="en-US" sz="2000" dirty="0" smtClean="0"/>
          </a:p>
          <a:p>
            <a:pPr marL="0" indent="0" algn="just">
              <a:buNone/>
            </a:pPr>
            <a:r>
              <a:rPr lang="en-US" sz="1200" dirty="0">
                <a:solidFill>
                  <a:srgbClr val="C00000"/>
                </a:solidFill>
              </a:rPr>
              <a:t>	</a:t>
            </a:r>
          </a:p>
          <a:p>
            <a:endParaRPr lang="en-US" sz="1200" dirty="0">
              <a:solidFill>
                <a:srgbClr val="C00000"/>
              </a:solidFill>
            </a:endParaRPr>
          </a:p>
          <a:p>
            <a:endParaRPr lang="en-US" sz="2000" dirty="0"/>
          </a:p>
        </p:txBody>
      </p:sp>
    </p:spTree>
    <p:extLst>
      <p:ext uri="{BB962C8B-B14F-4D97-AF65-F5344CB8AC3E}">
        <p14:creationId xmlns:p14="http://schemas.microsoft.com/office/powerpoint/2010/main" val="3750894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1800" b="1" dirty="0">
                <a:solidFill>
                  <a:schemeClr val="tx1"/>
                </a:solidFill>
              </a:rPr>
              <a:t>Etapele necesare privind clasificarea si evaluarea deseurilor</a:t>
            </a:r>
            <a:br>
              <a:rPr lang="en-US" sz="1800" b="1" dirty="0">
                <a:solidFill>
                  <a:schemeClr val="tx1"/>
                </a:solidFill>
              </a:rPr>
            </a:br>
            <a:r>
              <a:rPr lang="en-US" sz="1800" b="1" dirty="0">
                <a:solidFill>
                  <a:srgbClr val="C00000"/>
                </a:solidFill>
              </a:rPr>
              <a:t>Etapele procesului de</a:t>
            </a:r>
            <a:r>
              <a:rPr lang="vi-VN" sz="1800" b="1" dirty="0">
                <a:solidFill>
                  <a:srgbClr val="C00000"/>
                </a:solidFill>
              </a:rPr>
              <a:t> </a:t>
            </a:r>
            <a:r>
              <a:rPr lang="en-US" sz="1800" b="1" dirty="0">
                <a:solidFill>
                  <a:srgbClr val="C00000"/>
                </a:solidFill>
              </a:rPr>
              <a:t>clasificare a</a:t>
            </a:r>
            <a:r>
              <a:rPr lang="vi-VN" sz="1800" b="1" dirty="0">
                <a:solidFill>
                  <a:srgbClr val="C00000"/>
                </a:solidFill>
              </a:rPr>
              <a:t> deșeurilor</a:t>
            </a:r>
            <a:r>
              <a:rPr lang="en-US" sz="1800" b="1" dirty="0">
                <a:solidFill>
                  <a:srgbClr val="C00000"/>
                </a:solidFill>
              </a:rPr>
              <a:t/>
            </a:r>
            <a:br>
              <a:rPr lang="en-US" sz="1800" b="1" dirty="0">
                <a:solidFill>
                  <a:srgbClr val="C00000"/>
                </a:solidFill>
              </a:rPr>
            </a:br>
            <a:endParaRPr lang="en-US" sz="1800" dirty="0"/>
          </a:p>
        </p:txBody>
      </p:sp>
      <p:sp>
        <p:nvSpPr>
          <p:cNvPr id="3" name="Content Placeholder 2"/>
          <p:cNvSpPr>
            <a:spLocks noGrp="1"/>
          </p:cNvSpPr>
          <p:nvPr>
            <p:ph sz="quarter" idx="1"/>
          </p:nvPr>
        </p:nvSpPr>
        <p:spPr/>
        <p:txBody>
          <a:bodyPr>
            <a:normAutofit fontScale="70000" lnSpcReduction="20000"/>
          </a:bodyPr>
          <a:lstStyle/>
          <a:p>
            <a:pPr marL="0" indent="0" algn="just">
              <a:buNone/>
            </a:pPr>
            <a:r>
              <a:rPr lang="vi-VN" b="1" dirty="0">
                <a:solidFill>
                  <a:srgbClr val="002060"/>
                </a:solidFill>
              </a:rPr>
              <a:t>3. </a:t>
            </a:r>
            <a:r>
              <a:rPr lang="en-US" b="1" dirty="0">
                <a:solidFill>
                  <a:srgbClr val="002060"/>
                </a:solidFill>
              </a:rPr>
              <a:t>I</a:t>
            </a:r>
            <a:r>
              <a:rPr lang="vi-VN" b="1" dirty="0">
                <a:solidFill>
                  <a:srgbClr val="002060"/>
                </a:solidFill>
              </a:rPr>
              <a:t>dentificarea evaluar</a:t>
            </a:r>
            <a:r>
              <a:rPr lang="en-US" b="1" dirty="0">
                <a:solidFill>
                  <a:srgbClr val="002060"/>
                </a:solidFill>
              </a:rPr>
              <a:t>ii</a:t>
            </a:r>
            <a:r>
              <a:rPr lang="vi-VN" b="1" dirty="0">
                <a:solidFill>
                  <a:srgbClr val="002060"/>
                </a:solidFill>
              </a:rPr>
              <a:t> necesară selecta</a:t>
            </a:r>
            <a:r>
              <a:rPr lang="en-US" b="1" dirty="0">
                <a:solidFill>
                  <a:srgbClr val="002060"/>
                </a:solidFill>
              </a:rPr>
              <a:t>rii</a:t>
            </a:r>
            <a:r>
              <a:rPr lang="vi-VN" b="1" dirty="0">
                <a:solidFill>
                  <a:srgbClr val="002060"/>
                </a:solidFill>
              </a:rPr>
              <a:t> codul</a:t>
            </a:r>
            <a:r>
              <a:rPr lang="en-US" b="1" dirty="0">
                <a:solidFill>
                  <a:srgbClr val="002060"/>
                </a:solidFill>
              </a:rPr>
              <a:t>ui</a:t>
            </a:r>
            <a:r>
              <a:rPr lang="vi-VN" b="1" dirty="0">
                <a:solidFill>
                  <a:srgbClr val="002060"/>
                </a:solidFill>
              </a:rPr>
              <a:t> </a:t>
            </a:r>
            <a:r>
              <a:rPr lang="vi-VN" b="1" dirty="0" smtClean="0">
                <a:solidFill>
                  <a:srgbClr val="002060"/>
                </a:solidFill>
              </a:rPr>
              <a:t>corect</a:t>
            </a:r>
            <a:endParaRPr lang="en-US" b="1" dirty="0" smtClean="0">
              <a:solidFill>
                <a:srgbClr val="002060"/>
              </a:solidFill>
            </a:endParaRPr>
          </a:p>
          <a:p>
            <a:pPr algn="just"/>
            <a:r>
              <a:rPr lang="en-US" u="sng" dirty="0" smtClean="0">
                <a:latin typeface="Times New Roman" pitchFamily="18" charset="0"/>
                <a:cs typeface="Times New Roman" pitchFamily="18" charset="0"/>
              </a:rPr>
              <a:t>absolut periculoase</a:t>
            </a:r>
            <a:r>
              <a:rPr lang="en-US" u="sng" dirty="0">
                <a:latin typeface="Times New Roman" pitchFamily="18" charset="0"/>
                <a:cs typeface="Times New Roman" pitchFamily="18" charset="0"/>
              </a:rPr>
              <a:t> </a:t>
            </a:r>
            <a:r>
              <a:rPr lang="en-US" u="sng" dirty="0" smtClean="0">
                <a:latin typeface="Times New Roman" pitchFamily="18" charset="0"/>
                <a:cs typeface="Times New Roman" pitchFamily="18" charset="0"/>
              </a:rPr>
              <a:t>-</a:t>
            </a:r>
            <a:r>
              <a:rPr lang="en-US" u="sng" dirty="0" smtClean="0">
                <a:solidFill>
                  <a:srgbClr val="FF0000"/>
                </a:solidFill>
                <a:latin typeface="Times New Roman" pitchFamily="18" charset="0"/>
                <a:cs typeface="Times New Roman" pitchFamily="18" charset="0"/>
              </a:rPr>
              <a:t>absolute hazardous</a:t>
            </a:r>
          </a:p>
          <a:p>
            <a:pPr algn="just"/>
            <a:r>
              <a:rPr lang="vi-VN" dirty="0">
                <a:latin typeface="Times New Roman" pitchFamily="18" charset="0"/>
                <a:cs typeface="Times New Roman" pitchFamily="18" charset="0"/>
              </a:rPr>
              <a:t>Dacă un deșeu este </a:t>
            </a:r>
            <a:r>
              <a:rPr lang="vi-VN" dirty="0" smtClean="0">
                <a:latin typeface="Times New Roman" pitchFamily="18" charset="0"/>
                <a:cs typeface="Times New Roman" pitchFamily="18" charset="0"/>
              </a:rPr>
              <a:t>clasificat </a:t>
            </a:r>
            <a:r>
              <a:rPr lang="vi-VN" dirty="0">
                <a:latin typeface="Times New Roman" pitchFamily="18" charset="0"/>
                <a:cs typeface="Times New Roman" pitchFamily="18" charset="0"/>
              </a:rPr>
              <a:t>ca </a:t>
            </a:r>
            <a:r>
              <a:rPr lang="vi-VN" dirty="0" smtClean="0">
                <a:solidFill>
                  <a:srgbClr val="FF0000"/>
                </a:solidFill>
                <a:latin typeface="Times New Roman" pitchFamily="18" charset="0"/>
                <a:cs typeface="Times New Roman" pitchFamily="18" charset="0"/>
              </a:rPr>
              <a:t>"</a:t>
            </a:r>
            <a:r>
              <a:rPr lang="vi-VN" dirty="0">
                <a:solidFill>
                  <a:srgbClr val="FF0000"/>
                </a:solidFill>
                <a:latin typeface="Times New Roman" pitchFamily="18" charset="0"/>
                <a:cs typeface="Times New Roman" pitchFamily="18" charset="0"/>
              </a:rPr>
              <a:t>absolut </a:t>
            </a:r>
            <a:r>
              <a:rPr lang="vi-VN" dirty="0" smtClean="0">
                <a:solidFill>
                  <a:srgbClr val="FF0000"/>
                </a:solidFill>
                <a:latin typeface="Times New Roman" pitchFamily="18" charset="0"/>
                <a:cs typeface="Times New Roman" pitchFamily="18" charset="0"/>
              </a:rPr>
              <a:t>periculoas"</a:t>
            </a:r>
            <a:r>
              <a:rPr lang="vi-VN" dirty="0" smtClean="0">
                <a:latin typeface="Times New Roman" pitchFamily="18" charset="0"/>
                <a:cs typeface="Times New Roman" pitchFamily="18" charset="0"/>
              </a:rPr>
              <a:t>, </a:t>
            </a:r>
            <a:r>
              <a:rPr lang="vi-VN" dirty="0">
                <a:latin typeface="Times New Roman" pitchFamily="18" charset="0"/>
                <a:cs typeface="Times New Roman" pitchFamily="18" charset="0"/>
              </a:rPr>
              <a:t>trebuie să </a:t>
            </a:r>
            <a:r>
              <a:rPr lang="vi-VN" dirty="0" smtClean="0">
                <a:latin typeface="Times New Roman" pitchFamily="18" charset="0"/>
                <a:cs typeface="Times New Roman" pitchFamily="18" charset="0"/>
              </a:rPr>
              <a:t>utiliza</a:t>
            </a:r>
            <a:r>
              <a:rPr lang="en-US" dirty="0" smtClean="0">
                <a:latin typeface="Times New Roman" pitchFamily="18" charset="0"/>
                <a:cs typeface="Times New Roman" pitchFamily="18" charset="0"/>
              </a:rPr>
              <a:t>m</a:t>
            </a:r>
            <a:r>
              <a:rPr lang="vi-VN" dirty="0" smtClean="0">
                <a:latin typeface="Times New Roman" pitchFamily="18" charset="0"/>
                <a:cs typeface="Times New Roman" pitchFamily="18" charset="0"/>
              </a:rPr>
              <a:t> </a:t>
            </a:r>
            <a:r>
              <a:rPr lang="vi-VN" dirty="0">
                <a:latin typeface="Times New Roman" pitchFamily="18" charset="0"/>
                <a:cs typeface="Times New Roman" pitchFamily="18" charset="0"/>
              </a:rPr>
              <a:t>acest cod. </a:t>
            </a:r>
            <a:r>
              <a:rPr lang="en-US" b="1" dirty="0" smtClean="0">
                <a:latin typeface="Times New Roman" pitchFamily="18" charset="0"/>
                <a:cs typeface="Times New Roman" pitchFamily="18" charset="0"/>
              </a:rPr>
              <a:t>In acest caz </a:t>
            </a:r>
            <a:r>
              <a:rPr lang="en-US" b="1" dirty="0">
                <a:latin typeface="Times New Roman" pitchFamily="18" charset="0"/>
                <a:cs typeface="Times New Roman" pitchFamily="18" charset="0"/>
              </a:rPr>
              <a:t>d</a:t>
            </a:r>
            <a:r>
              <a:rPr lang="vi-VN" b="1" dirty="0" smtClean="0">
                <a:latin typeface="Times New Roman" pitchFamily="18" charset="0"/>
                <a:cs typeface="Times New Roman" pitchFamily="18" charset="0"/>
              </a:rPr>
              <a:t>eșeurile </a:t>
            </a:r>
            <a:r>
              <a:rPr lang="vi-VN" b="1" dirty="0">
                <a:latin typeface="Times New Roman" pitchFamily="18" charset="0"/>
                <a:cs typeface="Times New Roman" pitchFamily="18" charset="0"/>
              </a:rPr>
              <a:t>sunt deșeuri periculoase și în continuare </a:t>
            </a:r>
            <a:r>
              <a:rPr lang="vi-VN" b="1" dirty="0" smtClean="0">
                <a:latin typeface="Times New Roman" pitchFamily="18" charset="0"/>
                <a:cs typeface="Times New Roman" pitchFamily="18" charset="0"/>
              </a:rPr>
              <a:t>evaluarea nu </a:t>
            </a:r>
            <a:r>
              <a:rPr lang="vi-VN" b="1" dirty="0">
                <a:latin typeface="Times New Roman" pitchFamily="18" charset="0"/>
                <a:cs typeface="Times New Roman" pitchFamily="18" charset="0"/>
              </a:rPr>
              <a:t>poate schimba </a:t>
            </a:r>
            <a:r>
              <a:rPr lang="vi-VN" b="1" dirty="0" smtClean="0">
                <a:latin typeface="Times New Roman" pitchFamily="18" charset="0"/>
                <a:cs typeface="Times New Roman" pitchFamily="18" charset="0"/>
              </a:rPr>
              <a:t>clasificarea</a:t>
            </a:r>
            <a:r>
              <a:rPr lang="en-US" b="1" dirty="0">
                <a:latin typeface="Times New Roman" pitchFamily="18" charset="0"/>
                <a:cs typeface="Times New Roman" pitchFamily="18" charset="0"/>
              </a:rPr>
              <a:t> </a:t>
            </a:r>
            <a:r>
              <a:rPr lang="en-US" b="1" dirty="0" smtClean="0">
                <a:latin typeface="Times New Roman" pitchFamily="18" charset="0"/>
                <a:cs typeface="Times New Roman" pitchFamily="18" charset="0"/>
              </a:rPr>
              <a:t>si parcurgerea etapelor de la</a:t>
            </a:r>
            <a:r>
              <a:rPr lang="vi-VN" b="1" dirty="0" smtClean="0">
                <a:latin typeface="Times New Roman" pitchFamily="18" charset="0"/>
                <a:cs typeface="Times New Roman" pitchFamily="18" charset="0"/>
              </a:rPr>
              <a:t> </a:t>
            </a:r>
            <a:r>
              <a:rPr lang="vi-VN" b="1" dirty="0">
                <a:latin typeface="Times New Roman" pitchFamily="18" charset="0"/>
                <a:cs typeface="Times New Roman" pitchFamily="18" charset="0"/>
              </a:rPr>
              <a:t>4 la 7 nu </a:t>
            </a:r>
            <a:r>
              <a:rPr lang="en-US" b="1" dirty="0" smtClean="0">
                <a:latin typeface="Times New Roman" pitchFamily="18" charset="0"/>
                <a:cs typeface="Times New Roman" pitchFamily="18" charset="0"/>
              </a:rPr>
              <a:t>poate fi </a:t>
            </a:r>
            <a:r>
              <a:rPr lang="vi-VN" b="1" dirty="0" smtClean="0">
                <a:latin typeface="Times New Roman" pitchFamily="18" charset="0"/>
                <a:cs typeface="Times New Roman" pitchFamily="18" charset="0"/>
              </a:rPr>
              <a:t>folosit</a:t>
            </a:r>
            <a:r>
              <a:rPr lang="en-US" b="1" dirty="0" smtClean="0">
                <a:latin typeface="Times New Roman" pitchFamily="18" charset="0"/>
                <a:cs typeface="Times New Roman" pitchFamily="18" charset="0"/>
              </a:rPr>
              <a:t>a </a:t>
            </a:r>
            <a:r>
              <a:rPr lang="vi-VN" b="1" dirty="0" smtClean="0">
                <a:latin typeface="Times New Roman" pitchFamily="18" charset="0"/>
                <a:cs typeface="Times New Roman" pitchFamily="18" charset="0"/>
              </a:rPr>
              <a:t>în </a:t>
            </a:r>
            <a:r>
              <a:rPr lang="vi-VN" b="1" dirty="0">
                <a:latin typeface="Times New Roman" pitchFamily="18" charset="0"/>
                <a:cs typeface="Times New Roman" pitchFamily="18" charset="0"/>
              </a:rPr>
              <a:t>scopuri de clasificare. </a:t>
            </a:r>
            <a:endParaRPr lang="en-US" b="1"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In continuare insa deseurile trebuiesc evaluate in scopul determinarii </a:t>
            </a:r>
            <a:r>
              <a:rPr lang="vi-VN" dirty="0" smtClean="0">
                <a:latin typeface="Times New Roman" pitchFamily="18" charset="0"/>
                <a:cs typeface="Times New Roman" pitchFamily="18" charset="0"/>
              </a:rPr>
              <a:t>proprietăți</a:t>
            </a:r>
            <a:r>
              <a:rPr lang="en-US" dirty="0" smtClean="0">
                <a:latin typeface="Times New Roman" pitchFamily="18" charset="0"/>
                <a:cs typeface="Times New Roman" pitchFamily="18" charset="0"/>
              </a:rPr>
              <a:t>i(lor)</a:t>
            </a:r>
            <a:r>
              <a:rPr lang="vi-VN" dirty="0" smtClean="0">
                <a:latin typeface="Times New Roman" pitchFamily="18" charset="0"/>
                <a:cs typeface="Times New Roman" pitchFamily="18" charset="0"/>
              </a:rPr>
              <a:t> </a:t>
            </a:r>
            <a:r>
              <a:rPr lang="vi-VN" dirty="0">
                <a:latin typeface="Times New Roman" pitchFamily="18" charset="0"/>
                <a:cs typeface="Times New Roman" pitchFamily="18" charset="0"/>
              </a:rPr>
              <a:t>periculoase </a:t>
            </a:r>
            <a:r>
              <a:rPr lang="en-US" dirty="0" smtClean="0">
                <a:latin typeface="Times New Roman" pitchFamily="18" charset="0"/>
                <a:cs typeface="Times New Roman" pitchFamily="18" charset="0"/>
              </a:rPr>
              <a:t>care determina </a:t>
            </a:r>
            <a:r>
              <a:rPr lang="en-US" dirty="0">
                <a:latin typeface="Times New Roman" pitchFamily="18" charset="0"/>
                <a:cs typeface="Times New Roman" pitchFamily="18" charset="0"/>
              </a:rPr>
              <a:t>caracterul final de periculos. </a:t>
            </a:r>
            <a:r>
              <a:rPr lang="en-US" b="1" u="sng" dirty="0">
                <a:latin typeface="Times New Roman" pitchFamily="18" charset="0"/>
                <a:cs typeface="Times New Roman" pitchFamily="18" charset="0"/>
              </a:rPr>
              <a:t>In acest scop vor fi urmate etapele de la</a:t>
            </a:r>
            <a:r>
              <a:rPr lang="vi-VN" b="1" u="sng" dirty="0">
                <a:latin typeface="Times New Roman" pitchFamily="18" charset="0"/>
                <a:cs typeface="Times New Roman" pitchFamily="18" charset="0"/>
              </a:rPr>
              <a:t> 4 la </a:t>
            </a:r>
            <a:r>
              <a:rPr lang="vi-VN" b="1" u="sng" dirty="0" smtClean="0">
                <a:latin typeface="Times New Roman" pitchFamily="18" charset="0"/>
                <a:cs typeface="Times New Roman" pitchFamily="18" charset="0"/>
              </a:rPr>
              <a:t>7</a:t>
            </a:r>
            <a:r>
              <a:rPr lang="en-US" b="1" u="sng" dirty="0" smtClean="0">
                <a:latin typeface="Times New Roman" pitchFamily="18" charset="0"/>
                <a:cs typeface="Times New Roman" pitchFamily="18" charset="0"/>
              </a:rPr>
              <a:t>, dar</a:t>
            </a:r>
            <a:r>
              <a:rPr lang="vi-VN" b="1" u="sng" dirty="0" smtClean="0">
                <a:latin typeface="Times New Roman" pitchFamily="18" charset="0"/>
                <a:cs typeface="Times New Roman" pitchFamily="18" charset="0"/>
              </a:rPr>
              <a:t> </a:t>
            </a:r>
            <a:r>
              <a:rPr lang="en-US" b="1" u="sng" dirty="0" smtClean="0">
                <a:latin typeface="Times New Roman" pitchFamily="18" charset="0"/>
                <a:cs typeface="Times New Roman" pitchFamily="18" charset="0"/>
              </a:rPr>
              <a:t>numai pentru </a:t>
            </a:r>
            <a:r>
              <a:rPr lang="en-US" b="1" u="sng" dirty="0">
                <a:latin typeface="Times New Roman" pitchFamily="18" charset="0"/>
                <a:cs typeface="Times New Roman" pitchFamily="18" charset="0"/>
              </a:rPr>
              <a:t>evaluarea proprietatilor periculoase.</a:t>
            </a:r>
          </a:p>
          <a:p>
            <a:pPr algn="just"/>
            <a:r>
              <a:rPr lang="vi-VN" dirty="0">
                <a:latin typeface="Times New Roman" pitchFamily="18" charset="0"/>
                <a:cs typeface="Times New Roman" pitchFamily="18" charset="0"/>
              </a:rPr>
              <a:t>Există excepții în cazul în care intrările </a:t>
            </a:r>
            <a:r>
              <a:rPr lang="vi-VN" dirty="0" smtClean="0">
                <a:latin typeface="Times New Roman" pitchFamily="18" charset="0"/>
                <a:cs typeface="Times New Roman" pitchFamily="18" charset="0"/>
              </a:rPr>
              <a:t>"</a:t>
            </a:r>
            <a:r>
              <a:rPr lang="en-US" u="sng" dirty="0" smtClean="0">
                <a:latin typeface="Times New Roman" pitchFamily="18" charset="0"/>
                <a:cs typeface="Times New Roman" pitchFamily="18" charset="0"/>
              </a:rPr>
              <a:t>absolute hazardous</a:t>
            </a:r>
            <a:r>
              <a:rPr lang="vi-VN" dirty="0" smtClean="0">
                <a:latin typeface="Times New Roman" pitchFamily="18" charset="0"/>
                <a:cs typeface="Times New Roman" pitchFamily="18" charset="0"/>
              </a:rPr>
              <a:t>" </a:t>
            </a:r>
            <a:r>
              <a:rPr lang="vi-VN" dirty="0">
                <a:latin typeface="Times New Roman" pitchFamily="18" charset="0"/>
                <a:cs typeface="Times New Roman" pitchFamily="18" charset="0"/>
              </a:rPr>
              <a:t>sunt legate de alte intrări și </a:t>
            </a:r>
            <a:r>
              <a:rPr lang="en-US" dirty="0" smtClean="0">
                <a:latin typeface="Times New Roman" pitchFamily="18" charset="0"/>
                <a:cs typeface="Times New Roman" pitchFamily="18" charset="0"/>
              </a:rPr>
              <a:t>atunci sunt necesare consideratii suplimentare. </a:t>
            </a:r>
            <a:r>
              <a:rPr lang="vi-VN" dirty="0" smtClean="0">
                <a:latin typeface="Times New Roman" pitchFamily="18" charset="0"/>
                <a:cs typeface="Times New Roman" pitchFamily="18" charset="0"/>
              </a:rPr>
              <a:t>Celelalte </a:t>
            </a:r>
            <a:r>
              <a:rPr lang="vi-VN" dirty="0">
                <a:latin typeface="Times New Roman" pitchFamily="18" charset="0"/>
                <a:cs typeface="Times New Roman" pitchFamily="18" charset="0"/>
              </a:rPr>
              <a:t>intrări pot </a:t>
            </a:r>
            <a:r>
              <a:rPr lang="en-US" dirty="0" smtClean="0">
                <a:latin typeface="Times New Roman" pitchFamily="18" charset="0"/>
                <a:cs typeface="Times New Roman" pitchFamily="18" charset="0"/>
              </a:rPr>
              <a:t>fi</a:t>
            </a:r>
            <a:r>
              <a:rPr lang="vi-VN" dirty="0" smtClean="0">
                <a:latin typeface="Times New Roman" pitchFamily="18" charset="0"/>
                <a:cs typeface="Times New Roman" pitchFamily="18" charset="0"/>
              </a:rPr>
              <a:t> </a:t>
            </a:r>
            <a:r>
              <a:rPr lang="vi-VN" dirty="0">
                <a:latin typeface="Times New Roman" pitchFamily="18" charset="0"/>
                <a:cs typeface="Times New Roman" pitchFamily="18" charset="0"/>
              </a:rPr>
              <a:t>luate în considerare pentru a stabili dacă acestea sunt </a:t>
            </a:r>
            <a:r>
              <a:rPr lang="en-US" dirty="0" smtClean="0">
                <a:latin typeface="Times New Roman" pitchFamily="18" charset="0"/>
                <a:cs typeface="Times New Roman" pitchFamily="18" charset="0"/>
              </a:rPr>
              <a:t>mult mai adecvate </a:t>
            </a:r>
            <a:r>
              <a:rPr lang="vi-VN" dirty="0" smtClean="0">
                <a:latin typeface="Times New Roman" pitchFamily="18" charset="0"/>
                <a:cs typeface="Times New Roman" pitchFamily="18" charset="0"/>
              </a:rPr>
              <a:t>deșeurilor.</a:t>
            </a:r>
            <a:endParaRPr lang="en-US" dirty="0" smtClean="0">
              <a:latin typeface="Times New Roman" pitchFamily="18" charset="0"/>
              <a:cs typeface="Times New Roman" pitchFamily="18" charset="0"/>
            </a:endParaRPr>
          </a:p>
          <a:p>
            <a:pPr marL="0" indent="0" algn="just">
              <a:buNone/>
            </a:pPr>
            <a:r>
              <a:rPr lang="en-US" dirty="0"/>
              <a:t>Mai multe informatii in acet sens vor fi oferite in prezentarea:</a:t>
            </a:r>
          </a:p>
          <a:p>
            <a:pPr marL="0" indent="0" algn="just">
              <a:buNone/>
            </a:pPr>
            <a:r>
              <a:rPr lang="en-US" b="1" dirty="0">
                <a:solidFill>
                  <a:srgbClr val="7030A0"/>
                </a:solidFill>
              </a:rPr>
              <a:t>3.1 Cum se va utiliza Lista deseurilor- Decizia 2014/955/UE- Appendix A: How to use the List of </a:t>
            </a:r>
            <a:r>
              <a:rPr lang="en-US" b="1" dirty="0" smtClean="0">
                <a:solidFill>
                  <a:srgbClr val="7030A0"/>
                </a:solidFill>
              </a:rPr>
              <a:t>waste.</a:t>
            </a:r>
            <a:endParaRPr lang="en-US" b="1" dirty="0">
              <a:solidFill>
                <a:srgbClr val="7030A0"/>
              </a:solidFill>
            </a:endParaRPr>
          </a:p>
          <a:p>
            <a:pPr algn="just"/>
            <a:endParaRPr lang="en-US" dirty="0" smtClean="0">
              <a:latin typeface="Times New Roman" pitchFamily="18" charset="0"/>
              <a:cs typeface="Times New Roman" pitchFamily="18" charset="0"/>
            </a:endParaRPr>
          </a:p>
          <a:p>
            <a:pPr marL="0" indent="0" algn="just">
              <a:buNone/>
            </a:pPr>
            <a:r>
              <a:rPr lang="en-US" dirty="0">
                <a:solidFill>
                  <a:srgbClr val="FF0000"/>
                </a:solidFill>
              </a:rPr>
              <a:t>	</a:t>
            </a:r>
          </a:p>
          <a:p>
            <a:pPr algn="just"/>
            <a:endParaRPr lang="en-US"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endParaRPr lang="en-US" sz="1200" dirty="0"/>
          </a:p>
          <a:p>
            <a:endParaRPr lang="en-US" sz="2000" dirty="0"/>
          </a:p>
        </p:txBody>
      </p:sp>
    </p:spTree>
    <p:extLst>
      <p:ext uri="{BB962C8B-B14F-4D97-AF65-F5344CB8AC3E}">
        <p14:creationId xmlns:p14="http://schemas.microsoft.com/office/powerpoint/2010/main" val="1363144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1800" b="1" dirty="0">
                <a:solidFill>
                  <a:schemeClr val="tx1"/>
                </a:solidFill>
              </a:rPr>
              <a:t>Etapele necesare privind clasificarea si evaluarea deseurilor</a:t>
            </a:r>
            <a:br>
              <a:rPr lang="en-US" sz="1800" b="1" dirty="0">
                <a:solidFill>
                  <a:schemeClr val="tx1"/>
                </a:solidFill>
              </a:rPr>
            </a:br>
            <a:r>
              <a:rPr lang="en-US" sz="1800" b="1" dirty="0">
                <a:solidFill>
                  <a:srgbClr val="C00000"/>
                </a:solidFill>
              </a:rPr>
              <a:t>Etapele procesului de</a:t>
            </a:r>
            <a:r>
              <a:rPr lang="vi-VN" sz="1800" b="1" dirty="0">
                <a:solidFill>
                  <a:srgbClr val="C00000"/>
                </a:solidFill>
              </a:rPr>
              <a:t> </a:t>
            </a:r>
            <a:r>
              <a:rPr lang="en-US" sz="1800" b="1" dirty="0">
                <a:solidFill>
                  <a:srgbClr val="C00000"/>
                </a:solidFill>
              </a:rPr>
              <a:t>clasificare a</a:t>
            </a:r>
            <a:r>
              <a:rPr lang="vi-VN" sz="1800" b="1" dirty="0">
                <a:solidFill>
                  <a:srgbClr val="C00000"/>
                </a:solidFill>
              </a:rPr>
              <a:t> deșeurilor</a:t>
            </a:r>
            <a:r>
              <a:rPr lang="en-US" sz="1800" b="1" dirty="0">
                <a:solidFill>
                  <a:srgbClr val="C00000"/>
                </a:solidFill>
              </a:rPr>
              <a:t/>
            </a:r>
            <a:br>
              <a:rPr lang="en-US" sz="1800" b="1" dirty="0">
                <a:solidFill>
                  <a:srgbClr val="C00000"/>
                </a:solidFill>
              </a:rPr>
            </a:br>
            <a:endParaRPr lang="en-US" sz="1800" dirty="0"/>
          </a:p>
        </p:txBody>
      </p:sp>
      <p:sp>
        <p:nvSpPr>
          <p:cNvPr id="3" name="Content Placeholder 2"/>
          <p:cNvSpPr>
            <a:spLocks noGrp="1"/>
          </p:cNvSpPr>
          <p:nvPr>
            <p:ph sz="quarter" idx="1"/>
          </p:nvPr>
        </p:nvSpPr>
        <p:spPr/>
        <p:txBody>
          <a:bodyPr>
            <a:normAutofit fontScale="92500"/>
          </a:bodyPr>
          <a:lstStyle/>
          <a:p>
            <a:pPr marL="0" indent="0" algn="just">
              <a:buNone/>
            </a:pPr>
            <a:r>
              <a:rPr lang="vi-VN" b="1" dirty="0">
                <a:solidFill>
                  <a:srgbClr val="002060"/>
                </a:solidFill>
              </a:rPr>
              <a:t>3. </a:t>
            </a:r>
            <a:r>
              <a:rPr lang="en-US" b="1" dirty="0">
                <a:solidFill>
                  <a:srgbClr val="002060"/>
                </a:solidFill>
              </a:rPr>
              <a:t>I</a:t>
            </a:r>
            <a:r>
              <a:rPr lang="vi-VN" b="1" dirty="0">
                <a:solidFill>
                  <a:srgbClr val="002060"/>
                </a:solidFill>
              </a:rPr>
              <a:t>dentificarea evaluar</a:t>
            </a:r>
            <a:r>
              <a:rPr lang="en-US" b="1" dirty="0">
                <a:solidFill>
                  <a:srgbClr val="002060"/>
                </a:solidFill>
              </a:rPr>
              <a:t>ii</a:t>
            </a:r>
            <a:r>
              <a:rPr lang="vi-VN" b="1" dirty="0">
                <a:solidFill>
                  <a:srgbClr val="002060"/>
                </a:solidFill>
              </a:rPr>
              <a:t> necesară selecta</a:t>
            </a:r>
            <a:r>
              <a:rPr lang="en-US" b="1" dirty="0">
                <a:solidFill>
                  <a:srgbClr val="002060"/>
                </a:solidFill>
              </a:rPr>
              <a:t>rii</a:t>
            </a:r>
            <a:r>
              <a:rPr lang="vi-VN" b="1" dirty="0">
                <a:solidFill>
                  <a:srgbClr val="002060"/>
                </a:solidFill>
              </a:rPr>
              <a:t> codul</a:t>
            </a:r>
            <a:r>
              <a:rPr lang="en-US" b="1" dirty="0">
                <a:solidFill>
                  <a:srgbClr val="002060"/>
                </a:solidFill>
              </a:rPr>
              <a:t>ui</a:t>
            </a:r>
            <a:r>
              <a:rPr lang="vi-VN" b="1" dirty="0">
                <a:solidFill>
                  <a:srgbClr val="002060"/>
                </a:solidFill>
              </a:rPr>
              <a:t> </a:t>
            </a:r>
            <a:r>
              <a:rPr lang="vi-VN" b="1" dirty="0" smtClean="0">
                <a:solidFill>
                  <a:srgbClr val="002060"/>
                </a:solidFill>
              </a:rPr>
              <a:t>corect</a:t>
            </a:r>
            <a:endParaRPr lang="en-US" b="1" dirty="0" smtClean="0">
              <a:solidFill>
                <a:srgbClr val="002060"/>
              </a:solidFill>
            </a:endParaRPr>
          </a:p>
          <a:p>
            <a:pPr marL="0" indent="0" algn="just">
              <a:buNone/>
            </a:pPr>
            <a:r>
              <a:rPr lang="en-US" b="1" u="sng" dirty="0" smtClean="0">
                <a:latin typeface="Times New Roman" pitchFamily="18" charset="0"/>
                <a:cs typeface="Times New Roman" pitchFamily="18" charset="0"/>
              </a:rPr>
              <a:t>absolute non-hazardous</a:t>
            </a:r>
            <a:endParaRPr lang="en-US" b="1" u="sng" dirty="0">
              <a:latin typeface="Times New Roman" pitchFamily="18" charset="0"/>
              <a:cs typeface="Times New Roman" pitchFamily="18" charset="0"/>
            </a:endParaRPr>
          </a:p>
          <a:p>
            <a:pPr algn="just"/>
            <a:r>
              <a:rPr lang="vi-VN" sz="2000" dirty="0">
                <a:latin typeface="+mj-lt"/>
                <a:cs typeface="Times New Roman" pitchFamily="18" charset="0"/>
              </a:rPr>
              <a:t>Dacă un deșeu este </a:t>
            </a:r>
            <a:r>
              <a:rPr lang="vi-VN" sz="2000" dirty="0" smtClean="0">
                <a:latin typeface="+mj-lt"/>
                <a:cs typeface="Times New Roman" pitchFamily="18" charset="0"/>
              </a:rPr>
              <a:t>clasificat </a:t>
            </a:r>
            <a:r>
              <a:rPr lang="vi-VN" sz="2000" dirty="0">
                <a:latin typeface="+mj-lt"/>
                <a:cs typeface="Times New Roman" pitchFamily="18" charset="0"/>
              </a:rPr>
              <a:t>ca o intrare </a:t>
            </a:r>
            <a:r>
              <a:rPr lang="vi-VN" sz="2000" dirty="0" smtClean="0">
                <a:latin typeface="+mj-lt"/>
                <a:cs typeface="Times New Roman" pitchFamily="18" charset="0"/>
              </a:rPr>
              <a:t>"</a:t>
            </a:r>
            <a:r>
              <a:rPr lang="en-US" sz="1600" b="1" u="sng" dirty="0">
                <a:latin typeface="+mj-lt"/>
                <a:cs typeface="Times New Roman" pitchFamily="18" charset="0"/>
              </a:rPr>
              <a:t>absolute </a:t>
            </a:r>
            <a:r>
              <a:rPr lang="en-US" sz="1600" b="1" u="sng" dirty="0" smtClean="0">
                <a:latin typeface="+mj-lt"/>
                <a:cs typeface="Times New Roman" pitchFamily="18" charset="0"/>
              </a:rPr>
              <a:t>non-hazardous</a:t>
            </a:r>
            <a:r>
              <a:rPr lang="vi-VN" sz="2000" dirty="0" smtClean="0">
                <a:latin typeface="+mj-lt"/>
                <a:cs typeface="Times New Roman" pitchFamily="18" charset="0"/>
              </a:rPr>
              <a:t>", </a:t>
            </a:r>
            <a:r>
              <a:rPr lang="vi-VN" sz="2000" b="1" u="sng" dirty="0">
                <a:latin typeface="+mj-lt"/>
                <a:cs typeface="Times New Roman" pitchFamily="18" charset="0"/>
              </a:rPr>
              <a:t>în cele mai multe cazuri, este </a:t>
            </a:r>
            <a:r>
              <a:rPr lang="en-US" sz="2000" b="1" u="sng" dirty="0" smtClean="0">
                <a:latin typeface="+mj-lt"/>
                <a:cs typeface="Times New Roman" pitchFamily="18" charset="0"/>
              </a:rPr>
              <a:t>un deseu </a:t>
            </a:r>
            <a:r>
              <a:rPr lang="vi-VN" sz="2000" b="1" u="sng" dirty="0" smtClean="0">
                <a:latin typeface="+mj-lt"/>
                <a:cs typeface="Times New Roman" pitchFamily="18" charset="0"/>
              </a:rPr>
              <a:t>nepericuloas</a:t>
            </a:r>
            <a:r>
              <a:rPr lang="en-US" sz="2000" b="1" u="sng" dirty="0">
                <a:latin typeface="+mj-lt"/>
                <a:cs typeface="Times New Roman" pitchFamily="18" charset="0"/>
              </a:rPr>
              <a:t> </a:t>
            </a:r>
            <a:r>
              <a:rPr lang="en-US" sz="2000" b="1" u="sng" dirty="0" smtClean="0">
                <a:latin typeface="+mj-lt"/>
                <a:cs typeface="Times New Roman" pitchFamily="18" charset="0"/>
              </a:rPr>
              <a:t>si atunci se poate ca</a:t>
            </a:r>
            <a:r>
              <a:rPr lang="vi-VN" sz="2000" b="1" u="sng" dirty="0" smtClean="0">
                <a:latin typeface="+mj-lt"/>
                <a:cs typeface="Times New Roman" pitchFamily="18" charset="0"/>
              </a:rPr>
              <a:t> </a:t>
            </a:r>
            <a:r>
              <a:rPr lang="vi-VN" sz="2000" b="1" u="sng" dirty="0">
                <a:latin typeface="+mj-lt"/>
                <a:cs typeface="Times New Roman" pitchFamily="18" charset="0"/>
              </a:rPr>
              <a:t>fără nici o evaluare suplimentară </a:t>
            </a:r>
            <a:r>
              <a:rPr lang="en-US" sz="2000" b="1" u="sng" dirty="0" smtClean="0">
                <a:latin typeface="+mj-lt"/>
                <a:cs typeface="Times New Roman" pitchFamily="18" charset="0"/>
              </a:rPr>
              <a:t>sa trecem</a:t>
            </a:r>
            <a:r>
              <a:rPr lang="vi-VN" sz="2000" b="1" u="sng" dirty="0" smtClean="0">
                <a:latin typeface="+mj-lt"/>
                <a:cs typeface="Times New Roman" pitchFamily="18" charset="0"/>
              </a:rPr>
              <a:t> la </a:t>
            </a:r>
            <a:r>
              <a:rPr lang="vi-VN" sz="2000" b="1" u="sng" dirty="0">
                <a:latin typeface="+mj-lt"/>
                <a:cs typeface="Times New Roman" pitchFamily="18" charset="0"/>
              </a:rPr>
              <a:t>pasul </a:t>
            </a:r>
            <a:r>
              <a:rPr lang="vi-VN" sz="2000" b="1" u="sng" dirty="0" smtClean="0">
                <a:latin typeface="+mj-lt"/>
                <a:cs typeface="Times New Roman" pitchFamily="18" charset="0"/>
              </a:rPr>
              <a:t>7</a:t>
            </a:r>
            <a:r>
              <a:rPr lang="en-US" sz="2000" dirty="0" smtClean="0">
                <a:latin typeface="+mj-lt"/>
                <a:cs typeface="Times New Roman" pitchFamily="18" charset="0"/>
              </a:rPr>
              <a:t>, adica la </a:t>
            </a:r>
            <a:r>
              <a:rPr lang="en-US" sz="1800" dirty="0" smtClean="0">
                <a:latin typeface="+mj-lt"/>
              </a:rPr>
              <a:t>a</a:t>
            </a:r>
            <a:r>
              <a:rPr lang="vi-VN" sz="1800" dirty="0" smtClean="0">
                <a:latin typeface="+mj-lt"/>
              </a:rPr>
              <a:t>tribui</a:t>
            </a:r>
            <a:r>
              <a:rPr lang="en-US" sz="1800" dirty="0">
                <a:latin typeface="+mj-lt"/>
              </a:rPr>
              <a:t>r</a:t>
            </a:r>
            <a:r>
              <a:rPr lang="vi-VN" sz="1800" dirty="0">
                <a:latin typeface="+mj-lt"/>
              </a:rPr>
              <a:t>e</a:t>
            </a:r>
            <a:r>
              <a:rPr lang="en-US" sz="1800" dirty="0">
                <a:latin typeface="+mj-lt"/>
              </a:rPr>
              <a:t>a</a:t>
            </a:r>
            <a:r>
              <a:rPr lang="vi-VN" sz="1800" dirty="0">
                <a:latin typeface="+mj-lt"/>
              </a:rPr>
              <a:t> codul</a:t>
            </a:r>
            <a:r>
              <a:rPr lang="en-US" sz="1800" dirty="0">
                <a:latin typeface="+mj-lt"/>
              </a:rPr>
              <a:t>ui</a:t>
            </a:r>
            <a:r>
              <a:rPr lang="vi-VN" sz="1800" dirty="0">
                <a:latin typeface="+mj-lt"/>
              </a:rPr>
              <a:t> de clasificare și </a:t>
            </a:r>
            <a:r>
              <a:rPr lang="en-US" sz="1800" dirty="0" smtClean="0">
                <a:latin typeface="+mj-lt"/>
              </a:rPr>
              <a:t>la </a:t>
            </a:r>
            <a:r>
              <a:rPr lang="vi-VN" sz="1800" dirty="0" smtClean="0">
                <a:latin typeface="+mj-lt"/>
              </a:rPr>
              <a:t>descrie</a:t>
            </a:r>
            <a:r>
              <a:rPr lang="en-US" sz="1800" dirty="0">
                <a:latin typeface="+mj-lt"/>
              </a:rPr>
              <a:t>rea</a:t>
            </a:r>
            <a:r>
              <a:rPr lang="vi-VN" sz="1800" dirty="0">
                <a:latin typeface="+mj-lt"/>
              </a:rPr>
              <a:t> codul</a:t>
            </a:r>
            <a:r>
              <a:rPr lang="en-US" sz="1800" dirty="0">
                <a:latin typeface="+mj-lt"/>
              </a:rPr>
              <a:t>ui</a:t>
            </a:r>
            <a:r>
              <a:rPr lang="vi-VN" sz="1800" dirty="0">
                <a:latin typeface="+mj-lt"/>
              </a:rPr>
              <a:t> de clasificare</a:t>
            </a:r>
            <a:r>
              <a:rPr lang="vi-VN" sz="2000" dirty="0" smtClean="0">
                <a:latin typeface="+mj-lt"/>
                <a:cs typeface="Times New Roman" pitchFamily="18" charset="0"/>
              </a:rPr>
              <a:t>.</a:t>
            </a:r>
            <a:endParaRPr lang="en-US" sz="2000" dirty="0" smtClean="0">
              <a:latin typeface="+mj-lt"/>
              <a:cs typeface="Times New Roman" pitchFamily="18" charset="0"/>
            </a:endParaRPr>
          </a:p>
          <a:p>
            <a:pPr algn="just"/>
            <a:r>
              <a:rPr lang="vi-VN" sz="2000" dirty="0" smtClean="0">
                <a:latin typeface="+mj-lt"/>
                <a:cs typeface="Times New Roman" pitchFamily="18" charset="0"/>
              </a:rPr>
              <a:t> </a:t>
            </a:r>
            <a:r>
              <a:rPr lang="vi-VN" sz="2000" dirty="0">
                <a:latin typeface="+mj-lt"/>
                <a:cs typeface="Times New Roman" pitchFamily="18" charset="0"/>
              </a:rPr>
              <a:t>Există excepții în cazul în care aceste intrări "absolut nepericuloase" sunt legate de </a:t>
            </a:r>
            <a:r>
              <a:rPr lang="vi-VN" sz="2000" dirty="0" smtClean="0">
                <a:latin typeface="+mj-lt"/>
                <a:cs typeface="Times New Roman" pitchFamily="18" charset="0"/>
              </a:rPr>
              <a:t>alte </a:t>
            </a:r>
            <a:r>
              <a:rPr lang="vi-VN" sz="2000" dirty="0">
                <a:latin typeface="+mj-lt"/>
                <a:cs typeface="Times New Roman" pitchFamily="18" charset="0"/>
              </a:rPr>
              <a:t>intrări și </a:t>
            </a:r>
            <a:r>
              <a:rPr lang="en-US" sz="2000" dirty="0" smtClean="0">
                <a:latin typeface="+mj-lt"/>
                <a:cs typeface="Times New Roman" pitchFamily="18" charset="0"/>
              </a:rPr>
              <a:t>atunci </a:t>
            </a:r>
            <a:r>
              <a:rPr lang="vi-VN" sz="1800" dirty="0" smtClean="0">
                <a:latin typeface="+mj-lt"/>
                <a:cs typeface="Times New Roman" pitchFamily="18" charset="0"/>
              </a:rPr>
              <a:t>și </a:t>
            </a:r>
            <a:r>
              <a:rPr lang="en-US" sz="1800" dirty="0">
                <a:latin typeface="+mj-lt"/>
                <a:cs typeface="Times New Roman" pitchFamily="18" charset="0"/>
              </a:rPr>
              <a:t>atunci sunt necesare consideratii suplimentare. </a:t>
            </a:r>
            <a:r>
              <a:rPr lang="vi-VN" sz="1800" dirty="0">
                <a:latin typeface="+mj-lt"/>
                <a:cs typeface="Times New Roman" pitchFamily="18" charset="0"/>
              </a:rPr>
              <a:t>Celelalte intrări pot </a:t>
            </a:r>
            <a:r>
              <a:rPr lang="en-US" sz="1800" dirty="0">
                <a:latin typeface="+mj-lt"/>
                <a:cs typeface="Times New Roman" pitchFamily="18" charset="0"/>
              </a:rPr>
              <a:t>fi</a:t>
            </a:r>
            <a:r>
              <a:rPr lang="vi-VN" sz="1800" dirty="0">
                <a:latin typeface="+mj-lt"/>
                <a:cs typeface="Times New Roman" pitchFamily="18" charset="0"/>
              </a:rPr>
              <a:t> luate în considerare pentru a stabili dacă acestea sunt </a:t>
            </a:r>
            <a:r>
              <a:rPr lang="en-US" sz="1800" dirty="0">
                <a:latin typeface="+mj-lt"/>
                <a:cs typeface="Times New Roman" pitchFamily="18" charset="0"/>
              </a:rPr>
              <a:t>mult mai adecvate </a:t>
            </a:r>
            <a:r>
              <a:rPr lang="vi-VN" sz="1800" dirty="0">
                <a:latin typeface="+mj-lt"/>
                <a:cs typeface="Times New Roman" pitchFamily="18" charset="0"/>
              </a:rPr>
              <a:t>deșeurilor</a:t>
            </a:r>
            <a:r>
              <a:rPr lang="vi-VN" sz="1800" dirty="0" smtClean="0">
                <a:latin typeface="+mj-lt"/>
                <a:cs typeface="Times New Roman" pitchFamily="18" charset="0"/>
              </a:rPr>
              <a:t>.</a:t>
            </a:r>
            <a:endParaRPr lang="en-US" sz="1800" dirty="0" smtClean="0">
              <a:latin typeface="+mj-lt"/>
              <a:cs typeface="Times New Roman" pitchFamily="18" charset="0"/>
            </a:endParaRPr>
          </a:p>
          <a:p>
            <a:pPr algn="just"/>
            <a:endParaRPr lang="en-US" sz="1800" dirty="0">
              <a:latin typeface="+mj-lt"/>
              <a:cs typeface="Times New Roman" pitchFamily="18" charset="0"/>
            </a:endParaRPr>
          </a:p>
          <a:p>
            <a:pPr marL="0" indent="0" algn="just">
              <a:buNone/>
            </a:pPr>
            <a:r>
              <a:rPr lang="en-US" sz="1800" dirty="0"/>
              <a:t>Mai multe informatii in acet sens vor fi oferite in prezentarea:</a:t>
            </a:r>
          </a:p>
          <a:p>
            <a:pPr marL="0" indent="0" algn="just">
              <a:buNone/>
            </a:pPr>
            <a:r>
              <a:rPr lang="en-US" sz="1800" b="1" dirty="0">
                <a:solidFill>
                  <a:srgbClr val="7030A0"/>
                </a:solidFill>
              </a:rPr>
              <a:t>3.1 Cum se va utiliza Lista deseurilor- Decizia 2014/955/UE- Appendix A: How to use the List of </a:t>
            </a:r>
            <a:r>
              <a:rPr lang="en-US" sz="1800" b="1" dirty="0" smtClean="0">
                <a:solidFill>
                  <a:srgbClr val="7030A0"/>
                </a:solidFill>
              </a:rPr>
              <a:t>waste.</a:t>
            </a:r>
            <a:endParaRPr lang="en-US" sz="1800" b="1" dirty="0">
              <a:solidFill>
                <a:srgbClr val="7030A0"/>
              </a:solidFill>
            </a:endParaRPr>
          </a:p>
          <a:p>
            <a:pPr algn="just"/>
            <a:endParaRPr lang="en-US" sz="1800" dirty="0">
              <a:latin typeface="+mj-lt"/>
              <a:cs typeface="Times New Roman" pitchFamily="18" charset="0"/>
            </a:endParaRPr>
          </a:p>
          <a:p>
            <a:endParaRPr lang="en-US" sz="2000" dirty="0"/>
          </a:p>
        </p:txBody>
      </p:sp>
    </p:spTree>
    <p:extLst>
      <p:ext uri="{BB962C8B-B14F-4D97-AF65-F5344CB8AC3E}">
        <p14:creationId xmlns:p14="http://schemas.microsoft.com/office/powerpoint/2010/main" val="3923932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1800" b="1" dirty="0">
                <a:solidFill>
                  <a:schemeClr val="tx1"/>
                </a:solidFill>
              </a:rPr>
              <a:t>Etapele necesare privind clasificarea si evaluarea deseurilor</a:t>
            </a:r>
            <a:br>
              <a:rPr lang="en-US" sz="1800" b="1" dirty="0">
                <a:solidFill>
                  <a:schemeClr val="tx1"/>
                </a:solidFill>
              </a:rPr>
            </a:br>
            <a:r>
              <a:rPr lang="en-US" sz="1400" b="1" dirty="0" smtClean="0">
                <a:solidFill>
                  <a:srgbClr val="C00000"/>
                </a:solidFill>
              </a:rPr>
              <a:t>ETAPELE PROCESULUI DE EVALUARE A DESEURILOR</a:t>
            </a:r>
            <a:r>
              <a:rPr lang="en-US" sz="1800" b="1" dirty="0">
                <a:solidFill>
                  <a:srgbClr val="C00000"/>
                </a:solidFill>
              </a:rPr>
              <a:t/>
            </a:r>
            <a:br>
              <a:rPr lang="en-US" sz="1800" b="1" dirty="0">
                <a:solidFill>
                  <a:srgbClr val="C00000"/>
                </a:solidFill>
              </a:rPr>
            </a:br>
            <a:endParaRPr lang="en-US" sz="1800" dirty="0"/>
          </a:p>
        </p:txBody>
      </p:sp>
      <p:sp>
        <p:nvSpPr>
          <p:cNvPr id="3" name="Content Placeholder 2"/>
          <p:cNvSpPr>
            <a:spLocks noGrp="1"/>
          </p:cNvSpPr>
          <p:nvPr>
            <p:ph sz="quarter" idx="1"/>
          </p:nvPr>
        </p:nvSpPr>
        <p:spPr/>
        <p:txBody>
          <a:bodyPr>
            <a:normAutofit fontScale="92500" lnSpcReduction="20000"/>
          </a:bodyPr>
          <a:lstStyle/>
          <a:p>
            <a:pPr marL="0" indent="0" algn="just">
              <a:buNone/>
            </a:pPr>
            <a:r>
              <a:rPr lang="vi-VN" sz="2000" b="1" dirty="0" smtClean="0">
                <a:solidFill>
                  <a:srgbClr val="002060"/>
                </a:solidFill>
              </a:rPr>
              <a:t>4</a:t>
            </a:r>
            <a:r>
              <a:rPr lang="vi-VN" sz="2000" b="1" dirty="0">
                <a:solidFill>
                  <a:srgbClr val="002060"/>
                </a:solidFill>
              </a:rPr>
              <a:t>. </a:t>
            </a:r>
            <a:r>
              <a:rPr lang="en-US" sz="2000" b="1" dirty="0">
                <a:solidFill>
                  <a:srgbClr val="002060"/>
                </a:solidFill>
              </a:rPr>
              <a:t>D</a:t>
            </a:r>
            <a:r>
              <a:rPr lang="vi-VN" sz="2000" b="1" dirty="0">
                <a:solidFill>
                  <a:srgbClr val="002060"/>
                </a:solidFill>
              </a:rPr>
              <a:t>eterminarea compoziției chimice a deșeu</a:t>
            </a:r>
            <a:r>
              <a:rPr lang="en-US" sz="2000" b="1" dirty="0" smtClean="0">
                <a:solidFill>
                  <a:srgbClr val="002060"/>
                </a:solidFill>
              </a:rPr>
              <a:t>lui</a:t>
            </a:r>
          </a:p>
          <a:p>
            <a:pPr marL="0" indent="0" algn="just">
              <a:buNone/>
            </a:pPr>
            <a:r>
              <a:rPr lang="en-US" sz="2000" b="1" dirty="0" smtClean="0">
                <a:latin typeface="Times New Roman" pitchFamily="18" charset="0"/>
                <a:cs typeface="Times New Roman" pitchFamily="18" charset="0"/>
              </a:rPr>
              <a:t>In </a:t>
            </a:r>
            <a:r>
              <a:rPr lang="en-US" sz="2000" b="1" u="sng" dirty="0" smtClean="0">
                <a:solidFill>
                  <a:srgbClr val="C00000"/>
                </a:solidFill>
                <a:latin typeface="Times New Roman" pitchFamily="18" charset="0"/>
                <a:cs typeface="Times New Roman" pitchFamily="18" charset="0"/>
              </a:rPr>
              <a:t>etapa numarul 4 </a:t>
            </a:r>
            <a:r>
              <a:rPr lang="en-US" sz="2000" b="1" dirty="0">
                <a:latin typeface="Times New Roman" pitchFamily="18" charset="0"/>
                <a:cs typeface="Times New Roman" pitchFamily="18" charset="0"/>
              </a:rPr>
              <a:t>p</a:t>
            </a:r>
            <a:r>
              <a:rPr lang="en-US" sz="2000" b="1" dirty="0" smtClean="0">
                <a:latin typeface="Times New Roman" pitchFamily="18" charset="0"/>
                <a:cs typeface="Times New Roman" pitchFamily="18" charset="0"/>
              </a:rPr>
              <a:t>entru a evalua daca un deseu are proprietati periculoase trebuie mai intai sa stim compozitia lui.</a:t>
            </a:r>
          </a:p>
          <a:p>
            <a:pPr marL="0" indent="0" algn="just">
              <a:buNone/>
            </a:pPr>
            <a:r>
              <a:rPr lang="en-US" sz="2000" dirty="0" smtClean="0">
                <a:latin typeface="Times New Roman" pitchFamily="18" charset="0"/>
                <a:cs typeface="Times New Roman" pitchFamily="18" charset="0"/>
              </a:rPr>
              <a:t>Informatii privind compozitia deseului le putem obtine, astfel:</a:t>
            </a:r>
          </a:p>
          <a:p>
            <a:pPr algn="just">
              <a:buFontTx/>
              <a:buChar char="-"/>
            </a:pPr>
            <a:r>
              <a:rPr lang="vi-VN" sz="2000" dirty="0" smtClean="0"/>
              <a:t>din </a:t>
            </a:r>
            <a:r>
              <a:rPr lang="vi-VN" sz="2000" b="1" u="sng" dirty="0"/>
              <a:t>fișa </a:t>
            </a:r>
            <a:r>
              <a:rPr lang="vi-VN" sz="2000" b="1" u="sng" dirty="0" smtClean="0"/>
              <a:t>de securitate</a:t>
            </a:r>
            <a:r>
              <a:rPr lang="en-US" sz="2000" dirty="0" smtClean="0"/>
              <a:t>, daca in urma fabricarii unui produs nu s-a schimbat compozitia, deci nici deseul rezultat nu si-a schimbat compozitia. In cazul in care </a:t>
            </a:r>
            <a:r>
              <a:rPr lang="vi-VN" sz="2000" dirty="0" smtClean="0"/>
              <a:t>a fost modificat</a:t>
            </a:r>
            <a:r>
              <a:rPr lang="en-US" sz="2000" dirty="0" smtClean="0"/>
              <a:t>a</a:t>
            </a:r>
            <a:r>
              <a:rPr lang="vi-VN" sz="2000" dirty="0" smtClean="0"/>
              <a:t> în timpul depozitării sau </a:t>
            </a:r>
            <a:r>
              <a:rPr lang="en-US" sz="2000" dirty="0" smtClean="0"/>
              <a:t>daca nu te poti baza pe deplin pe aceste informatii, atunci va trebui sa fie determinata.</a:t>
            </a:r>
          </a:p>
          <a:p>
            <a:pPr algn="just">
              <a:buFontTx/>
              <a:buChar char="-"/>
            </a:pPr>
            <a:r>
              <a:rPr lang="vi-VN" sz="2000" dirty="0" smtClean="0"/>
              <a:t>atunci </a:t>
            </a:r>
            <a:r>
              <a:rPr lang="vi-VN" sz="2000" dirty="0"/>
              <a:t>când deșeurile </a:t>
            </a:r>
            <a:r>
              <a:rPr lang="en-US" sz="2000" dirty="0" smtClean="0"/>
              <a:t>sunt </a:t>
            </a:r>
            <a:r>
              <a:rPr lang="en-US" sz="2000" b="1" dirty="0" smtClean="0"/>
              <a:t>generate dintr-un </a:t>
            </a:r>
            <a:r>
              <a:rPr lang="vi-VN" sz="2000" b="1" dirty="0" smtClean="0"/>
              <a:t>proces </a:t>
            </a:r>
            <a:r>
              <a:rPr lang="vi-VN" sz="2000" b="1" dirty="0"/>
              <a:t>industrial </a:t>
            </a:r>
            <a:r>
              <a:rPr lang="en-US" sz="2000" b="1" dirty="0" smtClean="0"/>
              <a:t>cunoscut</a:t>
            </a:r>
            <a:r>
              <a:rPr lang="vi-VN" sz="2000" dirty="0" smtClean="0"/>
              <a:t> </a:t>
            </a:r>
            <a:r>
              <a:rPr lang="vi-VN" sz="2000" dirty="0"/>
              <a:t>și </a:t>
            </a:r>
            <a:r>
              <a:rPr lang="en-US" sz="2000" dirty="0" smtClean="0"/>
              <a:t>bineinteles ca este cunoscuta </a:t>
            </a:r>
            <a:r>
              <a:rPr lang="vi-VN" sz="2000" dirty="0" smtClean="0"/>
              <a:t>compoziția </a:t>
            </a:r>
            <a:r>
              <a:rPr lang="vi-VN" sz="2000" dirty="0"/>
              <a:t>deșeurilor </a:t>
            </a:r>
            <a:r>
              <a:rPr lang="en-US" sz="2000" dirty="0" smtClean="0"/>
              <a:t>generate;</a:t>
            </a:r>
          </a:p>
          <a:p>
            <a:pPr algn="just">
              <a:buFontTx/>
              <a:buChar char="-"/>
            </a:pPr>
            <a:r>
              <a:rPr lang="vi-VN" sz="2000" dirty="0" smtClean="0"/>
              <a:t>prin </a:t>
            </a:r>
            <a:r>
              <a:rPr lang="vi-VN" sz="2000" b="1" dirty="0"/>
              <a:t>prelevarea de </a:t>
            </a:r>
            <a:r>
              <a:rPr lang="en-US" sz="2000" b="1" dirty="0" smtClean="0"/>
              <a:t>esantioane</a:t>
            </a:r>
            <a:r>
              <a:rPr lang="vi-VN" sz="2000" b="1" dirty="0" smtClean="0"/>
              <a:t> </a:t>
            </a:r>
            <a:r>
              <a:rPr lang="vi-VN" sz="2000" b="1" dirty="0"/>
              <a:t>și analiza deșeurilor </a:t>
            </a:r>
            <a:r>
              <a:rPr lang="vi-VN" sz="2000" dirty="0"/>
              <a:t>pentru a determina compoziția </a:t>
            </a:r>
            <a:r>
              <a:rPr lang="vi-VN" sz="2000" dirty="0" smtClean="0"/>
              <a:t>sa</a:t>
            </a:r>
            <a:r>
              <a:rPr lang="en-US" sz="2000" dirty="0" smtClean="0"/>
              <a:t>.</a:t>
            </a:r>
          </a:p>
          <a:p>
            <a:pPr marL="0" indent="0" algn="just">
              <a:buNone/>
            </a:pPr>
            <a:r>
              <a:rPr lang="en-US" sz="2000" b="1" dirty="0" smtClean="0"/>
              <a:t>Informatii detaliate veti gasi in prezentarea                        </a:t>
            </a:r>
            <a:r>
              <a:rPr lang="en-US" sz="2000" b="1" dirty="0" smtClean="0">
                <a:solidFill>
                  <a:srgbClr val="7030A0"/>
                </a:solidFill>
              </a:rPr>
              <a:t>3.4 </a:t>
            </a:r>
            <a:r>
              <a:rPr lang="en-US" sz="2000" b="1" dirty="0">
                <a:solidFill>
                  <a:srgbClr val="7030A0"/>
                </a:solidFill>
              </a:rPr>
              <a:t>E</a:t>
            </a:r>
            <a:r>
              <a:rPr lang="en-US" sz="2000" b="1" dirty="0" smtClean="0">
                <a:solidFill>
                  <a:srgbClr val="7030A0"/>
                </a:solidFill>
              </a:rPr>
              <a:t>santionarea deseurilor in procesul de clasificare al acestora- Appendix </a:t>
            </a:r>
            <a:r>
              <a:rPr lang="en-US" sz="2000" b="1" dirty="0">
                <a:solidFill>
                  <a:srgbClr val="7030A0"/>
                </a:solidFill>
              </a:rPr>
              <a:t>D </a:t>
            </a:r>
            <a:r>
              <a:rPr lang="en-US" sz="2000" dirty="0">
                <a:solidFill>
                  <a:srgbClr val="7030A0"/>
                </a:solidFill>
              </a:rPr>
              <a:t>before undertaking any sampling, to ensure that sampling is appropriate, representative and </a:t>
            </a:r>
            <a:r>
              <a:rPr lang="en-US" sz="2000" dirty="0" smtClean="0">
                <a:solidFill>
                  <a:srgbClr val="7030A0"/>
                </a:solidFill>
              </a:rPr>
              <a:t>reliable. </a:t>
            </a:r>
            <a:endParaRPr lang="en-US" sz="2000" dirty="0">
              <a:solidFill>
                <a:srgbClr val="7030A0"/>
              </a:solidFill>
            </a:endParaRPr>
          </a:p>
          <a:p>
            <a:pPr marL="0" indent="0" algn="just">
              <a:buNone/>
            </a:pPr>
            <a:endParaRPr lang="en-US" sz="2000" dirty="0"/>
          </a:p>
        </p:txBody>
      </p:sp>
    </p:spTree>
    <p:extLst>
      <p:ext uri="{BB962C8B-B14F-4D97-AF65-F5344CB8AC3E}">
        <p14:creationId xmlns:p14="http://schemas.microsoft.com/office/powerpoint/2010/main" val="41600120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821</TotalTime>
  <Words>2830</Words>
  <Application>Microsoft Office PowerPoint</Application>
  <PresentationFormat>On-screen Show (4:3)</PresentationFormat>
  <Paragraphs>173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Oriel</vt:lpstr>
      <vt:lpstr>EXPLICATII GENERALE PRIVIND ETAPELE PROCESULUI DE INCADRARE A DESEURILOR</vt:lpstr>
      <vt:lpstr>AGENTIA NATIONALA PENTRU PROTECTIA MEDIULUI  </vt:lpstr>
      <vt:lpstr>Etapele necesare privind clasificarea si evaluarea deseurilor Etapele procesului de clasificare a deșeurilor </vt:lpstr>
      <vt:lpstr>Etapele necesare privind clasificarea si evaluarea deseurilor Etapele procesului de clasificare a deșeurilor </vt:lpstr>
      <vt:lpstr>Etapele necesare privind clasificarea si evaluarea deseurilor Etapele procesului de clasificare a deșeurilor </vt:lpstr>
      <vt:lpstr>Etapele necesare privind clasificarea si evaluarea deseurilor Etapele procesului de clasificare a deșeurilor </vt:lpstr>
      <vt:lpstr>Etapele necesare privind clasificarea si evaluarea deseurilor Etapele procesului de clasificare a deșeurilor </vt:lpstr>
      <vt:lpstr>Etapele necesare privind clasificarea si evaluarea deseurilor Etapele procesului de clasificare a deșeurilor </vt:lpstr>
      <vt:lpstr>Etapele necesare privind clasificarea si evaluarea deseurilor ETAPELE PROCESULUI DE EVALUARE A DESEURILOR </vt:lpstr>
      <vt:lpstr>Etapele necesare privind clasificarea si evaluarea deseurilor ETAPELE PROCESULUI DE EVALUARE A DESEURILOR </vt:lpstr>
      <vt:lpstr>Etapele necesare privind clasificarea si evaluarea deseurilor ETAPELE PROCESULUI DE EVALUARE A DESEURILOR </vt:lpstr>
      <vt:lpstr>Etapele necesare privind clasificarea si evaluarea deseurilor ETAPELE PROCESULUI DE EVALUARE A DESEURILOR </vt:lpstr>
      <vt:lpstr>Etapele necesare privind clasificarea si evaluarea deseurilor ETAPELE PROCESULUI DE EVALUARE A DESEURILOR </vt:lpstr>
      <vt:lpstr>Etapele necesare privind clasificarea si evaluarea deseurilor ETAPELE PROCESULUI DE EVALUARE A DESEURILOR </vt:lpstr>
      <vt:lpstr>Etapele necesare privind clasificarea si evaluarea deseurilor ETAPELE PROCESULUI DE EVALUARE A DESEURILOR </vt:lpstr>
      <vt:lpstr>Etapele necesare privind clasificarea si evaluarea deseurilor ETAPELE PROCESULUI DE EVALUARE A DESEURILOR </vt:lpstr>
      <vt:lpstr>Etapele necesare privind clasificarea si evaluarea deseurilor ETAPELE PROCESULUI DE EVALUARE A DESEURILOR </vt:lpstr>
      <vt:lpstr>Etapele necesare privind clasificarea si evaluarea deseurilor ETAPELE PROCESULUI DE EVALUARE A DESEURILOR </vt:lpstr>
      <vt:lpstr>Etapele necesare privind clasificarea si evaluarea deseurilor ETAPELE PROCESULUI DE EVALUARE A DESEURILOR </vt:lpstr>
      <vt:lpstr>Etapele necesare privind clasificarea si evaluarea deseurilor ETAPELE PROCESULUI DE EVALUARE A DESEURILOR </vt:lpstr>
      <vt:lpstr>VA MULTUMESC PENTRU ATENTIE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Explicatii generale privind modul de incadrare a deseurilor</dc:title>
  <dc:creator>Claudia Babescu</dc:creator>
  <cp:lastModifiedBy>Claudia Babescu</cp:lastModifiedBy>
  <cp:revision>73</cp:revision>
  <dcterms:created xsi:type="dcterms:W3CDTF">2015-09-17T12:54:06Z</dcterms:created>
  <dcterms:modified xsi:type="dcterms:W3CDTF">2016-10-06T09:01:46Z</dcterms:modified>
</cp:coreProperties>
</file>