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8" r:id="rId19"/>
    <p:sldId id="289" r:id="rId20"/>
    <p:sldId id="290" r:id="rId21"/>
    <p:sldId id="291" r:id="rId22"/>
    <p:sldId id="292" r:id="rId23"/>
    <p:sldId id="293" r:id="rId24"/>
    <p:sldId id="276" r:id="rId25"/>
    <p:sldId id="278" r:id="rId26"/>
    <p:sldId id="279" r:id="rId27"/>
    <p:sldId id="280" r:id="rId28"/>
    <p:sldId id="281" r:id="rId29"/>
    <p:sldId id="282" r:id="rId30"/>
    <p:sldId id="283" r:id="rId31"/>
    <p:sldId id="29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F8DC57B-2F7C-4D59-8148-0F687E2BFD17}" type="datetimeFigureOut">
              <a:rPr lang="en-US" smtClean="0"/>
              <a:pPr/>
              <a:t>10/6/2016</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046CC42-F894-4E48-AA76-8CDDCFDC346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8DC57B-2F7C-4D59-8148-0F687E2BFD17}" type="datetimeFigureOut">
              <a:rPr lang="en-US" smtClean="0"/>
              <a:pPr/>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46CC42-F894-4E48-AA76-8CDDCFDC346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F8DC57B-2F7C-4D59-8148-0F687E2BFD17}" type="datetimeFigureOut">
              <a:rPr lang="en-US" smtClean="0"/>
              <a:pPr/>
              <a:t>10/6/2016</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8046CC42-F894-4E48-AA76-8CDDCFDC346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F8DC57B-2F7C-4D59-8148-0F687E2BFD17}" type="datetimeFigureOut">
              <a:rPr lang="en-US" smtClean="0"/>
              <a:pPr/>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046CC42-F894-4E48-AA76-8CDDCFDC3469}"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F8DC57B-2F7C-4D59-8148-0F687E2BFD17}" type="datetimeFigureOut">
              <a:rPr lang="en-US" smtClean="0"/>
              <a:pPr/>
              <a:t>10/6/2016</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046CC42-F894-4E48-AA76-8CDDCFDC3469}"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8DC57B-2F7C-4D59-8148-0F687E2BFD17}" type="datetimeFigureOut">
              <a:rPr lang="en-US" smtClean="0"/>
              <a:pPr/>
              <a:t>10/6/2016</a:t>
            </a:fld>
            <a:endParaRPr lang="en-US" dirty="0"/>
          </a:p>
        </p:txBody>
      </p:sp>
      <p:sp>
        <p:nvSpPr>
          <p:cNvPr id="10" name="Slide Number Placeholder 9"/>
          <p:cNvSpPr>
            <a:spLocks noGrp="1"/>
          </p:cNvSpPr>
          <p:nvPr>
            <p:ph type="sldNum" sz="quarter" idx="16"/>
          </p:nvPr>
        </p:nvSpPr>
        <p:spPr/>
        <p:txBody>
          <a:bodyPr rtlCol="0"/>
          <a:lstStyle/>
          <a:p>
            <a:fld id="{8046CC42-F894-4E48-AA76-8CDDCFDC3469}"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F8DC57B-2F7C-4D59-8148-0F687E2BFD17}" type="datetimeFigureOut">
              <a:rPr lang="en-US" smtClean="0"/>
              <a:pPr/>
              <a:t>10/6/2016</a:t>
            </a:fld>
            <a:endParaRPr lang="en-US" dirty="0"/>
          </a:p>
        </p:txBody>
      </p:sp>
      <p:sp>
        <p:nvSpPr>
          <p:cNvPr id="12" name="Slide Number Placeholder 11"/>
          <p:cNvSpPr>
            <a:spLocks noGrp="1"/>
          </p:cNvSpPr>
          <p:nvPr>
            <p:ph type="sldNum" sz="quarter" idx="16"/>
          </p:nvPr>
        </p:nvSpPr>
        <p:spPr/>
        <p:txBody>
          <a:bodyPr rtlCol="0"/>
          <a:lstStyle/>
          <a:p>
            <a:fld id="{8046CC42-F894-4E48-AA76-8CDDCFDC3469}"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F8DC57B-2F7C-4D59-8148-0F687E2BFD17}" type="datetimeFigureOut">
              <a:rPr lang="en-US" smtClean="0"/>
              <a:pPr/>
              <a:t>10/6/2016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046CC42-F894-4E48-AA76-8CDDCFDC346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DC57B-2F7C-4D59-8148-0F687E2BFD17}" type="datetimeFigureOut">
              <a:rPr lang="en-US" smtClean="0"/>
              <a:pPr/>
              <a:t>10/6/2016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046CC42-F894-4E48-AA76-8CDDCFDC346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F8DC57B-2F7C-4D59-8148-0F687E2BFD17}" type="datetimeFigureOut">
              <a:rPr lang="en-US" smtClean="0"/>
              <a:pPr/>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046CC42-F894-4E48-AA76-8CDDCFDC3469}"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1F8DC57B-2F7C-4D59-8148-0F687E2BFD17}" type="datetimeFigureOut">
              <a:rPr lang="en-US" smtClean="0"/>
              <a:pPr/>
              <a:t>10/6/2016</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046CC42-F894-4E48-AA76-8CDDCFDC3469}"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F8DC57B-2F7C-4D59-8148-0F687E2BFD17}" type="datetimeFigureOut">
              <a:rPr lang="en-US" smtClean="0"/>
              <a:pPr/>
              <a:t>10/6/2016</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046CC42-F894-4E48-AA76-8CDDCFDC34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claudia.babescu@anpm.ro"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3.2.1. IDENTIFICAREA UNEI SUBSTANTE PERICULOASE, A CATEGORIEI DE PERICOL SI ATRIBUIREA CODULUI FAZEI DE PERICOL</a:t>
            </a:r>
            <a:endParaRPr lang="en-US" dirty="0"/>
          </a:p>
        </p:txBody>
      </p:sp>
      <p:sp>
        <p:nvSpPr>
          <p:cNvPr id="3" name="Subtitle 2"/>
          <p:cNvSpPr>
            <a:spLocks noGrp="1"/>
          </p:cNvSpPr>
          <p:nvPr>
            <p:ph type="subTitle" idx="1"/>
          </p:nvPr>
        </p:nvSpPr>
        <p:spPr/>
        <p:txBody>
          <a:bodyPr>
            <a:normAutofit fontScale="40000" lnSpcReduction="20000"/>
          </a:bodyPr>
          <a:lstStyle/>
          <a:p>
            <a:endParaRPr lang="en-US" b="1" dirty="0" smtClean="0">
              <a:solidFill>
                <a:schemeClr val="bg1"/>
              </a:solidFill>
              <a:latin typeface="Arial Black" pitchFamily="34" charset="0"/>
            </a:endParaRPr>
          </a:p>
          <a:p>
            <a:pPr algn="ctr"/>
            <a:r>
              <a:rPr lang="en-US" b="1" dirty="0" smtClean="0">
                <a:solidFill>
                  <a:schemeClr val="bg1"/>
                </a:solidFill>
                <a:latin typeface="Arial Black" pitchFamily="34" charset="0"/>
              </a:rPr>
              <a:t>AGENTIA </a:t>
            </a:r>
            <a:r>
              <a:rPr lang="en-US" b="1" dirty="0">
                <a:solidFill>
                  <a:schemeClr val="bg1"/>
                </a:solidFill>
                <a:latin typeface="Arial Black" pitchFamily="34" charset="0"/>
              </a:rPr>
              <a:t>NATIONALA PENTRU PROTECTIA MEDIULUI </a:t>
            </a:r>
          </a:p>
          <a:p>
            <a:pPr algn="ctr"/>
            <a:r>
              <a:rPr lang="en-US" b="1" dirty="0">
                <a:solidFill>
                  <a:schemeClr val="bg1"/>
                </a:solidFill>
                <a:latin typeface="Arial Black" pitchFamily="34" charset="0"/>
              </a:rPr>
              <a:t>DIRECTIA DESEURI SI SUBSTANTE CHIMICE PERICULOASE</a:t>
            </a:r>
          </a:p>
          <a:p>
            <a:endParaRPr lang="en-US" dirty="0"/>
          </a:p>
        </p:txBody>
      </p:sp>
    </p:spTree>
    <p:extLst>
      <p:ext uri="{BB962C8B-B14F-4D97-AF65-F5344CB8AC3E}">
        <p14:creationId xmlns:p14="http://schemas.microsoft.com/office/powerpoint/2010/main" val="2191130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25000" lnSpcReduction="20000"/>
          </a:bodyPr>
          <a:lstStyle/>
          <a:p>
            <a:r>
              <a:rPr lang="en-US" sz="5600" b="1" i="1" dirty="0" smtClean="0">
                <a:solidFill>
                  <a:srgbClr val="7030A0"/>
                </a:solidFill>
                <a:latin typeface="Arial" pitchFamily="34" charset="0"/>
                <a:cs typeface="Arial" pitchFamily="34" charset="0"/>
              </a:rPr>
              <a:t>ANEXA </a:t>
            </a:r>
            <a:r>
              <a:rPr lang="en-US" sz="5600" b="1" i="1" dirty="0">
                <a:solidFill>
                  <a:srgbClr val="7030A0"/>
                </a:solidFill>
                <a:latin typeface="Arial" pitchFamily="34" charset="0"/>
                <a:cs typeface="Arial" pitchFamily="34" charset="0"/>
              </a:rPr>
              <a:t>III </a:t>
            </a:r>
            <a:r>
              <a:rPr lang="en-US" sz="5600" b="1" i="1" dirty="0" smtClean="0">
                <a:solidFill>
                  <a:srgbClr val="7030A0"/>
                </a:solidFill>
                <a:latin typeface="Arial" pitchFamily="34" charset="0"/>
                <a:cs typeface="Arial" pitchFamily="34" charset="0"/>
              </a:rPr>
              <a:t>- </a:t>
            </a:r>
            <a:r>
              <a:rPr lang="en-US" sz="5600" b="1" dirty="0" smtClean="0">
                <a:latin typeface="Arial" pitchFamily="34" charset="0"/>
                <a:cs typeface="Arial" pitchFamily="34" charset="0"/>
              </a:rPr>
              <a:t>LISTA </a:t>
            </a:r>
            <a:r>
              <a:rPr lang="en-US" sz="5600" b="1" dirty="0">
                <a:latin typeface="Arial" pitchFamily="34" charset="0"/>
                <a:cs typeface="Arial" pitchFamily="34" charset="0"/>
              </a:rPr>
              <a:t>FRAZELOR DE PERICOL, INFORMAȚII SUPLIMENTARE PRIVIND PERICOLUL ȘI ELEMENTE SUPLIMENTARE PRIVIND </a:t>
            </a:r>
            <a:r>
              <a:rPr lang="en-US" sz="5600" b="1" dirty="0" smtClean="0">
                <a:latin typeface="Arial" pitchFamily="34" charset="0"/>
                <a:cs typeface="Arial" pitchFamily="34" charset="0"/>
              </a:rPr>
              <a:t>ETICHETAREA, </a:t>
            </a:r>
            <a:r>
              <a:rPr lang="en-US" sz="5600" b="1" dirty="0" smtClean="0">
                <a:solidFill>
                  <a:srgbClr val="7030A0"/>
                </a:solidFill>
                <a:latin typeface="Arial" pitchFamily="34" charset="0"/>
                <a:cs typeface="Arial" pitchFamily="34" charset="0"/>
              </a:rPr>
              <a:t>pag 211 </a:t>
            </a:r>
            <a:endParaRPr lang="en-US" sz="5600" dirty="0">
              <a:solidFill>
                <a:srgbClr val="7030A0"/>
              </a:solidFill>
              <a:latin typeface="Arial" pitchFamily="34" charset="0"/>
              <a:cs typeface="Arial" pitchFamily="34" charset="0"/>
            </a:endParaRPr>
          </a:p>
          <a:p>
            <a:r>
              <a:rPr lang="it-IT" sz="5600" b="1" dirty="0">
                <a:latin typeface="Arial" pitchFamily="34" charset="0"/>
                <a:cs typeface="Arial" pitchFamily="34" charset="0"/>
              </a:rPr>
              <a:t>Frazele de pericol utilizate pentru pericolele </a:t>
            </a:r>
            <a:r>
              <a:rPr lang="it-IT" sz="5600" b="1" dirty="0" smtClean="0">
                <a:latin typeface="Arial" pitchFamily="34" charset="0"/>
                <a:cs typeface="Arial" pitchFamily="34" charset="0"/>
              </a:rPr>
              <a:t>fizice-Tabelul 1.1</a:t>
            </a:r>
          </a:p>
          <a:p>
            <a:r>
              <a:rPr lang="it-IT" sz="5600" b="1" dirty="0" smtClean="0">
                <a:latin typeface="Arial" pitchFamily="34" charset="0"/>
                <a:cs typeface="Arial" pitchFamily="34" charset="0"/>
              </a:rPr>
              <a:t>Frazele </a:t>
            </a:r>
            <a:r>
              <a:rPr lang="it-IT" sz="5600" b="1" dirty="0">
                <a:latin typeface="Arial" pitchFamily="34" charset="0"/>
                <a:cs typeface="Arial" pitchFamily="34" charset="0"/>
              </a:rPr>
              <a:t>de pericol utilizate pentru pericolele pentru </a:t>
            </a:r>
            <a:r>
              <a:rPr lang="it-IT" sz="5600" b="1" dirty="0" smtClean="0">
                <a:latin typeface="Arial" pitchFamily="34" charset="0"/>
                <a:cs typeface="Arial" pitchFamily="34" charset="0"/>
              </a:rPr>
              <a:t>sănătate-Tabelul 1.2</a:t>
            </a:r>
            <a:endParaRPr lang="it-IT" sz="5600" b="1" dirty="0">
              <a:latin typeface="Arial" pitchFamily="34" charset="0"/>
              <a:cs typeface="Arial" pitchFamily="34" charset="0"/>
            </a:endParaRPr>
          </a:p>
          <a:p>
            <a:r>
              <a:rPr lang="en-US" sz="5600" b="1" dirty="0" smtClean="0">
                <a:latin typeface="Arial" pitchFamily="34" charset="0"/>
                <a:cs typeface="Arial" pitchFamily="34" charset="0"/>
              </a:rPr>
              <a:t>Frazele </a:t>
            </a:r>
            <a:r>
              <a:rPr lang="en-US" sz="5600" b="1" dirty="0">
                <a:latin typeface="Arial" pitchFamily="34" charset="0"/>
                <a:cs typeface="Arial" pitchFamily="34" charset="0"/>
              </a:rPr>
              <a:t>de pericol utilizate pentru pericolele pentru </a:t>
            </a:r>
            <a:r>
              <a:rPr lang="en-US" sz="5600" b="1" dirty="0" smtClean="0">
                <a:latin typeface="Arial" pitchFamily="34" charset="0"/>
                <a:cs typeface="Arial" pitchFamily="34" charset="0"/>
              </a:rPr>
              <a:t>mediu- </a:t>
            </a:r>
            <a:r>
              <a:rPr lang="it-IT" sz="5600" b="1" dirty="0" smtClean="0">
                <a:latin typeface="Arial" pitchFamily="34" charset="0"/>
                <a:cs typeface="Arial" pitchFamily="34" charset="0"/>
              </a:rPr>
              <a:t>Tabelul 1.3- pag.283</a:t>
            </a:r>
            <a:endParaRPr lang="it-IT" sz="5600" b="1" dirty="0">
              <a:latin typeface="Arial" pitchFamily="34" charset="0"/>
              <a:cs typeface="Arial" pitchFamily="34" charset="0"/>
            </a:endParaRPr>
          </a:p>
          <a:p>
            <a:pPr marL="0" indent="0">
              <a:buNone/>
            </a:pPr>
            <a:r>
              <a:rPr lang="en-US" sz="5600" i="1" dirty="0" smtClean="0">
                <a:latin typeface="Arial" pitchFamily="34" charset="0"/>
                <a:cs typeface="Arial" pitchFamily="34" charset="0"/>
              </a:rPr>
              <a:t> </a:t>
            </a:r>
            <a:endParaRPr lang="en-US" sz="5600" dirty="0">
              <a:latin typeface="Arial" pitchFamily="34" charset="0"/>
              <a:cs typeface="Arial" pitchFamily="34" charset="0"/>
            </a:endParaRPr>
          </a:p>
          <a:p>
            <a:r>
              <a:rPr lang="it-IT" sz="5600" dirty="0">
                <a:latin typeface="Arial" pitchFamily="34" charset="0"/>
                <a:cs typeface="Arial" pitchFamily="34" charset="0"/>
              </a:rPr>
              <a:t>2. </a:t>
            </a:r>
            <a:r>
              <a:rPr lang="it-IT" sz="5600" b="1" dirty="0">
                <a:latin typeface="Arial" pitchFamily="34" charset="0"/>
                <a:cs typeface="Arial" pitchFamily="34" charset="0"/>
              </a:rPr>
              <a:t>Partea 2: informații suplimentare privind pericolele </a:t>
            </a:r>
            <a:endParaRPr lang="it-IT" sz="5600" dirty="0">
              <a:latin typeface="Arial" pitchFamily="34" charset="0"/>
              <a:cs typeface="Arial" pitchFamily="34" charset="0"/>
            </a:endParaRPr>
          </a:p>
          <a:p>
            <a:r>
              <a:rPr lang="en-US" sz="5600" b="1" dirty="0">
                <a:latin typeface="Arial" pitchFamily="34" charset="0"/>
                <a:cs typeface="Arial" pitchFamily="34" charset="0"/>
              </a:rPr>
              <a:t>Tabelul 2.1 </a:t>
            </a:r>
            <a:r>
              <a:rPr lang="en-US" sz="5600" i="1" dirty="0" smtClean="0">
                <a:latin typeface="Arial" pitchFamily="34" charset="0"/>
                <a:cs typeface="Arial" pitchFamily="34" charset="0"/>
              </a:rPr>
              <a:t>- </a:t>
            </a:r>
            <a:r>
              <a:rPr lang="vi-VN" sz="5600" b="1" dirty="0" smtClean="0">
                <a:latin typeface="Arial" pitchFamily="34" charset="0"/>
                <a:cs typeface="Arial" pitchFamily="34" charset="0"/>
              </a:rPr>
              <a:t>Proprietăți </a:t>
            </a:r>
            <a:r>
              <a:rPr lang="vi-VN" sz="5600" b="1" dirty="0">
                <a:latin typeface="Arial" pitchFamily="34" charset="0"/>
                <a:cs typeface="Arial" pitchFamily="34" charset="0"/>
              </a:rPr>
              <a:t>fizice </a:t>
            </a:r>
            <a:endParaRPr lang="en-US" sz="5600" b="1" dirty="0" smtClean="0">
              <a:latin typeface="Arial" pitchFamily="34" charset="0"/>
              <a:cs typeface="Arial" pitchFamily="34" charset="0"/>
            </a:endParaRPr>
          </a:p>
          <a:p>
            <a:r>
              <a:rPr lang="en-US" sz="5600" b="1" dirty="0" smtClean="0">
                <a:latin typeface="Arial" pitchFamily="34" charset="0"/>
                <a:cs typeface="Arial" pitchFamily="34" charset="0"/>
              </a:rPr>
              <a:t>Tabelul </a:t>
            </a:r>
            <a:r>
              <a:rPr lang="en-US" sz="5600" b="1" dirty="0">
                <a:latin typeface="Arial" pitchFamily="34" charset="0"/>
                <a:cs typeface="Arial" pitchFamily="34" charset="0"/>
              </a:rPr>
              <a:t>2.2 </a:t>
            </a:r>
            <a:r>
              <a:rPr lang="en-US" sz="5600" i="1" dirty="0" smtClean="0">
                <a:latin typeface="Arial" pitchFamily="34" charset="0"/>
                <a:cs typeface="Arial" pitchFamily="34" charset="0"/>
              </a:rPr>
              <a:t>- </a:t>
            </a:r>
            <a:r>
              <a:rPr lang="vi-VN" sz="5600" b="1" dirty="0" smtClean="0">
                <a:latin typeface="Arial" pitchFamily="34" charset="0"/>
                <a:cs typeface="Arial" pitchFamily="34" charset="0"/>
              </a:rPr>
              <a:t>Proprietăți </a:t>
            </a:r>
            <a:r>
              <a:rPr lang="vi-VN" sz="5600" b="1" dirty="0">
                <a:latin typeface="Arial" pitchFamily="34" charset="0"/>
                <a:cs typeface="Arial" pitchFamily="34" charset="0"/>
              </a:rPr>
              <a:t>care afectează sănătatea </a:t>
            </a:r>
            <a:endParaRPr lang="en-US" sz="5600" b="1" dirty="0" smtClean="0">
              <a:latin typeface="Arial" pitchFamily="34" charset="0"/>
              <a:cs typeface="Arial" pitchFamily="34" charset="0"/>
            </a:endParaRPr>
          </a:p>
          <a:p>
            <a:endParaRPr lang="en-US" sz="5600" dirty="0">
              <a:latin typeface="Arial" pitchFamily="34" charset="0"/>
              <a:cs typeface="Arial" pitchFamily="34" charset="0"/>
            </a:endParaRPr>
          </a:p>
          <a:p>
            <a:r>
              <a:rPr lang="en-US" sz="5600" dirty="0">
                <a:latin typeface="Arial" pitchFamily="34" charset="0"/>
                <a:cs typeface="Arial" pitchFamily="34" charset="0"/>
              </a:rPr>
              <a:t>3. </a:t>
            </a:r>
            <a:r>
              <a:rPr lang="en-US" sz="5600" b="1" dirty="0">
                <a:latin typeface="Arial" pitchFamily="34" charset="0"/>
                <a:cs typeface="Arial" pitchFamily="34" charset="0"/>
              </a:rPr>
              <a:t>Partea 3: elemente suplimentare privind etichetarea/informații privind anumite </a:t>
            </a:r>
            <a:r>
              <a:rPr lang="en-US" sz="5600" b="1" dirty="0" smtClean="0">
                <a:latin typeface="Arial" pitchFamily="34" charset="0"/>
                <a:cs typeface="Arial" pitchFamily="34" charset="0"/>
              </a:rPr>
              <a:t>amestecuri </a:t>
            </a:r>
          </a:p>
          <a:p>
            <a:endParaRPr lang="en-US" sz="5600" dirty="0">
              <a:latin typeface="Arial" pitchFamily="34" charset="0"/>
              <a:cs typeface="Arial" pitchFamily="34" charset="0"/>
            </a:endParaRPr>
          </a:p>
          <a:p>
            <a:r>
              <a:rPr lang="en-US" sz="5600" b="1" i="1" dirty="0">
                <a:solidFill>
                  <a:srgbClr val="7030A0"/>
                </a:solidFill>
                <a:latin typeface="Arial" pitchFamily="34" charset="0"/>
                <a:cs typeface="Arial" pitchFamily="34" charset="0"/>
              </a:rPr>
              <a:t>ANEXA </a:t>
            </a:r>
            <a:r>
              <a:rPr lang="en-US" sz="5600" b="1" i="1" dirty="0" smtClean="0">
                <a:solidFill>
                  <a:srgbClr val="7030A0"/>
                </a:solidFill>
                <a:latin typeface="Arial" pitchFamily="34" charset="0"/>
                <a:cs typeface="Arial" pitchFamily="34" charset="0"/>
              </a:rPr>
              <a:t>IV- </a:t>
            </a:r>
            <a:r>
              <a:rPr lang="en-US" sz="5600" b="1" dirty="0" smtClean="0">
                <a:latin typeface="Arial" pitchFamily="34" charset="0"/>
                <a:cs typeface="Arial" pitchFamily="34" charset="0"/>
              </a:rPr>
              <a:t>LISTA </a:t>
            </a:r>
            <a:r>
              <a:rPr lang="en-US" sz="5600" b="1" dirty="0">
                <a:latin typeface="Arial" pitchFamily="34" charset="0"/>
                <a:cs typeface="Arial" pitchFamily="34" charset="0"/>
              </a:rPr>
              <a:t>FRAZELOR DE PRECAUȚIE </a:t>
            </a:r>
            <a:endParaRPr lang="en-US" sz="5600" b="1" dirty="0" smtClean="0">
              <a:latin typeface="Arial" pitchFamily="34" charset="0"/>
              <a:cs typeface="Arial" pitchFamily="34" charset="0"/>
            </a:endParaRPr>
          </a:p>
          <a:p>
            <a:endParaRPr lang="en-US" sz="5600" dirty="0">
              <a:latin typeface="Arial" pitchFamily="34" charset="0"/>
              <a:cs typeface="Arial" pitchFamily="34" charset="0"/>
            </a:endParaRPr>
          </a:p>
          <a:p>
            <a:r>
              <a:rPr lang="en-US" sz="5600" dirty="0">
                <a:latin typeface="Arial" pitchFamily="34" charset="0"/>
                <a:cs typeface="Arial" pitchFamily="34" charset="0"/>
              </a:rPr>
              <a:t>1. </a:t>
            </a:r>
            <a:r>
              <a:rPr lang="en-US" sz="5600" b="1" dirty="0">
                <a:latin typeface="Arial" pitchFamily="34" charset="0"/>
                <a:cs typeface="Arial" pitchFamily="34" charset="0"/>
              </a:rPr>
              <a:t>Partea 1: Criterii de selectare a frazelor de precauție </a:t>
            </a:r>
            <a:endParaRPr lang="en-US" sz="5600" dirty="0">
              <a:latin typeface="Arial" pitchFamily="34" charset="0"/>
              <a:cs typeface="Arial" pitchFamily="34" charset="0"/>
            </a:endParaRPr>
          </a:p>
          <a:p>
            <a:r>
              <a:rPr lang="en-US" sz="5600" b="1" i="1" dirty="0">
                <a:latin typeface="Arial" pitchFamily="34" charset="0"/>
                <a:cs typeface="Arial" pitchFamily="34" charset="0"/>
              </a:rPr>
              <a:t>Tabelul 6.1 </a:t>
            </a:r>
            <a:r>
              <a:rPr lang="en-US" sz="5600" b="1" i="1" dirty="0" smtClean="0">
                <a:latin typeface="Arial" pitchFamily="34" charset="0"/>
                <a:cs typeface="Arial" pitchFamily="34" charset="0"/>
              </a:rPr>
              <a:t>- </a:t>
            </a:r>
            <a:r>
              <a:rPr lang="en-US" sz="5600" b="1" dirty="0" smtClean="0">
                <a:latin typeface="Arial" pitchFamily="34" charset="0"/>
                <a:cs typeface="Arial" pitchFamily="34" charset="0"/>
              </a:rPr>
              <a:t>Fraze </a:t>
            </a:r>
            <a:r>
              <a:rPr lang="en-US" sz="5600" b="1" dirty="0">
                <a:latin typeface="Arial" pitchFamily="34" charset="0"/>
                <a:cs typeface="Arial" pitchFamily="34" charset="0"/>
              </a:rPr>
              <a:t>de precauție generale </a:t>
            </a:r>
            <a:endParaRPr lang="en-US" sz="5600" b="1" dirty="0" smtClean="0">
              <a:latin typeface="Arial" pitchFamily="34" charset="0"/>
              <a:cs typeface="Arial" pitchFamily="34" charset="0"/>
            </a:endParaRPr>
          </a:p>
          <a:p>
            <a:r>
              <a:rPr lang="en-US" sz="5600" b="1" i="1" dirty="0" smtClean="0">
                <a:latin typeface="Arial" pitchFamily="34" charset="0"/>
                <a:cs typeface="Arial" pitchFamily="34" charset="0"/>
              </a:rPr>
              <a:t>Tabelul </a:t>
            </a:r>
            <a:r>
              <a:rPr lang="en-US" sz="5600" b="1" i="1" dirty="0">
                <a:latin typeface="Arial" pitchFamily="34" charset="0"/>
                <a:cs typeface="Arial" pitchFamily="34" charset="0"/>
              </a:rPr>
              <a:t>6.2 </a:t>
            </a:r>
            <a:r>
              <a:rPr lang="en-US" sz="5600" b="1" i="1" dirty="0" smtClean="0">
                <a:latin typeface="Arial" pitchFamily="34" charset="0"/>
                <a:cs typeface="Arial" pitchFamily="34" charset="0"/>
              </a:rPr>
              <a:t>- </a:t>
            </a:r>
            <a:r>
              <a:rPr lang="en-US" sz="5600" b="1" dirty="0" smtClean="0">
                <a:latin typeface="Arial" pitchFamily="34" charset="0"/>
                <a:cs typeface="Arial" pitchFamily="34" charset="0"/>
              </a:rPr>
              <a:t>Fraze </a:t>
            </a:r>
            <a:r>
              <a:rPr lang="en-US" sz="5600" b="1" dirty="0">
                <a:latin typeface="Arial" pitchFamily="34" charset="0"/>
                <a:cs typeface="Arial" pitchFamily="34" charset="0"/>
              </a:rPr>
              <a:t>de precauție – Prevenire </a:t>
            </a:r>
            <a:endParaRPr lang="en-US" sz="5600" b="1" dirty="0" smtClean="0">
              <a:latin typeface="Arial" pitchFamily="34" charset="0"/>
              <a:cs typeface="Arial" pitchFamily="34" charset="0"/>
            </a:endParaRPr>
          </a:p>
          <a:p>
            <a:endParaRPr lang="en-US" sz="5600" dirty="0">
              <a:latin typeface="Arial" pitchFamily="34" charset="0"/>
              <a:cs typeface="Arial" pitchFamily="34" charset="0"/>
            </a:endParaRPr>
          </a:p>
          <a:p>
            <a:endParaRPr lang="it-IT" b="1" dirty="0" smtClean="0"/>
          </a:p>
          <a:p>
            <a:endParaRPr lang="en-US" dirty="0"/>
          </a:p>
        </p:txBody>
      </p:sp>
    </p:spTree>
    <p:extLst>
      <p:ext uri="{BB962C8B-B14F-4D97-AF65-F5344CB8AC3E}">
        <p14:creationId xmlns:p14="http://schemas.microsoft.com/office/powerpoint/2010/main" val="1545442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25000" lnSpcReduction="20000"/>
          </a:bodyPr>
          <a:lstStyle/>
          <a:p>
            <a:endParaRPr lang="en-US" dirty="0"/>
          </a:p>
          <a:p>
            <a:r>
              <a:rPr lang="en-US" sz="4800" dirty="0">
                <a:latin typeface="Arial" pitchFamily="34" charset="0"/>
                <a:cs typeface="Arial" pitchFamily="34" charset="0"/>
              </a:rPr>
              <a:t>2. </a:t>
            </a:r>
            <a:r>
              <a:rPr lang="en-US" sz="4800" b="1" dirty="0">
                <a:latin typeface="Arial" pitchFamily="34" charset="0"/>
                <a:cs typeface="Arial" pitchFamily="34" charset="0"/>
              </a:rPr>
              <a:t>Partea 2: fraze de precauție </a:t>
            </a:r>
            <a:endParaRPr lang="en-US" sz="4800" dirty="0">
              <a:latin typeface="Arial" pitchFamily="34" charset="0"/>
              <a:cs typeface="Arial" pitchFamily="34" charset="0"/>
            </a:endParaRPr>
          </a:p>
          <a:p>
            <a:r>
              <a:rPr lang="vi-VN" sz="4800" dirty="0">
                <a:latin typeface="Arial" pitchFamily="34" charset="0"/>
                <a:cs typeface="Arial" pitchFamily="34" charset="0"/>
              </a:rPr>
              <a:t>Frazele de precauție sunt cele care figurează în prezenta parte a anexei IV și sunt selectate în conformitate cu partea 1. </a:t>
            </a:r>
          </a:p>
          <a:p>
            <a:r>
              <a:rPr lang="en-US" sz="4800" i="1" dirty="0">
                <a:latin typeface="Arial" pitchFamily="34" charset="0"/>
                <a:cs typeface="Arial" pitchFamily="34" charset="0"/>
              </a:rPr>
              <a:t>Tabelul 1.1 </a:t>
            </a:r>
            <a:r>
              <a:rPr lang="en-US" sz="4800" i="1" dirty="0" smtClean="0">
                <a:latin typeface="Arial" pitchFamily="34" charset="0"/>
                <a:cs typeface="Arial" pitchFamily="34" charset="0"/>
              </a:rPr>
              <a:t>- </a:t>
            </a:r>
            <a:r>
              <a:rPr lang="en-US" sz="4800" b="1" dirty="0" smtClean="0">
                <a:latin typeface="Arial" pitchFamily="34" charset="0"/>
                <a:cs typeface="Arial" pitchFamily="34" charset="0"/>
              </a:rPr>
              <a:t>Fraze </a:t>
            </a:r>
            <a:r>
              <a:rPr lang="en-US" sz="4800" b="1" dirty="0">
                <a:latin typeface="Arial" pitchFamily="34" charset="0"/>
                <a:cs typeface="Arial" pitchFamily="34" charset="0"/>
              </a:rPr>
              <a:t>de precauție generale </a:t>
            </a:r>
            <a:endParaRPr lang="en-US" sz="4800" b="1" dirty="0" smtClean="0">
              <a:latin typeface="Arial" pitchFamily="34" charset="0"/>
              <a:cs typeface="Arial" pitchFamily="34" charset="0"/>
            </a:endParaRPr>
          </a:p>
          <a:p>
            <a:r>
              <a:rPr lang="en-US" sz="4800" i="1" dirty="0" smtClean="0">
                <a:latin typeface="Arial" pitchFamily="34" charset="0"/>
                <a:cs typeface="Arial" pitchFamily="34" charset="0"/>
              </a:rPr>
              <a:t>Tabelul </a:t>
            </a:r>
            <a:r>
              <a:rPr lang="en-US" sz="4800" i="1" dirty="0">
                <a:latin typeface="Arial" pitchFamily="34" charset="0"/>
                <a:cs typeface="Arial" pitchFamily="34" charset="0"/>
              </a:rPr>
              <a:t>1.2 </a:t>
            </a:r>
            <a:r>
              <a:rPr lang="en-US" sz="4800" i="1" dirty="0" smtClean="0">
                <a:latin typeface="Arial" pitchFamily="34" charset="0"/>
                <a:cs typeface="Arial" pitchFamily="34" charset="0"/>
              </a:rPr>
              <a:t>- </a:t>
            </a:r>
            <a:r>
              <a:rPr lang="en-US" sz="4800" b="1" dirty="0" smtClean="0">
                <a:latin typeface="Arial" pitchFamily="34" charset="0"/>
                <a:cs typeface="Arial" pitchFamily="34" charset="0"/>
              </a:rPr>
              <a:t>Fraze </a:t>
            </a:r>
            <a:r>
              <a:rPr lang="en-US" sz="4800" b="1" dirty="0">
                <a:latin typeface="Arial" pitchFamily="34" charset="0"/>
                <a:cs typeface="Arial" pitchFamily="34" charset="0"/>
              </a:rPr>
              <a:t>de precauție – Prevenire </a:t>
            </a:r>
            <a:endParaRPr lang="en-US" sz="4800" dirty="0">
              <a:latin typeface="Arial" pitchFamily="34" charset="0"/>
              <a:cs typeface="Arial" pitchFamily="34" charset="0"/>
            </a:endParaRPr>
          </a:p>
          <a:p>
            <a:r>
              <a:rPr lang="en-US" sz="4800" i="1" dirty="0">
                <a:latin typeface="Arial" pitchFamily="34" charset="0"/>
                <a:cs typeface="Arial" pitchFamily="34" charset="0"/>
              </a:rPr>
              <a:t>Tabelul 1.3 </a:t>
            </a:r>
            <a:r>
              <a:rPr lang="en-US" sz="4800" i="1" dirty="0" smtClean="0">
                <a:latin typeface="Arial" pitchFamily="34" charset="0"/>
                <a:cs typeface="Arial" pitchFamily="34" charset="0"/>
              </a:rPr>
              <a:t>- </a:t>
            </a:r>
            <a:r>
              <a:rPr lang="en-US" sz="4800" b="1" dirty="0" smtClean="0">
                <a:latin typeface="Arial" pitchFamily="34" charset="0"/>
                <a:cs typeface="Arial" pitchFamily="34" charset="0"/>
              </a:rPr>
              <a:t>Fraze </a:t>
            </a:r>
            <a:r>
              <a:rPr lang="en-US" sz="4800" b="1" dirty="0">
                <a:latin typeface="Arial" pitchFamily="34" charset="0"/>
                <a:cs typeface="Arial" pitchFamily="34" charset="0"/>
              </a:rPr>
              <a:t>de precauție – Intervenție </a:t>
            </a:r>
            <a:endParaRPr lang="en-US" sz="4800" b="1" dirty="0" smtClean="0">
              <a:latin typeface="Arial" pitchFamily="34" charset="0"/>
              <a:cs typeface="Arial" pitchFamily="34" charset="0"/>
            </a:endParaRPr>
          </a:p>
          <a:p>
            <a:r>
              <a:rPr lang="en-US" sz="4800" i="1" dirty="0" smtClean="0">
                <a:latin typeface="Arial" pitchFamily="34" charset="0"/>
                <a:cs typeface="Arial" pitchFamily="34" charset="0"/>
              </a:rPr>
              <a:t>Tabelul </a:t>
            </a:r>
            <a:r>
              <a:rPr lang="en-US" sz="4800" i="1" dirty="0">
                <a:latin typeface="Arial" pitchFamily="34" charset="0"/>
                <a:cs typeface="Arial" pitchFamily="34" charset="0"/>
              </a:rPr>
              <a:t>1.4 </a:t>
            </a:r>
            <a:r>
              <a:rPr lang="en-US" sz="4800" i="1" dirty="0" smtClean="0">
                <a:latin typeface="Arial" pitchFamily="34" charset="0"/>
                <a:cs typeface="Arial" pitchFamily="34" charset="0"/>
              </a:rPr>
              <a:t>- </a:t>
            </a:r>
            <a:r>
              <a:rPr lang="en-US" sz="4800" b="1" dirty="0" smtClean="0">
                <a:latin typeface="Arial" pitchFamily="34" charset="0"/>
                <a:cs typeface="Arial" pitchFamily="34" charset="0"/>
              </a:rPr>
              <a:t>Fraze </a:t>
            </a:r>
            <a:r>
              <a:rPr lang="en-US" sz="4800" b="1" dirty="0">
                <a:latin typeface="Arial" pitchFamily="34" charset="0"/>
                <a:cs typeface="Arial" pitchFamily="34" charset="0"/>
              </a:rPr>
              <a:t>de precauție – Depozitare </a:t>
            </a:r>
            <a:endParaRPr lang="en-US" sz="4800" b="1" dirty="0" smtClean="0">
              <a:latin typeface="Arial" pitchFamily="34" charset="0"/>
              <a:cs typeface="Arial" pitchFamily="34" charset="0"/>
            </a:endParaRPr>
          </a:p>
          <a:p>
            <a:r>
              <a:rPr lang="en-US" sz="4800" i="1" dirty="0" smtClean="0">
                <a:latin typeface="Arial" pitchFamily="34" charset="0"/>
                <a:cs typeface="Arial" pitchFamily="34" charset="0"/>
              </a:rPr>
              <a:t>Tabelul </a:t>
            </a:r>
            <a:r>
              <a:rPr lang="en-US" sz="4800" i="1" dirty="0">
                <a:latin typeface="Arial" pitchFamily="34" charset="0"/>
                <a:cs typeface="Arial" pitchFamily="34" charset="0"/>
              </a:rPr>
              <a:t>1.5 </a:t>
            </a:r>
            <a:r>
              <a:rPr lang="en-US" sz="4800" i="1" dirty="0" smtClean="0">
                <a:latin typeface="Arial" pitchFamily="34" charset="0"/>
                <a:cs typeface="Arial" pitchFamily="34" charset="0"/>
              </a:rPr>
              <a:t>- </a:t>
            </a:r>
            <a:r>
              <a:rPr lang="en-US" sz="4800" b="1" dirty="0" smtClean="0">
                <a:latin typeface="Arial" pitchFamily="34" charset="0"/>
                <a:cs typeface="Arial" pitchFamily="34" charset="0"/>
              </a:rPr>
              <a:t>Fraze </a:t>
            </a:r>
            <a:r>
              <a:rPr lang="en-US" sz="4800" b="1" dirty="0">
                <a:latin typeface="Arial" pitchFamily="34" charset="0"/>
                <a:cs typeface="Arial" pitchFamily="34" charset="0"/>
              </a:rPr>
              <a:t>de precauție – Eliminare </a:t>
            </a:r>
            <a:endParaRPr lang="en-US" sz="4800" b="1" dirty="0" smtClean="0">
              <a:latin typeface="Arial" pitchFamily="34" charset="0"/>
              <a:cs typeface="Arial" pitchFamily="34" charset="0"/>
            </a:endParaRPr>
          </a:p>
          <a:p>
            <a:r>
              <a:rPr lang="en-US" sz="4800" i="1" dirty="0" smtClean="0">
                <a:latin typeface="Arial" pitchFamily="34" charset="0"/>
                <a:cs typeface="Arial" pitchFamily="34" charset="0"/>
              </a:rPr>
              <a:t>ANEXA </a:t>
            </a:r>
            <a:r>
              <a:rPr lang="en-US" sz="4800" i="1" dirty="0">
                <a:latin typeface="Arial" pitchFamily="34" charset="0"/>
                <a:cs typeface="Arial" pitchFamily="34" charset="0"/>
              </a:rPr>
              <a:t>V </a:t>
            </a:r>
            <a:r>
              <a:rPr lang="en-US" sz="4800" i="1" dirty="0" smtClean="0">
                <a:latin typeface="Arial" pitchFamily="34" charset="0"/>
                <a:cs typeface="Arial" pitchFamily="34" charset="0"/>
              </a:rPr>
              <a:t>- </a:t>
            </a:r>
            <a:r>
              <a:rPr lang="en-US" sz="4800" b="1" dirty="0" smtClean="0">
                <a:latin typeface="Arial" pitchFamily="34" charset="0"/>
                <a:cs typeface="Arial" pitchFamily="34" charset="0"/>
              </a:rPr>
              <a:t>PICTOGRAME </a:t>
            </a:r>
            <a:r>
              <a:rPr lang="en-US" sz="4800" b="1" dirty="0">
                <a:latin typeface="Arial" pitchFamily="34" charset="0"/>
                <a:cs typeface="Arial" pitchFamily="34" charset="0"/>
              </a:rPr>
              <a:t>DE PERICOL </a:t>
            </a:r>
            <a:endParaRPr lang="en-US" sz="4800" b="1" dirty="0" smtClean="0">
              <a:latin typeface="Arial" pitchFamily="34" charset="0"/>
              <a:cs typeface="Arial" pitchFamily="34" charset="0"/>
            </a:endParaRPr>
          </a:p>
          <a:p>
            <a:endParaRPr lang="en-US" sz="4800" dirty="0">
              <a:latin typeface="Arial" pitchFamily="34" charset="0"/>
              <a:cs typeface="Arial" pitchFamily="34" charset="0"/>
            </a:endParaRPr>
          </a:p>
          <a:p>
            <a:r>
              <a:rPr lang="en-US" sz="4800" b="1" i="1" dirty="0">
                <a:solidFill>
                  <a:srgbClr val="7030A0"/>
                </a:solidFill>
                <a:latin typeface="Arial" pitchFamily="34" charset="0"/>
                <a:cs typeface="Arial" pitchFamily="34" charset="0"/>
              </a:rPr>
              <a:t>ANEXA VI </a:t>
            </a:r>
            <a:r>
              <a:rPr lang="en-US" sz="4800" b="1" i="1" dirty="0" smtClean="0">
                <a:solidFill>
                  <a:srgbClr val="7030A0"/>
                </a:solidFill>
                <a:latin typeface="Arial" pitchFamily="34" charset="0"/>
                <a:cs typeface="Arial" pitchFamily="34" charset="0"/>
              </a:rPr>
              <a:t>- </a:t>
            </a:r>
            <a:r>
              <a:rPr lang="en-US" sz="4800" b="1" dirty="0" smtClean="0">
                <a:latin typeface="Arial" pitchFamily="34" charset="0"/>
                <a:cs typeface="Arial" pitchFamily="34" charset="0"/>
              </a:rPr>
              <a:t>Clasificarea </a:t>
            </a:r>
            <a:r>
              <a:rPr lang="en-US" sz="4800" b="1" dirty="0">
                <a:latin typeface="Arial" pitchFamily="34" charset="0"/>
                <a:cs typeface="Arial" pitchFamily="34" charset="0"/>
              </a:rPr>
              <a:t>și etichetarea armonizate ale anumitor substanțe periculoase </a:t>
            </a:r>
            <a:endParaRPr lang="en-US" sz="4800" dirty="0">
              <a:latin typeface="Arial" pitchFamily="34" charset="0"/>
              <a:cs typeface="Arial" pitchFamily="34" charset="0"/>
            </a:endParaRPr>
          </a:p>
          <a:p>
            <a:r>
              <a:rPr lang="vi-VN" sz="4800" dirty="0">
                <a:latin typeface="Arial" pitchFamily="34" charset="0"/>
                <a:cs typeface="Arial" pitchFamily="34" charset="0"/>
              </a:rPr>
              <a:t>Partea 1 din prezenta anexă prezintă o introducere la lista de clasificare și etichetare armonizate, inclusiv informații listate pentru fiecare intrare și referitoare la clasificările și frazele de pericol aferente din </a:t>
            </a:r>
            <a:r>
              <a:rPr lang="vi-VN" sz="4800" b="1" dirty="0">
                <a:latin typeface="Arial" pitchFamily="34" charset="0"/>
                <a:cs typeface="Arial" pitchFamily="34" charset="0"/>
              </a:rPr>
              <a:t>tabelul 3.1</a:t>
            </a:r>
            <a:r>
              <a:rPr lang="vi-VN" sz="4800" dirty="0">
                <a:latin typeface="Arial" pitchFamily="34" charset="0"/>
                <a:cs typeface="Arial" pitchFamily="34" charset="0"/>
              </a:rPr>
              <a:t>, sub rezerva anumitor considerente privind transpunerea clasificărilor care figurează în lista din anexa I la Directiva nr. 67/548/CEE. </a:t>
            </a:r>
          </a:p>
          <a:p>
            <a:r>
              <a:rPr lang="vi-VN" sz="4800" b="1" dirty="0">
                <a:solidFill>
                  <a:srgbClr val="7030A0"/>
                </a:solidFill>
                <a:latin typeface="Arial" pitchFamily="34" charset="0"/>
                <a:cs typeface="Arial" pitchFamily="34" charset="0"/>
              </a:rPr>
              <a:t>Partea 2</a:t>
            </a:r>
            <a:r>
              <a:rPr lang="vi-VN" sz="4800" dirty="0">
                <a:latin typeface="Arial" pitchFamily="34" charset="0"/>
                <a:cs typeface="Arial" pitchFamily="34" charset="0"/>
              </a:rPr>
              <a:t> din prezenta anexă prevede principiile generale de pregătire a dosarelor care au ca obiect propunerea și justificarea clasificării și etichetării armonizate ale substanțelor la nivel comunitar. </a:t>
            </a:r>
          </a:p>
          <a:p>
            <a:r>
              <a:rPr lang="vi-VN" sz="4800" b="1" dirty="0">
                <a:solidFill>
                  <a:srgbClr val="7030A0"/>
                </a:solidFill>
                <a:latin typeface="Arial" pitchFamily="34" charset="0"/>
                <a:cs typeface="Arial" pitchFamily="34" charset="0"/>
              </a:rPr>
              <a:t>Partea 3</a:t>
            </a:r>
            <a:r>
              <a:rPr lang="vi-VN" sz="4800" dirty="0">
                <a:latin typeface="Arial" pitchFamily="34" charset="0"/>
                <a:cs typeface="Arial" pitchFamily="34" charset="0"/>
              </a:rPr>
              <a:t> din prezenta anexă cuprinde lista substanțelor periculoase pentru care clasificarea și etichetarea armonizate au fost stabilite la nivel comunitar. În </a:t>
            </a:r>
            <a:r>
              <a:rPr lang="vi-VN" sz="4800" b="1" dirty="0">
                <a:latin typeface="Arial" pitchFamily="34" charset="0"/>
                <a:cs typeface="Arial" pitchFamily="34" charset="0"/>
              </a:rPr>
              <a:t>tabelul 3.1 clasificarea și etichetarea se bazează pe criteriile din anexa I la prezentul regulament</a:t>
            </a:r>
            <a:r>
              <a:rPr lang="vi-VN" sz="4800" dirty="0">
                <a:latin typeface="Arial" pitchFamily="34" charset="0"/>
                <a:cs typeface="Arial" pitchFamily="34" charset="0"/>
              </a:rPr>
              <a:t>. În </a:t>
            </a:r>
            <a:r>
              <a:rPr lang="vi-VN" sz="4800" b="1" dirty="0">
                <a:latin typeface="Arial" pitchFamily="34" charset="0"/>
                <a:cs typeface="Arial" pitchFamily="34" charset="0"/>
              </a:rPr>
              <a:t>tabelul 3.2 </a:t>
            </a:r>
            <a:r>
              <a:rPr lang="vi-VN" sz="4800" dirty="0">
                <a:latin typeface="Arial" pitchFamily="34" charset="0"/>
                <a:cs typeface="Arial" pitchFamily="34" charset="0"/>
              </a:rPr>
              <a:t>clasificarea și etichetarea se bazează pe criteriile din anexa VI la Directiva 67/548/CEE. </a:t>
            </a:r>
            <a:endParaRPr lang="en-US" sz="4800" b="1"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1610593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55000" lnSpcReduction="20000"/>
          </a:bodyPr>
          <a:lstStyle/>
          <a:p>
            <a:endParaRPr lang="en-US" dirty="0"/>
          </a:p>
          <a:p>
            <a:pPr algn="just"/>
            <a:r>
              <a:rPr lang="pt-BR" b="1" dirty="0">
                <a:solidFill>
                  <a:srgbClr val="7030A0"/>
                </a:solidFill>
                <a:latin typeface="Arial" pitchFamily="34" charset="0"/>
                <a:cs typeface="Arial" pitchFamily="34" charset="0"/>
              </a:rPr>
              <a:t>1.1.2.1.2. C o d u r i l e f r a z e l o r </a:t>
            </a:r>
            <a:r>
              <a:rPr lang="pt-BR" b="1" dirty="0" smtClean="0">
                <a:solidFill>
                  <a:srgbClr val="7030A0"/>
                </a:solidFill>
                <a:latin typeface="Arial" pitchFamily="34" charset="0"/>
                <a:cs typeface="Arial" pitchFamily="34" charset="0"/>
              </a:rPr>
              <a:t> d </a:t>
            </a:r>
            <a:r>
              <a:rPr lang="pt-BR" b="1" dirty="0">
                <a:solidFill>
                  <a:srgbClr val="7030A0"/>
                </a:solidFill>
                <a:latin typeface="Arial" pitchFamily="34" charset="0"/>
                <a:cs typeface="Arial" pitchFamily="34" charset="0"/>
              </a:rPr>
              <a:t>e </a:t>
            </a:r>
            <a:r>
              <a:rPr lang="pt-BR" b="1" dirty="0" smtClean="0">
                <a:solidFill>
                  <a:srgbClr val="7030A0"/>
                </a:solidFill>
                <a:latin typeface="Arial" pitchFamily="34" charset="0"/>
                <a:cs typeface="Arial" pitchFamily="34" charset="0"/>
              </a:rPr>
              <a:t> p </a:t>
            </a:r>
            <a:r>
              <a:rPr lang="pt-BR" b="1" dirty="0">
                <a:solidFill>
                  <a:srgbClr val="7030A0"/>
                </a:solidFill>
                <a:latin typeface="Arial" pitchFamily="34" charset="0"/>
                <a:cs typeface="Arial" pitchFamily="34" charset="0"/>
              </a:rPr>
              <a:t>e r i c o l </a:t>
            </a:r>
            <a:endParaRPr lang="pt-BR" b="1" dirty="0" smtClean="0">
              <a:solidFill>
                <a:srgbClr val="7030A0"/>
              </a:solidFill>
              <a:latin typeface="Arial" pitchFamily="34" charset="0"/>
              <a:cs typeface="Arial" pitchFamily="34" charset="0"/>
            </a:endParaRPr>
          </a:p>
          <a:p>
            <a:pPr algn="just"/>
            <a:endParaRPr lang="pt-BR" b="1" dirty="0">
              <a:solidFill>
                <a:srgbClr val="7030A0"/>
              </a:solidFill>
              <a:latin typeface="Arial" pitchFamily="34" charset="0"/>
              <a:cs typeface="Arial" pitchFamily="34" charset="0"/>
            </a:endParaRPr>
          </a:p>
          <a:p>
            <a:pPr algn="just"/>
            <a:r>
              <a:rPr lang="vi-VN" dirty="0">
                <a:latin typeface="Arial" pitchFamily="34" charset="0"/>
                <a:cs typeface="Arial" pitchFamily="34" charset="0"/>
              </a:rPr>
              <a:t>Frazele de pericol atribuite în conformitate cu </a:t>
            </a:r>
            <a:r>
              <a:rPr lang="vi-VN" b="1" dirty="0">
                <a:latin typeface="Arial" pitchFamily="34" charset="0"/>
                <a:cs typeface="Arial" pitchFamily="34" charset="0"/>
              </a:rPr>
              <a:t>articolul 13 litera (b) sunt indicate în conformitate cu anexa III</a:t>
            </a:r>
            <a:r>
              <a:rPr lang="vi-VN" dirty="0">
                <a:latin typeface="Arial" pitchFamily="34" charset="0"/>
                <a:cs typeface="Arial" pitchFamily="34" charset="0"/>
              </a:rPr>
              <a:t>. În plus, pentru o diferențiere suplimentară, la anumite fraze de pericol </a:t>
            </a:r>
            <a:r>
              <a:rPr lang="vi-VN" b="1" dirty="0">
                <a:latin typeface="Arial" pitchFamily="34" charset="0"/>
                <a:cs typeface="Arial" pitchFamily="34" charset="0"/>
              </a:rPr>
              <a:t>se adaugă litere la cele trei cifre ale codului frazei de pericol. </a:t>
            </a:r>
            <a:r>
              <a:rPr lang="en-US" b="1" dirty="0" smtClean="0">
                <a:latin typeface="Arial" pitchFamily="34" charset="0"/>
                <a:cs typeface="Arial" pitchFamily="34" charset="0"/>
              </a:rPr>
              <a:t>                    </a:t>
            </a:r>
            <a:r>
              <a:rPr lang="vi-VN" b="1" dirty="0" smtClean="0">
                <a:latin typeface="Arial" pitchFamily="34" charset="0"/>
                <a:cs typeface="Arial" pitchFamily="34" charset="0"/>
              </a:rPr>
              <a:t>Se </a:t>
            </a:r>
            <a:r>
              <a:rPr lang="vi-VN" b="1" dirty="0">
                <a:latin typeface="Arial" pitchFamily="34" charset="0"/>
                <a:cs typeface="Arial" pitchFamily="34" charset="0"/>
              </a:rPr>
              <a:t>utilizează următoarele coduri suplimentare</a:t>
            </a:r>
            <a:r>
              <a:rPr lang="vi-VN" b="1" dirty="0" smtClean="0">
                <a:latin typeface="Arial" pitchFamily="34" charset="0"/>
                <a:cs typeface="Arial" pitchFamily="34" charset="0"/>
              </a:rPr>
              <a:t>:</a:t>
            </a:r>
            <a:endParaRPr lang="en-US" b="1" dirty="0">
              <a:latin typeface="Arial" pitchFamily="34" charset="0"/>
              <a:cs typeface="Arial" pitchFamily="34" charset="0"/>
            </a:endParaRPr>
          </a:p>
          <a:p>
            <a:pPr algn="just"/>
            <a:r>
              <a:rPr lang="en-US" dirty="0" smtClean="0">
                <a:latin typeface="Arial" pitchFamily="34" charset="0"/>
                <a:cs typeface="Arial" pitchFamily="34" charset="0"/>
              </a:rPr>
              <a:t>H350i </a:t>
            </a:r>
            <a:r>
              <a:rPr lang="en-US" dirty="0">
                <a:latin typeface="Arial" pitchFamily="34" charset="0"/>
                <a:cs typeface="Arial" pitchFamily="34" charset="0"/>
              </a:rPr>
              <a:t>Poate provoca cancer prin inhalare. </a:t>
            </a:r>
          </a:p>
          <a:p>
            <a:pPr algn="just"/>
            <a:r>
              <a:rPr lang="vi-VN" dirty="0">
                <a:latin typeface="Arial" pitchFamily="34" charset="0"/>
                <a:cs typeface="Arial" pitchFamily="34" charset="0"/>
              </a:rPr>
              <a:t>H360F Poate dăuna fertilității. </a:t>
            </a:r>
          </a:p>
          <a:p>
            <a:pPr algn="just"/>
            <a:r>
              <a:rPr lang="vi-VN" dirty="0">
                <a:latin typeface="Arial" pitchFamily="34" charset="0"/>
                <a:cs typeface="Arial" pitchFamily="34" charset="0"/>
              </a:rPr>
              <a:t>H360D Poate dăuna fătului. </a:t>
            </a:r>
          </a:p>
          <a:p>
            <a:pPr algn="just"/>
            <a:r>
              <a:rPr lang="pt-BR" dirty="0">
                <a:latin typeface="Arial" pitchFamily="34" charset="0"/>
                <a:cs typeface="Arial" pitchFamily="34" charset="0"/>
              </a:rPr>
              <a:t>H361f Susceptibil de a dăuna fertilității. </a:t>
            </a:r>
          </a:p>
          <a:p>
            <a:pPr algn="just"/>
            <a:r>
              <a:rPr lang="pt-BR" dirty="0">
                <a:latin typeface="Arial" pitchFamily="34" charset="0"/>
                <a:cs typeface="Arial" pitchFamily="34" charset="0"/>
              </a:rPr>
              <a:t>H361d Susceptibil de a dăuna fătului. </a:t>
            </a:r>
          </a:p>
          <a:p>
            <a:pPr algn="just"/>
            <a:r>
              <a:rPr lang="vi-VN" dirty="0">
                <a:latin typeface="Arial" pitchFamily="34" charset="0"/>
                <a:cs typeface="Arial" pitchFamily="34" charset="0"/>
              </a:rPr>
              <a:t>H360FD Poate dăuna fertilității. Poate dăuna fătului. </a:t>
            </a:r>
          </a:p>
          <a:p>
            <a:pPr algn="just"/>
            <a:r>
              <a:rPr lang="pt-BR" dirty="0">
                <a:latin typeface="Arial" pitchFamily="34" charset="0"/>
                <a:cs typeface="Arial" pitchFamily="34" charset="0"/>
              </a:rPr>
              <a:t>H361fd Susceptibil de a dăuna fertilității. Susceptibil de a dăuna fătului. </a:t>
            </a:r>
          </a:p>
          <a:p>
            <a:pPr algn="just"/>
            <a:r>
              <a:rPr lang="vi-VN" dirty="0">
                <a:latin typeface="Arial" pitchFamily="34" charset="0"/>
                <a:cs typeface="Arial" pitchFamily="34" charset="0"/>
              </a:rPr>
              <a:t>H360Fd Poate dăuna fertilității. Susceptibil de a dăuna fătului. </a:t>
            </a:r>
          </a:p>
          <a:p>
            <a:pPr algn="just"/>
            <a:r>
              <a:rPr lang="vi-VN" dirty="0">
                <a:latin typeface="Arial" pitchFamily="34" charset="0"/>
                <a:cs typeface="Arial" pitchFamily="34" charset="0"/>
              </a:rPr>
              <a:t>H360Df Poate dăuna fătului. Susceptibil de a dăuna fertilității. </a:t>
            </a:r>
            <a:endParaRPr lang="en-US"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898629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Autofit/>
          </a:bodyPr>
          <a:lstStyle/>
          <a:p>
            <a:pPr algn="just"/>
            <a:r>
              <a:rPr lang="en-US" sz="1050" b="1" i="1" dirty="0" smtClean="0">
                <a:solidFill>
                  <a:srgbClr val="7030A0"/>
                </a:solidFill>
                <a:latin typeface="Arial" pitchFamily="34" charset="0"/>
                <a:cs typeface="Arial" pitchFamily="34" charset="0"/>
              </a:rPr>
              <a:t>Coduri </a:t>
            </a:r>
            <a:r>
              <a:rPr lang="en-US" sz="1050" b="1" i="1" dirty="0">
                <a:solidFill>
                  <a:srgbClr val="7030A0"/>
                </a:solidFill>
                <a:latin typeface="Arial" pitchFamily="34" charset="0"/>
                <a:cs typeface="Arial" pitchFamily="34" charset="0"/>
              </a:rPr>
              <a:t>de clasificare </a:t>
            </a:r>
            <a:endParaRPr lang="en-US" sz="1050" b="1" dirty="0">
              <a:solidFill>
                <a:srgbClr val="7030A0"/>
              </a:solidFill>
              <a:latin typeface="Arial" pitchFamily="34" charset="0"/>
              <a:cs typeface="Arial" pitchFamily="34" charset="0"/>
            </a:endParaRPr>
          </a:p>
          <a:p>
            <a:pPr algn="just"/>
            <a:r>
              <a:rPr lang="vi-VN" sz="1050" b="1" dirty="0">
                <a:latin typeface="Arial" pitchFamily="34" charset="0"/>
                <a:cs typeface="Arial" pitchFamily="34" charset="0"/>
              </a:rPr>
              <a:t>Clasificarea pe fiecare categorie de pericol </a:t>
            </a:r>
            <a:r>
              <a:rPr lang="vi-VN" sz="1050" dirty="0">
                <a:latin typeface="Arial" pitchFamily="34" charset="0"/>
                <a:cs typeface="Arial" pitchFamily="34" charset="0"/>
              </a:rPr>
              <a:t>(astfel cum sunt definite la articolul 2 alineatul (2) din Directiva 67/548/CEE) se specifică în mod normal sub forma unei abrevieri reprezentând categoria de pericol împreună cu fraza(ele) de risc corespunzătoare. </a:t>
            </a:r>
            <a:r>
              <a:rPr lang="vi-VN" sz="1050" b="1" dirty="0">
                <a:latin typeface="Arial" pitchFamily="34" charset="0"/>
                <a:cs typeface="Arial" pitchFamily="34" charset="0"/>
              </a:rPr>
              <a:t>Cu toate acestea, în anumite cazuri (de ex. substanțele clasificate ca inflamabile, sensibilizatoare sau unele dintre substanțele clasificate ca fiind periculoase pentru mediu) nu se utilizează decât fraza de risc. </a:t>
            </a:r>
          </a:p>
          <a:p>
            <a:pPr algn="just"/>
            <a:r>
              <a:rPr lang="it-IT" sz="1050" dirty="0">
                <a:latin typeface="Arial" pitchFamily="34" charset="0"/>
                <a:cs typeface="Arial" pitchFamily="34" charset="0"/>
              </a:rPr>
              <a:t>Abrevierile pentru fiecare dintre aceste categorii sunt prezentate mai jos: </a:t>
            </a:r>
          </a:p>
          <a:p>
            <a:pPr algn="just"/>
            <a:r>
              <a:rPr lang="en-US" sz="1050" dirty="0">
                <a:latin typeface="Arial" pitchFamily="34" charset="0"/>
                <a:cs typeface="Arial" pitchFamily="34" charset="0"/>
              </a:rPr>
              <a:t>— exploziv: E </a:t>
            </a:r>
          </a:p>
          <a:p>
            <a:pPr algn="just"/>
            <a:r>
              <a:rPr lang="en-US" sz="1050" dirty="0">
                <a:latin typeface="Arial" pitchFamily="34" charset="0"/>
                <a:cs typeface="Arial" pitchFamily="34" charset="0"/>
              </a:rPr>
              <a:t>— oxidant: O </a:t>
            </a:r>
          </a:p>
          <a:p>
            <a:pPr algn="just"/>
            <a:r>
              <a:rPr lang="en-US" sz="1050" dirty="0">
                <a:latin typeface="Arial" pitchFamily="34" charset="0"/>
                <a:cs typeface="Arial" pitchFamily="34" charset="0"/>
              </a:rPr>
              <a:t>— extrem de inflamabil: F+ </a:t>
            </a:r>
          </a:p>
          <a:p>
            <a:pPr algn="just"/>
            <a:r>
              <a:rPr lang="en-US" sz="1050" dirty="0">
                <a:latin typeface="Arial" pitchFamily="34" charset="0"/>
                <a:cs typeface="Arial" pitchFamily="34" charset="0"/>
              </a:rPr>
              <a:t>— foarte inflamabil: F </a:t>
            </a:r>
          </a:p>
          <a:p>
            <a:pPr algn="just"/>
            <a:r>
              <a:rPr lang="en-US" sz="1050" dirty="0">
                <a:latin typeface="Arial" pitchFamily="34" charset="0"/>
                <a:cs typeface="Arial" pitchFamily="34" charset="0"/>
              </a:rPr>
              <a:t>— inflamabil: R10 </a:t>
            </a:r>
          </a:p>
          <a:p>
            <a:pPr algn="just"/>
            <a:r>
              <a:rPr lang="en-US" sz="1050" dirty="0">
                <a:latin typeface="Arial" pitchFamily="34" charset="0"/>
                <a:cs typeface="Arial" pitchFamily="34" charset="0"/>
              </a:rPr>
              <a:t>— foarte toxic: T+ </a:t>
            </a:r>
          </a:p>
          <a:p>
            <a:pPr algn="just"/>
            <a:r>
              <a:rPr lang="pt-BR" sz="1050" dirty="0">
                <a:latin typeface="Arial" pitchFamily="34" charset="0"/>
                <a:cs typeface="Arial" pitchFamily="34" charset="0"/>
              </a:rPr>
              <a:t>— toxic: </a:t>
            </a:r>
            <a:r>
              <a:rPr lang="pt-BR" sz="1050" dirty="0" smtClean="0">
                <a:latin typeface="Arial" pitchFamily="34" charset="0"/>
                <a:cs typeface="Arial" pitchFamily="34" charset="0"/>
              </a:rPr>
              <a:t>T</a:t>
            </a:r>
            <a:endParaRPr lang="en-US" sz="1050" dirty="0">
              <a:latin typeface="Arial" pitchFamily="34" charset="0"/>
              <a:cs typeface="Arial" pitchFamily="34" charset="0"/>
            </a:endParaRPr>
          </a:p>
          <a:p>
            <a:pPr algn="just"/>
            <a:r>
              <a:rPr lang="en-US" sz="1050" dirty="0">
                <a:latin typeface="Arial" pitchFamily="34" charset="0"/>
                <a:cs typeface="Arial" pitchFamily="34" charset="0"/>
              </a:rPr>
              <a:t>— nociv: Xn </a:t>
            </a:r>
          </a:p>
          <a:p>
            <a:pPr algn="just"/>
            <a:r>
              <a:rPr lang="en-US" sz="1050" dirty="0">
                <a:latin typeface="Arial" pitchFamily="34" charset="0"/>
                <a:cs typeface="Arial" pitchFamily="34" charset="0"/>
              </a:rPr>
              <a:t>— corosiv: C </a:t>
            </a:r>
          </a:p>
          <a:p>
            <a:pPr algn="just"/>
            <a:r>
              <a:rPr lang="en-US" sz="1050" dirty="0">
                <a:latin typeface="Arial" pitchFamily="34" charset="0"/>
                <a:cs typeface="Arial" pitchFamily="34" charset="0"/>
              </a:rPr>
              <a:t>— iritant: Xi </a:t>
            </a:r>
          </a:p>
          <a:p>
            <a:pPr algn="just"/>
            <a:r>
              <a:rPr lang="en-US" sz="1050" dirty="0">
                <a:latin typeface="Arial" pitchFamily="34" charset="0"/>
                <a:cs typeface="Arial" pitchFamily="34" charset="0"/>
              </a:rPr>
              <a:t>— sensibilizant: R42 și/sau R43 </a:t>
            </a:r>
          </a:p>
          <a:p>
            <a:pPr algn="just"/>
            <a:r>
              <a:rPr lang="sv-SE" sz="1050" dirty="0">
                <a:latin typeface="Arial" pitchFamily="34" charset="0"/>
                <a:cs typeface="Arial" pitchFamily="34" charset="0"/>
              </a:rPr>
              <a:t>— cancerigen: Canc. Cat. (1, 2 sau 3) </a:t>
            </a:r>
          </a:p>
          <a:p>
            <a:pPr algn="just"/>
            <a:r>
              <a:rPr lang="fi-FI" sz="1050" dirty="0">
                <a:latin typeface="Arial" pitchFamily="34" charset="0"/>
                <a:cs typeface="Arial" pitchFamily="34" charset="0"/>
              </a:rPr>
              <a:t>— mutagen: Muta. Cat. (1, 2 sau 3) </a:t>
            </a:r>
          </a:p>
          <a:p>
            <a:pPr algn="just"/>
            <a:r>
              <a:rPr lang="en-US" sz="1050" dirty="0">
                <a:latin typeface="Arial" pitchFamily="34" charset="0"/>
                <a:cs typeface="Arial" pitchFamily="34" charset="0"/>
              </a:rPr>
              <a:t>— toxic pentru reproducere: Tox. repr. Cat. (1, 2 sau 3) </a:t>
            </a:r>
          </a:p>
          <a:p>
            <a:pPr algn="just"/>
            <a:r>
              <a:rPr lang="pt-BR" sz="1050" dirty="0">
                <a:latin typeface="Arial" pitchFamily="34" charset="0"/>
                <a:cs typeface="Arial" pitchFamily="34" charset="0"/>
              </a:rPr>
              <a:t>— periculos pentru mediu: N sau R52 și/sau R53; </a:t>
            </a:r>
            <a:endParaRPr lang="en-US" sz="1050" dirty="0">
              <a:latin typeface="Arial" pitchFamily="34" charset="0"/>
              <a:cs typeface="Arial" pitchFamily="34" charset="0"/>
            </a:endParaRPr>
          </a:p>
        </p:txBody>
      </p:sp>
    </p:spTree>
    <p:extLst>
      <p:ext uri="{BB962C8B-B14F-4D97-AF65-F5344CB8AC3E}">
        <p14:creationId xmlns:p14="http://schemas.microsoft.com/office/powerpoint/2010/main" val="3696963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47500" lnSpcReduction="20000"/>
          </a:bodyPr>
          <a:lstStyle/>
          <a:p>
            <a:endParaRPr lang="en-US" dirty="0"/>
          </a:p>
          <a:p>
            <a:pPr algn="just"/>
            <a:r>
              <a:rPr lang="vi-VN" b="1" dirty="0">
                <a:solidFill>
                  <a:srgbClr val="7030A0"/>
                </a:solidFill>
                <a:latin typeface="Arial" pitchFamily="34" charset="0"/>
                <a:cs typeface="Arial" pitchFamily="34" charset="0"/>
              </a:rPr>
              <a:t>Clasificările și frazele de pericol din tabelul 3.1 rezultate ca urmare a transpunerii clasificărilor menționate în anexa I la Directiva nr. 67/548/CEE </a:t>
            </a:r>
            <a:endParaRPr lang="en-US" b="1" dirty="0" smtClean="0">
              <a:solidFill>
                <a:srgbClr val="7030A0"/>
              </a:solidFill>
              <a:latin typeface="Arial" pitchFamily="34" charset="0"/>
              <a:cs typeface="Arial" pitchFamily="34" charset="0"/>
            </a:endParaRPr>
          </a:p>
          <a:p>
            <a:pPr algn="just"/>
            <a:endParaRPr lang="en-US" dirty="0">
              <a:latin typeface="Arial" pitchFamily="34" charset="0"/>
              <a:cs typeface="Arial" pitchFamily="34" charset="0"/>
            </a:endParaRPr>
          </a:p>
          <a:p>
            <a:pPr algn="just"/>
            <a:r>
              <a:rPr lang="it-IT" b="1" dirty="0">
                <a:solidFill>
                  <a:srgbClr val="7030A0"/>
                </a:solidFill>
                <a:latin typeface="Arial" pitchFamily="34" charset="0"/>
                <a:cs typeface="Arial" pitchFamily="34" charset="0"/>
              </a:rPr>
              <a:t>3. PARTEA 3: TABELE DE CLASIFICARE ȘI ETICHETARE ARMONIZATE</a:t>
            </a:r>
            <a:r>
              <a:rPr lang="it-IT" dirty="0">
                <a:latin typeface="Arial" pitchFamily="34" charset="0"/>
                <a:cs typeface="Arial" pitchFamily="34" charset="0"/>
              </a:rPr>
              <a:t> </a:t>
            </a:r>
            <a:r>
              <a:rPr lang="it-IT" b="1" dirty="0" smtClean="0">
                <a:latin typeface="Arial" pitchFamily="34" charset="0"/>
                <a:cs typeface="Arial" pitchFamily="34" charset="0"/>
              </a:rPr>
              <a:t>– PAG.473</a:t>
            </a:r>
            <a:endParaRPr lang="it-IT" dirty="0">
              <a:latin typeface="Arial" pitchFamily="34" charset="0"/>
              <a:cs typeface="Arial" pitchFamily="34" charset="0"/>
            </a:endParaRPr>
          </a:p>
          <a:p>
            <a:pPr algn="just"/>
            <a:r>
              <a:rPr lang="vi-VN" dirty="0">
                <a:latin typeface="Arial" pitchFamily="34" charset="0"/>
                <a:cs typeface="Arial" pitchFamily="34" charset="0"/>
              </a:rPr>
              <a:t>Tabelul 3.1: Lista clasificărilor și etichetărilor armonizate ale substanțelor periculoase </a:t>
            </a:r>
            <a:endParaRPr lang="en-US" dirty="0" smtClean="0">
              <a:latin typeface="Arial" pitchFamily="34" charset="0"/>
              <a:cs typeface="Arial" pitchFamily="34" charset="0"/>
            </a:endParaRPr>
          </a:p>
          <a:p>
            <a:pPr algn="just"/>
            <a:endParaRPr lang="en-US" dirty="0">
              <a:latin typeface="Arial" pitchFamily="34" charset="0"/>
              <a:cs typeface="Arial" pitchFamily="34" charset="0"/>
            </a:endParaRPr>
          </a:p>
          <a:p>
            <a:pPr algn="just"/>
            <a:r>
              <a:rPr lang="vi-VN" dirty="0">
                <a:latin typeface="Arial" pitchFamily="34" charset="0"/>
                <a:cs typeface="Arial" pitchFamily="34" charset="0"/>
              </a:rPr>
              <a:t>Tabelul 3.2: Lista clasificărilor și etichetărilor armonizate ale substanțelor periculoase din anexa I la Directiva 67/548/CEE</a:t>
            </a:r>
            <a:r>
              <a:rPr lang="vi-VN" dirty="0" smtClean="0">
                <a:latin typeface="Arial" pitchFamily="34" charset="0"/>
                <a:cs typeface="Arial" pitchFamily="34" charset="0"/>
              </a:rPr>
              <a:t>.</a:t>
            </a:r>
            <a:endParaRPr lang="en-US" dirty="0" smtClean="0">
              <a:latin typeface="Arial" pitchFamily="34" charset="0"/>
              <a:cs typeface="Arial" pitchFamily="34" charset="0"/>
            </a:endParaRPr>
          </a:p>
          <a:p>
            <a:pPr algn="just"/>
            <a:endParaRPr lang="en-US" dirty="0">
              <a:latin typeface="Arial" pitchFamily="34" charset="0"/>
              <a:cs typeface="Arial" pitchFamily="34" charset="0"/>
            </a:endParaRPr>
          </a:p>
          <a:p>
            <a:pPr algn="just"/>
            <a:r>
              <a:rPr lang="en-US" i="1" dirty="0">
                <a:solidFill>
                  <a:srgbClr val="7030A0"/>
                </a:solidFill>
                <a:latin typeface="Arial" pitchFamily="34" charset="0"/>
                <a:cs typeface="Arial" pitchFamily="34" charset="0"/>
              </a:rPr>
              <a:t>ANEXA VII </a:t>
            </a:r>
            <a:endParaRPr lang="en-US" dirty="0">
              <a:solidFill>
                <a:srgbClr val="7030A0"/>
              </a:solidFill>
              <a:latin typeface="Arial" pitchFamily="34" charset="0"/>
              <a:cs typeface="Arial" pitchFamily="34" charset="0"/>
            </a:endParaRPr>
          </a:p>
          <a:p>
            <a:pPr algn="just"/>
            <a:r>
              <a:rPr lang="vi-VN" b="1" dirty="0">
                <a:solidFill>
                  <a:srgbClr val="7030A0"/>
                </a:solidFill>
                <a:latin typeface="Arial" pitchFamily="34" charset="0"/>
                <a:cs typeface="Arial" pitchFamily="34" charset="0"/>
              </a:rPr>
              <a:t>Tabel de corespondență între clasificarea în temeiul Directivei 67/548/CEE și clasificarea în temeiul prezentului regulament </a:t>
            </a:r>
            <a:endParaRPr lang="en-US" b="1" dirty="0" smtClean="0">
              <a:solidFill>
                <a:srgbClr val="7030A0"/>
              </a:solidFill>
              <a:latin typeface="Arial" pitchFamily="34" charset="0"/>
              <a:cs typeface="Arial" pitchFamily="34" charset="0"/>
            </a:endParaRPr>
          </a:p>
          <a:p>
            <a:pPr algn="just"/>
            <a:endParaRPr lang="en-US" dirty="0">
              <a:latin typeface="Arial" pitchFamily="34" charset="0"/>
              <a:cs typeface="Arial" pitchFamily="34" charset="0"/>
            </a:endParaRPr>
          </a:p>
          <a:p>
            <a:pPr algn="just"/>
            <a:r>
              <a:rPr lang="vi-VN" dirty="0">
                <a:latin typeface="Arial" pitchFamily="34" charset="0"/>
                <a:cs typeface="Arial" pitchFamily="34" charset="0"/>
              </a:rPr>
              <a:t>1. </a:t>
            </a:r>
            <a:r>
              <a:rPr lang="vi-VN" b="1" dirty="0">
                <a:latin typeface="Arial" pitchFamily="34" charset="0"/>
                <a:cs typeface="Arial" pitchFamily="34" charset="0"/>
              </a:rPr>
              <a:t>Tabel de corespondență </a:t>
            </a:r>
            <a:r>
              <a:rPr lang="en-US" b="1" dirty="0" smtClean="0">
                <a:latin typeface="Arial" pitchFamily="34" charset="0"/>
                <a:cs typeface="Arial" pitchFamily="34" charset="0"/>
              </a:rPr>
              <a:t>- </a:t>
            </a:r>
            <a:r>
              <a:rPr lang="en-US" dirty="0" smtClean="0">
                <a:latin typeface="Arial" pitchFamily="34" charset="0"/>
                <a:cs typeface="Arial" pitchFamily="34" charset="0"/>
              </a:rPr>
              <a:t>Codurile </a:t>
            </a:r>
            <a:r>
              <a:rPr lang="en-US" dirty="0">
                <a:latin typeface="Arial" pitchFamily="34" charset="0"/>
                <a:cs typeface="Arial" pitchFamily="34" charset="0"/>
              </a:rPr>
              <a:t>utilizate sunt introduse în tabelul 1.1 și în secțiunea 1.1.2.2 din anexa VI. </a:t>
            </a:r>
            <a:endParaRPr lang="en-US" dirty="0" smtClean="0">
              <a:latin typeface="Arial" pitchFamily="34" charset="0"/>
              <a:cs typeface="Arial" pitchFamily="34" charset="0"/>
            </a:endParaRPr>
          </a:p>
          <a:p>
            <a:pPr algn="just"/>
            <a:endParaRPr lang="en-US" dirty="0">
              <a:latin typeface="Arial" pitchFamily="34" charset="0"/>
              <a:cs typeface="Arial" pitchFamily="34" charset="0"/>
            </a:endParaRPr>
          </a:p>
          <a:p>
            <a:pPr algn="just"/>
            <a:r>
              <a:rPr lang="en-US" i="1" dirty="0">
                <a:latin typeface="Arial" pitchFamily="34" charset="0"/>
                <a:cs typeface="Arial" pitchFamily="34" charset="0"/>
              </a:rPr>
              <a:t>Tabelul 1.2 </a:t>
            </a:r>
            <a:r>
              <a:rPr lang="en-US" i="1" dirty="0" smtClean="0">
                <a:latin typeface="Arial" pitchFamily="34" charset="0"/>
                <a:cs typeface="Arial" pitchFamily="34" charset="0"/>
              </a:rPr>
              <a:t>- </a:t>
            </a:r>
            <a:r>
              <a:rPr lang="en-US" b="1" dirty="0" smtClean="0">
                <a:latin typeface="Arial" pitchFamily="34" charset="0"/>
                <a:cs typeface="Arial" pitchFamily="34" charset="0"/>
              </a:rPr>
              <a:t>Corespondența </a:t>
            </a:r>
            <a:r>
              <a:rPr lang="en-US" b="1" dirty="0">
                <a:latin typeface="Arial" pitchFamily="34" charset="0"/>
                <a:cs typeface="Arial" pitchFamily="34" charset="0"/>
              </a:rPr>
              <a:t>între frazele de pericol alocate în temeiul Directivei 67/548/CEE și cerințele suplimentare de etichetare în conformitate cu prezentul regulament </a:t>
            </a:r>
            <a:r>
              <a:rPr lang="vi-VN" dirty="0" smtClean="0">
                <a:latin typeface="Arial" pitchFamily="34" charset="0"/>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val="3117831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Autofit/>
          </a:bodyPr>
          <a:lstStyle/>
          <a:p>
            <a:r>
              <a:rPr lang="vi-VN" sz="1200" b="1" dirty="0" smtClean="0">
                <a:solidFill>
                  <a:srgbClr val="C00000"/>
                </a:solidFill>
                <a:latin typeface="Arial" pitchFamily="34" charset="0"/>
                <a:cs typeface="Arial" pitchFamily="34" charset="0"/>
              </a:rPr>
              <a:t>Pasul </a:t>
            </a:r>
            <a:r>
              <a:rPr lang="vi-VN" sz="1200" b="1" dirty="0">
                <a:solidFill>
                  <a:srgbClr val="C00000"/>
                </a:solidFill>
                <a:latin typeface="Arial" pitchFamily="34" charset="0"/>
                <a:cs typeface="Arial" pitchFamily="34" charset="0"/>
              </a:rPr>
              <a:t>1: Verificați dacă </a:t>
            </a:r>
            <a:r>
              <a:rPr lang="vi-VN" sz="1200" b="1" dirty="0" smtClean="0">
                <a:solidFill>
                  <a:srgbClr val="C00000"/>
                </a:solidFill>
                <a:latin typeface="Arial" pitchFamily="34" charset="0"/>
                <a:cs typeface="Arial" pitchFamily="34" charset="0"/>
              </a:rPr>
              <a:t>deșeu</a:t>
            </a:r>
            <a:r>
              <a:rPr lang="en-US" sz="1200" b="1" dirty="0" smtClean="0">
                <a:solidFill>
                  <a:srgbClr val="C00000"/>
                </a:solidFill>
                <a:latin typeface="Arial" pitchFamily="34" charset="0"/>
                <a:cs typeface="Arial" pitchFamily="34" charset="0"/>
              </a:rPr>
              <a:t>l</a:t>
            </a:r>
            <a:r>
              <a:rPr lang="vi-VN" sz="1200" b="1" dirty="0" smtClean="0">
                <a:solidFill>
                  <a:srgbClr val="C00000"/>
                </a:solidFill>
                <a:latin typeface="Arial" pitchFamily="34" charset="0"/>
                <a:cs typeface="Arial" pitchFamily="34" charset="0"/>
              </a:rPr>
              <a:t> </a:t>
            </a:r>
            <a:r>
              <a:rPr lang="vi-VN" sz="1200" b="1" dirty="0">
                <a:solidFill>
                  <a:srgbClr val="C00000"/>
                </a:solidFill>
                <a:latin typeface="Arial" pitchFamily="34" charset="0"/>
                <a:cs typeface="Arial" pitchFamily="34" charset="0"/>
              </a:rPr>
              <a:t>este un produs și cu o fișă tehnică de securitate</a:t>
            </a:r>
            <a:r>
              <a:rPr lang="en-US" sz="1200" b="1" dirty="0" smtClean="0">
                <a:solidFill>
                  <a:srgbClr val="C00000"/>
                </a:solidFill>
                <a:latin typeface="Arial" pitchFamily="34" charset="0"/>
                <a:cs typeface="Arial" pitchFamily="34" charset="0"/>
              </a:rPr>
              <a:t> </a:t>
            </a:r>
            <a:endParaRPr lang="en-US" sz="1200" dirty="0">
              <a:solidFill>
                <a:srgbClr val="C00000"/>
              </a:solidFill>
              <a:latin typeface="Arial" pitchFamily="34" charset="0"/>
              <a:cs typeface="Arial" pitchFamily="34" charset="0"/>
            </a:endParaRPr>
          </a:p>
          <a:p>
            <a:pPr algn="just"/>
            <a:r>
              <a:rPr lang="vi-VN" sz="1200" dirty="0" smtClean="0">
                <a:latin typeface="Arial" pitchFamily="34" charset="0"/>
                <a:cs typeface="Arial" pitchFamily="34" charset="0"/>
              </a:rPr>
              <a:t>Producătorul </a:t>
            </a:r>
            <a:r>
              <a:rPr lang="vi-VN" sz="1200" dirty="0">
                <a:latin typeface="Arial" pitchFamily="34" charset="0"/>
                <a:cs typeface="Arial" pitchFamily="34" charset="0"/>
              </a:rPr>
              <a:t>sau </a:t>
            </a:r>
            <a:r>
              <a:rPr lang="en-US" sz="1200" dirty="0" smtClean="0">
                <a:latin typeface="Arial" pitchFamily="34" charset="0"/>
                <a:cs typeface="Arial" pitchFamily="34" charset="0"/>
              </a:rPr>
              <a:t>furnizorul </a:t>
            </a:r>
            <a:r>
              <a:rPr lang="vi-VN" sz="1200" dirty="0" smtClean="0">
                <a:latin typeface="Arial" pitchFamily="34" charset="0"/>
                <a:cs typeface="Arial" pitchFamily="34" charset="0"/>
              </a:rPr>
              <a:t>fiș</a:t>
            </a:r>
            <a:r>
              <a:rPr lang="en-US" sz="1200" dirty="0" smtClean="0">
                <a:latin typeface="Arial" pitchFamily="34" charset="0"/>
                <a:cs typeface="Arial" pitchFamily="34" charset="0"/>
              </a:rPr>
              <a:t>ei de securitate </a:t>
            </a:r>
            <a:r>
              <a:rPr lang="vi-VN" sz="1200" dirty="0" smtClean="0">
                <a:latin typeface="Arial" pitchFamily="34" charset="0"/>
                <a:cs typeface="Arial" pitchFamily="34" charset="0"/>
              </a:rPr>
              <a:t> (S</a:t>
            </a:r>
            <a:r>
              <a:rPr lang="en-US" sz="1200" dirty="0" smtClean="0">
                <a:latin typeface="Arial" pitchFamily="34" charset="0"/>
                <a:cs typeface="Arial" pitchFamily="34" charset="0"/>
              </a:rPr>
              <a:t>afety </a:t>
            </a:r>
            <a:r>
              <a:rPr lang="vi-VN" sz="1200" dirty="0" smtClean="0">
                <a:latin typeface="Arial" pitchFamily="34" charset="0"/>
                <a:cs typeface="Arial" pitchFamily="34" charset="0"/>
              </a:rPr>
              <a:t>D</a:t>
            </a:r>
            <a:r>
              <a:rPr lang="en-US" sz="1200" dirty="0" smtClean="0">
                <a:latin typeface="Arial" pitchFamily="34" charset="0"/>
                <a:cs typeface="Arial" pitchFamily="34" charset="0"/>
              </a:rPr>
              <a:t>data </a:t>
            </a:r>
            <a:r>
              <a:rPr lang="vi-VN" sz="1200" dirty="0" smtClean="0">
                <a:latin typeface="Arial" pitchFamily="34" charset="0"/>
                <a:cs typeface="Arial" pitchFamily="34" charset="0"/>
              </a:rPr>
              <a:t>S</a:t>
            </a:r>
            <a:r>
              <a:rPr lang="en-US" sz="1200" dirty="0" smtClean="0">
                <a:latin typeface="Arial" pitchFamily="34" charset="0"/>
                <a:cs typeface="Arial" pitchFamily="34" charset="0"/>
              </a:rPr>
              <a:t>heet</a:t>
            </a:r>
            <a:r>
              <a:rPr lang="vi-VN" sz="1200" dirty="0" smtClean="0">
                <a:latin typeface="Arial" pitchFamily="34" charset="0"/>
                <a:cs typeface="Arial" pitchFamily="34" charset="0"/>
              </a:rPr>
              <a:t>) </a:t>
            </a:r>
            <a:r>
              <a:rPr lang="vi-VN" sz="1200" dirty="0">
                <a:latin typeface="Arial" pitchFamily="34" charset="0"/>
                <a:cs typeface="Arial" pitchFamily="34" charset="0"/>
              </a:rPr>
              <a:t>pentru un anumit produs va include informații cu privire la compoziția și clasificarea unei substanțe sau a unui amestec. Clasificarea chimică a substanței (substanțelor) </a:t>
            </a:r>
            <a:r>
              <a:rPr lang="vi-VN" sz="1200" dirty="0" smtClean="0">
                <a:latin typeface="Arial" pitchFamily="34" charset="0"/>
                <a:cs typeface="Arial" pitchFamily="34" charset="0"/>
              </a:rPr>
              <a:t>prezent</a:t>
            </a:r>
            <a:r>
              <a:rPr lang="en-US" sz="1200" dirty="0" smtClean="0">
                <a:latin typeface="Arial" pitchFamily="34" charset="0"/>
                <a:cs typeface="Arial" pitchFamily="34" charset="0"/>
              </a:rPr>
              <a:t>a</a:t>
            </a:r>
            <a:r>
              <a:rPr lang="vi-VN" sz="1200" dirty="0" smtClean="0">
                <a:latin typeface="Arial" pitchFamily="34" charset="0"/>
                <a:cs typeface="Arial" pitchFamily="34" charset="0"/>
              </a:rPr>
              <a:t> </a:t>
            </a:r>
            <a:r>
              <a:rPr lang="vi-VN" sz="1200" dirty="0">
                <a:latin typeface="Arial" pitchFamily="34" charset="0"/>
                <a:cs typeface="Arial" pitchFamily="34" charset="0"/>
              </a:rPr>
              <a:t>ar trebui </a:t>
            </a:r>
            <a:r>
              <a:rPr lang="vi-VN" sz="1200" b="1" dirty="0">
                <a:latin typeface="Arial" pitchFamily="34" charset="0"/>
                <a:cs typeface="Arial" pitchFamily="34" charset="0"/>
              </a:rPr>
              <a:t>să fie enumerate în </a:t>
            </a:r>
            <a:r>
              <a:rPr lang="en-US" sz="1200" b="1" dirty="0" smtClean="0">
                <a:latin typeface="Arial" pitchFamily="34" charset="0"/>
                <a:cs typeface="Arial" pitchFamily="34" charset="0"/>
              </a:rPr>
              <a:t>S</a:t>
            </a:r>
            <a:r>
              <a:rPr lang="vi-VN" sz="1200" b="1" dirty="0" smtClean="0">
                <a:latin typeface="Arial" pitchFamily="34" charset="0"/>
                <a:cs typeface="Arial" pitchFamily="34" charset="0"/>
              </a:rPr>
              <a:t>ecțiunea </a:t>
            </a:r>
            <a:r>
              <a:rPr lang="vi-VN" sz="1200" b="1" dirty="0">
                <a:latin typeface="Arial" pitchFamily="34" charset="0"/>
                <a:cs typeface="Arial" pitchFamily="34" charset="0"/>
              </a:rPr>
              <a:t>3 </a:t>
            </a:r>
            <a:r>
              <a:rPr lang="en-US" sz="1200" b="1" dirty="0" smtClean="0">
                <a:latin typeface="Arial" pitchFamily="34" charset="0"/>
                <a:cs typeface="Arial" pitchFamily="34" charset="0"/>
              </a:rPr>
              <a:t>a F</a:t>
            </a:r>
            <a:r>
              <a:rPr lang="vi-VN" sz="1200" b="1" dirty="0" smtClean="0">
                <a:latin typeface="Arial" pitchFamily="34" charset="0"/>
                <a:cs typeface="Arial" pitchFamily="34" charset="0"/>
              </a:rPr>
              <a:t>iș</a:t>
            </a:r>
            <a:r>
              <a:rPr lang="en-US" sz="1200" b="1" dirty="0">
                <a:latin typeface="Arial" pitchFamily="34" charset="0"/>
                <a:cs typeface="Arial" pitchFamily="34" charset="0"/>
              </a:rPr>
              <a:t>ei de S</a:t>
            </a:r>
            <a:r>
              <a:rPr lang="en-US" sz="1200" b="1" dirty="0" smtClean="0">
                <a:latin typeface="Arial" pitchFamily="34" charset="0"/>
                <a:cs typeface="Arial" pitchFamily="34" charset="0"/>
              </a:rPr>
              <a:t>ecuritate-</a:t>
            </a:r>
            <a:r>
              <a:rPr lang="vi-VN" sz="1200" b="1" dirty="0" smtClean="0">
                <a:latin typeface="Arial" pitchFamily="34" charset="0"/>
                <a:cs typeface="Arial" pitchFamily="34" charset="0"/>
              </a:rPr>
              <a:t> </a:t>
            </a:r>
            <a:r>
              <a:rPr lang="vi-VN" sz="1200" b="1" dirty="0">
                <a:latin typeface="Arial" pitchFamily="34" charset="0"/>
                <a:cs typeface="Arial" pitchFamily="34" charset="0"/>
              </a:rPr>
              <a:t>"Compoziție, informatii despre </a:t>
            </a:r>
            <a:r>
              <a:rPr lang="en-US" sz="1200" b="1" dirty="0" smtClean="0">
                <a:latin typeface="Arial" pitchFamily="34" charset="0"/>
                <a:cs typeface="Arial" pitchFamily="34" charset="0"/>
              </a:rPr>
              <a:t>ingredienti.</a:t>
            </a:r>
            <a:endParaRPr lang="en-US" sz="1200" b="1" dirty="0">
              <a:latin typeface="Arial" pitchFamily="34" charset="0"/>
              <a:cs typeface="Arial" pitchFamily="34" charset="0"/>
            </a:endParaRPr>
          </a:p>
          <a:p>
            <a:pPr algn="just"/>
            <a:r>
              <a:rPr lang="vi-VN" sz="1200" dirty="0" smtClean="0">
                <a:latin typeface="Arial" pitchFamily="34" charset="0"/>
                <a:cs typeface="Arial" pitchFamily="34" charset="0"/>
              </a:rPr>
              <a:t>În </a:t>
            </a:r>
            <a:r>
              <a:rPr lang="vi-VN" sz="1200" dirty="0">
                <a:latin typeface="Arial" pitchFamily="34" charset="0"/>
                <a:cs typeface="Arial" pitchFamily="34" charset="0"/>
              </a:rPr>
              <a:t>cazul în care </a:t>
            </a:r>
            <a:r>
              <a:rPr lang="vi-VN" sz="1200" dirty="0" smtClean="0">
                <a:latin typeface="Arial" pitchFamily="34" charset="0"/>
                <a:cs typeface="Arial" pitchFamily="34" charset="0"/>
              </a:rPr>
              <a:t>deșeu</a:t>
            </a:r>
            <a:r>
              <a:rPr lang="en-US" sz="1200" dirty="0" smtClean="0">
                <a:latin typeface="Arial" pitchFamily="34" charset="0"/>
                <a:cs typeface="Arial" pitchFamily="34" charset="0"/>
              </a:rPr>
              <a:t>l</a:t>
            </a:r>
            <a:r>
              <a:rPr lang="vi-VN" sz="1200" dirty="0" smtClean="0">
                <a:latin typeface="Arial" pitchFamily="34" charset="0"/>
                <a:cs typeface="Arial" pitchFamily="34" charset="0"/>
              </a:rPr>
              <a:t> </a:t>
            </a:r>
            <a:r>
              <a:rPr lang="vi-VN" sz="1200" dirty="0">
                <a:latin typeface="Arial" pitchFamily="34" charset="0"/>
                <a:cs typeface="Arial" pitchFamily="34" charset="0"/>
              </a:rPr>
              <a:t>a fost un produs fabricat (de exemplu, </a:t>
            </a:r>
            <a:r>
              <a:rPr lang="en-US" sz="1200" dirty="0" smtClean="0">
                <a:latin typeface="Arial" pitchFamily="34" charset="0"/>
                <a:cs typeface="Arial" pitchFamily="34" charset="0"/>
              </a:rPr>
              <a:t>un recipient</a:t>
            </a:r>
            <a:r>
              <a:rPr lang="vi-VN" sz="1200" dirty="0" smtClean="0">
                <a:latin typeface="Arial" pitchFamily="34" charset="0"/>
                <a:cs typeface="Arial" pitchFamily="34" charset="0"/>
              </a:rPr>
              <a:t> </a:t>
            </a:r>
            <a:r>
              <a:rPr lang="vi-VN" sz="1200" dirty="0">
                <a:latin typeface="Arial" pitchFamily="34" charset="0"/>
                <a:cs typeface="Arial" pitchFamily="34" charset="0"/>
              </a:rPr>
              <a:t>de vopsea), verificați dacă:</a:t>
            </a:r>
            <a:endParaRPr lang="en-US" sz="1200" dirty="0">
              <a:latin typeface="Arial" pitchFamily="34" charset="0"/>
              <a:cs typeface="Arial" pitchFamily="34" charset="0"/>
            </a:endParaRPr>
          </a:p>
          <a:p>
            <a:pPr lvl="1" algn="just"/>
            <a:r>
              <a:rPr lang="en-US" sz="1200" dirty="0">
                <a:latin typeface="Arial" pitchFamily="34" charset="0"/>
                <a:cs typeface="Arial" pitchFamily="34" charset="0"/>
              </a:rPr>
              <a:t>d</a:t>
            </a:r>
            <a:r>
              <a:rPr lang="en-US" sz="1200" dirty="0" smtClean="0">
                <a:latin typeface="Arial" pitchFamily="34" charset="0"/>
                <a:cs typeface="Arial" pitchFamily="34" charset="0"/>
              </a:rPr>
              <a:t>aca compoziția </a:t>
            </a:r>
            <a:r>
              <a:rPr lang="en-US" sz="1200" dirty="0">
                <a:latin typeface="Arial" pitchFamily="34" charset="0"/>
                <a:cs typeface="Arial" pitchFamily="34" charset="0"/>
              </a:rPr>
              <a:t>produsului este </a:t>
            </a:r>
            <a:r>
              <a:rPr lang="en-US" sz="1200" dirty="0" smtClean="0">
                <a:latin typeface="Arial" pitchFamily="34" charset="0"/>
                <a:cs typeface="Arial" pitchFamily="34" charset="0"/>
              </a:rPr>
              <a:t>neschimbata;</a:t>
            </a:r>
            <a:endParaRPr lang="en-US" sz="1200" dirty="0">
              <a:latin typeface="Arial" pitchFamily="34" charset="0"/>
              <a:cs typeface="Arial" pitchFamily="34" charset="0"/>
            </a:endParaRPr>
          </a:p>
          <a:p>
            <a:pPr lvl="1" algn="just"/>
            <a:r>
              <a:rPr lang="en-US" sz="1200" dirty="0">
                <a:latin typeface="Arial" pitchFamily="34" charset="0"/>
                <a:cs typeface="Arial" pitchFamily="34" charset="0"/>
              </a:rPr>
              <a:t>d</a:t>
            </a:r>
            <a:r>
              <a:rPr lang="en-US" sz="1200" dirty="0" smtClean="0">
                <a:latin typeface="Arial" pitchFamily="34" charset="0"/>
                <a:cs typeface="Arial" pitchFamily="34" charset="0"/>
              </a:rPr>
              <a:t>aca produsul  a </a:t>
            </a:r>
            <a:r>
              <a:rPr lang="en-US" sz="1200" dirty="0">
                <a:latin typeface="Arial" pitchFamily="34" charset="0"/>
                <a:cs typeface="Arial" pitchFamily="34" charset="0"/>
              </a:rPr>
              <a:t>fost clasificat în conformitate cu </a:t>
            </a:r>
            <a:r>
              <a:rPr lang="en-US" sz="1200" dirty="0" smtClean="0">
                <a:latin typeface="Arial" pitchFamily="34" charset="0"/>
                <a:cs typeface="Arial" pitchFamily="34" charset="0"/>
              </a:rPr>
              <a:t>criteriile de clasificare din CLP;</a:t>
            </a:r>
          </a:p>
          <a:p>
            <a:pPr lvl="1" algn="just"/>
            <a:r>
              <a:rPr lang="en-US" sz="1200" dirty="0">
                <a:latin typeface="Arial" pitchFamily="34" charset="0"/>
                <a:cs typeface="Arial" pitchFamily="34" charset="0"/>
              </a:rPr>
              <a:t>d</a:t>
            </a:r>
            <a:r>
              <a:rPr lang="en-US" sz="1200" dirty="0" smtClean="0">
                <a:latin typeface="Arial" pitchFamily="34" charset="0"/>
                <a:cs typeface="Arial" pitchFamily="34" charset="0"/>
              </a:rPr>
              <a:t>aca este o </a:t>
            </a:r>
            <a:r>
              <a:rPr lang="vi-VN" sz="1200" dirty="0" smtClean="0">
                <a:latin typeface="Arial" pitchFamily="34" charset="0"/>
                <a:cs typeface="Arial" pitchFamily="34" charset="0"/>
              </a:rPr>
              <a:t>fiș</a:t>
            </a:r>
            <a:r>
              <a:rPr lang="en-US" sz="1200" dirty="0">
                <a:latin typeface="Arial" pitchFamily="34" charset="0"/>
                <a:cs typeface="Arial" pitchFamily="34" charset="0"/>
              </a:rPr>
              <a:t>a</a:t>
            </a:r>
            <a:r>
              <a:rPr lang="en-US" sz="1200" dirty="0" smtClean="0">
                <a:latin typeface="Arial" pitchFamily="34" charset="0"/>
                <a:cs typeface="Arial" pitchFamily="34" charset="0"/>
              </a:rPr>
              <a:t> </a:t>
            </a:r>
            <a:r>
              <a:rPr lang="en-US" sz="1200" dirty="0">
                <a:latin typeface="Arial" pitchFamily="34" charset="0"/>
                <a:cs typeface="Arial" pitchFamily="34" charset="0"/>
              </a:rPr>
              <a:t>de securitate </a:t>
            </a:r>
            <a:r>
              <a:rPr lang="vi-VN" sz="1200" dirty="0">
                <a:latin typeface="Arial" pitchFamily="34" charset="0"/>
                <a:cs typeface="Arial" pitchFamily="34" charset="0"/>
              </a:rPr>
              <a:t> (S</a:t>
            </a:r>
            <a:r>
              <a:rPr lang="en-US" sz="1200" dirty="0">
                <a:latin typeface="Arial" pitchFamily="34" charset="0"/>
                <a:cs typeface="Arial" pitchFamily="34" charset="0"/>
              </a:rPr>
              <a:t>afety </a:t>
            </a:r>
            <a:r>
              <a:rPr lang="vi-VN" sz="1200" dirty="0">
                <a:latin typeface="Arial" pitchFamily="34" charset="0"/>
                <a:cs typeface="Arial" pitchFamily="34" charset="0"/>
              </a:rPr>
              <a:t>D</a:t>
            </a:r>
            <a:r>
              <a:rPr lang="en-US" sz="1200" dirty="0">
                <a:latin typeface="Arial" pitchFamily="34" charset="0"/>
                <a:cs typeface="Arial" pitchFamily="34" charset="0"/>
              </a:rPr>
              <a:t>data </a:t>
            </a:r>
            <a:r>
              <a:rPr lang="vi-VN" sz="1200" dirty="0">
                <a:latin typeface="Arial" pitchFamily="34" charset="0"/>
                <a:cs typeface="Arial" pitchFamily="34" charset="0"/>
              </a:rPr>
              <a:t>S</a:t>
            </a:r>
            <a:r>
              <a:rPr lang="en-US" sz="1200" dirty="0">
                <a:latin typeface="Arial" pitchFamily="34" charset="0"/>
                <a:cs typeface="Arial" pitchFamily="34" charset="0"/>
              </a:rPr>
              <a:t>heet</a:t>
            </a:r>
            <a:r>
              <a:rPr lang="vi-VN" sz="1200" dirty="0">
                <a:latin typeface="Arial" pitchFamily="34" charset="0"/>
                <a:cs typeface="Arial" pitchFamily="34" charset="0"/>
              </a:rPr>
              <a:t>) </a:t>
            </a:r>
            <a:r>
              <a:rPr lang="en-US" sz="1200" dirty="0" smtClean="0">
                <a:latin typeface="Arial" pitchFamily="34" charset="0"/>
                <a:cs typeface="Arial" pitchFamily="34" charset="0"/>
              </a:rPr>
              <a:t>pentru acel produs.</a:t>
            </a:r>
            <a:endParaRPr lang="en-US" sz="1200" dirty="0">
              <a:latin typeface="Arial" pitchFamily="34" charset="0"/>
              <a:cs typeface="Arial" pitchFamily="34" charset="0"/>
            </a:endParaRPr>
          </a:p>
          <a:p>
            <a:pPr algn="just"/>
            <a:r>
              <a:rPr lang="vi-VN" sz="1200" dirty="0" smtClean="0">
                <a:latin typeface="Arial" pitchFamily="34" charset="0"/>
                <a:cs typeface="Arial" pitchFamily="34" charset="0"/>
              </a:rPr>
              <a:t>Dacă </a:t>
            </a:r>
            <a:r>
              <a:rPr lang="vi-VN" sz="1200" dirty="0">
                <a:latin typeface="Arial" pitchFamily="34" charset="0"/>
                <a:cs typeface="Arial" pitchFamily="34" charset="0"/>
              </a:rPr>
              <a:t>aveți aceste informații, vă puteți baza în mod </a:t>
            </a:r>
            <a:r>
              <a:rPr lang="vi-VN" sz="1200" dirty="0" smtClean="0">
                <a:latin typeface="Arial" pitchFamily="34" charset="0"/>
                <a:cs typeface="Arial" pitchFamily="34" charset="0"/>
              </a:rPr>
              <a:t>normal</a:t>
            </a:r>
            <a:r>
              <a:rPr lang="en-US" sz="1200" dirty="0">
                <a:latin typeface="Arial" pitchFamily="34" charset="0"/>
                <a:cs typeface="Arial" pitchFamily="34" charset="0"/>
              </a:rPr>
              <a:t> </a:t>
            </a:r>
            <a:r>
              <a:rPr lang="en-US" sz="1200" dirty="0" smtClean="0">
                <a:latin typeface="Arial" pitchFamily="34" charset="0"/>
                <a:cs typeface="Arial" pitchFamily="34" charset="0"/>
              </a:rPr>
              <a:t>pe</a:t>
            </a:r>
            <a:r>
              <a:rPr lang="vi-VN" sz="1200" dirty="0" smtClean="0">
                <a:latin typeface="Arial" pitchFamily="34" charset="0"/>
                <a:cs typeface="Arial" pitchFamily="34" charset="0"/>
              </a:rPr>
              <a:t> </a:t>
            </a:r>
            <a:r>
              <a:rPr lang="vi-VN" sz="1200" dirty="0">
                <a:latin typeface="Arial" pitchFamily="34" charset="0"/>
                <a:cs typeface="Arial" pitchFamily="34" charset="0"/>
              </a:rPr>
              <a:t>clasificarea chimică </a:t>
            </a:r>
            <a:r>
              <a:rPr lang="en-US" sz="1200" dirty="0" smtClean="0">
                <a:latin typeface="Arial" pitchFamily="34" charset="0"/>
                <a:cs typeface="Arial" pitchFamily="34" charset="0"/>
              </a:rPr>
              <a:t>a ingedientului sau a componetelor substantei prevazute in fisa de securitate pentru clasificarea deseului cand a </a:t>
            </a:r>
            <a:r>
              <a:rPr lang="vi-VN" sz="1200" dirty="0">
                <a:latin typeface="Arial" pitchFamily="34" charset="0"/>
                <a:cs typeface="Arial" pitchFamily="34" charset="0"/>
              </a:rPr>
              <a:t>sunt utilizate pentru transportul, reambalarea, sau depozitarea deșeurilor.</a:t>
            </a:r>
            <a:endParaRPr lang="en-US" sz="1200" dirty="0">
              <a:latin typeface="Arial" pitchFamily="34" charset="0"/>
              <a:cs typeface="Arial" pitchFamily="34" charset="0"/>
            </a:endParaRPr>
          </a:p>
          <a:p>
            <a:pPr algn="just"/>
            <a:r>
              <a:rPr lang="vi-VN" sz="1200" dirty="0" smtClean="0">
                <a:latin typeface="Arial" pitchFamily="34" charset="0"/>
                <a:cs typeface="Arial" pitchFamily="34" charset="0"/>
              </a:rPr>
              <a:t>În </a:t>
            </a:r>
            <a:r>
              <a:rPr lang="vi-VN" sz="1200" dirty="0">
                <a:latin typeface="Arial" pitchFamily="34" charset="0"/>
                <a:cs typeface="Arial" pitchFamily="34" charset="0"/>
              </a:rPr>
              <a:t>cazul în care produsul este un amestec de două sau mai multe substanțe (de exemplu, </a:t>
            </a:r>
            <a:r>
              <a:rPr lang="en-US" sz="1200" dirty="0">
                <a:latin typeface="Arial" pitchFamily="34" charset="0"/>
                <a:cs typeface="Arial" pitchFamily="34" charset="0"/>
              </a:rPr>
              <a:t>un recipient</a:t>
            </a:r>
            <a:r>
              <a:rPr lang="vi-VN" sz="1200" dirty="0" smtClean="0">
                <a:latin typeface="Arial" pitchFamily="34" charset="0"/>
                <a:cs typeface="Arial" pitchFamily="34" charset="0"/>
              </a:rPr>
              <a:t> </a:t>
            </a:r>
            <a:r>
              <a:rPr lang="vi-VN" sz="1200" dirty="0">
                <a:latin typeface="Arial" pitchFamily="34" charset="0"/>
                <a:cs typeface="Arial" pitchFamily="34" charset="0"/>
              </a:rPr>
              <a:t>de vopsea), trebuie să utilizați </a:t>
            </a:r>
            <a:r>
              <a:rPr lang="vi-VN" sz="1200" dirty="0" smtClean="0">
                <a:latin typeface="Arial" pitchFamily="34" charset="0"/>
                <a:cs typeface="Arial" pitchFamily="34" charset="0"/>
              </a:rPr>
              <a:t>clasificări</a:t>
            </a:r>
            <a:r>
              <a:rPr lang="en-US" sz="1200" dirty="0" smtClean="0">
                <a:latin typeface="Arial" pitchFamily="34" charset="0"/>
                <a:cs typeface="Arial" pitchFamily="34" charset="0"/>
              </a:rPr>
              <a:t>le</a:t>
            </a:r>
            <a:r>
              <a:rPr lang="vi-VN" sz="1200" dirty="0" smtClean="0">
                <a:latin typeface="Arial" pitchFamily="34" charset="0"/>
                <a:cs typeface="Arial" pitchFamily="34" charset="0"/>
              </a:rPr>
              <a:t> </a:t>
            </a:r>
            <a:r>
              <a:rPr lang="vi-VN" sz="1200" dirty="0">
                <a:latin typeface="Arial" pitchFamily="34" charset="0"/>
                <a:cs typeface="Arial" pitchFamily="34" charset="0"/>
              </a:rPr>
              <a:t>individuale </a:t>
            </a:r>
            <a:r>
              <a:rPr lang="vi-VN" sz="1200" dirty="0" smtClean="0">
                <a:latin typeface="Arial" pitchFamily="34" charset="0"/>
                <a:cs typeface="Arial" pitchFamily="34" charset="0"/>
              </a:rPr>
              <a:t>ale </a:t>
            </a:r>
            <a:r>
              <a:rPr lang="vi-VN" sz="1200" dirty="0">
                <a:latin typeface="Arial" pitchFamily="34" charset="0"/>
                <a:cs typeface="Arial" pitchFamily="34" charset="0"/>
              </a:rPr>
              <a:t>substanțelor </a:t>
            </a:r>
            <a:r>
              <a:rPr lang="vi-VN" sz="1200" dirty="0" smtClean="0">
                <a:latin typeface="Arial" pitchFamily="34" charset="0"/>
                <a:cs typeface="Arial" pitchFamily="34" charset="0"/>
              </a:rPr>
              <a:t>componente, </a:t>
            </a:r>
            <a:r>
              <a:rPr lang="vi-VN" sz="1200" dirty="0">
                <a:latin typeface="Arial" pitchFamily="34" charset="0"/>
                <a:cs typeface="Arial" pitchFamily="34" charset="0"/>
              </a:rPr>
              <a:t>mai degrabă decât </a:t>
            </a:r>
            <a:r>
              <a:rPr lang="vi-VN" sz="1200" dirty="0" smtClean="0">
                <a:latin typeface="Arial" pitchFamily="34" charset="0"/>
                <a:cs typeface="Arial" pitchFamily="34" charset="0"/>
              </a:rPr>
              <a:t>clas</a:t>
            </a:r>
            <a:r>
              <a:rPr lang="en-US" sz="1200" dirty="0" smtClean="0">
                <a:latin typeface="Arial" pitchFamily="34" charset="0"/>
                <a:cs typeface="Arial" pitchFamily="34" charset="0"/>
              </a:rPr>
              <a:t>ificarea</a:t>
            </a:r>
            <a:r>
              <a:rPr lang="vi-VN" sz="1200" dirty="0" smtClean="0">
                <a:latin typeface="Arial" pitchFamily="34" charset="0"/>
                <a:cs typeface="Arial" pitchFamily="34" charset="0"/>
              </a:rPr>
              <a:t> general</a:t>
            </a:r>
            <a:r>
              <a:rPr lang="en-US" sz="1200" dirty="0" smtClean="0">
                <a:latin typeface="Arial" pitchFamily="34" charset="0"/>
                <a:cs typeface="Arial" pitchFamily="34" charset="0"/>
              </a:rPr>
              <a:t>a</a:t>
            </a:r>
            <a:r>
              <a:rPr lang="vi-VN" sz="1200" dirty="0" smtClean="0">
                <a:latin typeface="Arial" pitchFamily="34" charset="0"/>
                <a:cs typeface="Arial" pitchFamily="34" charset="0"/>
              </a:rPr>
              <a:t> </a:t>
            </a:r>
            <a:r>
              <a:rPr lang="vi-VN" sz="1200" dirty="0">
                <a:latin typeface="Arial" pitchFamily="34" charset="0"/>
                <a:cs typeface="Arial" pitchFamily="34" charset="0"/>
              </a:rPr>
              <a:t>chimică a produsului.</a:t>
            </a:r>
            <a:endParaRPr lang="en-US" sz="1200" dirty="0">
              <a:latin typeface="Arial" pitchFamily="34" charset="0"/>
              <a:cs typeface="Arial" pitchFamily="34" charset="0"/>
            </a:endParaRPr>
          </a:p>
          <a:p>
            <a:pPr algn="just"/>
            <a:r>
              <a:rPr lang="vi-VN" sz="1200" dirty="0" smtClean="0">
                <a:latin typeface="Arial" pitchFamily="34" charset="0"/>
                <a:cs typeface="Arial" pitchFamily="34" charset="0"/>
              </a:rPr>
              <a:t>Dacă </a:t>
            </a:r>
            <a:r>
              <a:rPr lang="vi-VN" sz="1200" dirty="0">
                <a:latin typeface="Arial" pitchFamily="34" charset="0"/>
                <a:cs typeface="Arial" pitchFamily="34" charset="0"/>
              </a:rPr>
              <a:t>luați </a:t>
            </a:r>
            <a:r>
              <a:rPr lang="en-US" sz="1200" dirty="0" smtClean="0">
                <a:latin typeface="Arial" pitchFamily="34" charset="0"/>
                <a:cs typeface="Arial" pitchFamily="34" charset="0"/>
              </a:rPr>
              <a:t>in considerare </a:t>
            </a:r>
            <a:r>
              <a:rPr lang="vi-VN" sz="1200" dirty="0" smtClean="0">
                <a:latin typeface="Arial" pitchFamily="34" charset="0"/>
                <a:cs typeface="Arial" pitchFamily="34" charset="0"/>
              </a:rPr>
              <a:t>orice </a:t>
            </a:r>
            <a:r>
              <a:rPr lang="vi-VN" sz="1200" dirty="0">
                <a:latin typeface="Arial" pitchFamily="34" charset="0"/>
                <a:cs typeface="Arial" pitchFamily="34" charset="0"/>
              </a:rPr>
              <a:t>acțiune care ar putea modifica compoziția sau forma fizică a produsului, de exemplu, tratarea deșeurilor, atunci nu ar trebui să </a:t>
            </a:r>
            <a:r>
              <a:rPr lang="en-US" sz="1200" dirty="0" smtClean="0">
                <a:latin typeface="Arial" pitchFamily="34" charset="0"/>
                <a:cs typeface="Arial" pitchFamily="34" charset="0"/>
              </a:rPr>
              <a:t>va</a:t>
            </a:r>
            <a:r>
              <a:rPr lang="vi-VN" sz="1200" dirty="0" smtClean="0">
                <a:latin typeface="Arial" pitchFamily="34" charset="0"/>
                <a:cs typeface="Arial" pitchFamily="34" charset="0"/>
              </a:rPr>
              <a:t> baz</a:t>
            </a:r>
            <a:r>
              <a:rPr lang="en-US" sz="1200" dirty="0" smtClean="0">
                <a:latin typeface="Arial" pitchFamily="34" charset="0"/>
                <a:cs typeface="Arial" pitchFamily="34" charset="0"/>
              </a:rPr>
              <a:t>ati</a:t>
            </a:r>
            <a:r>
              <a:rPr lang="vi-VN" sz="1200" dirty="0" smtClean="0">
                <a:latin typeface="Arial" pitchFamily="34" charset="0"/>
                <a:cs typeface="Arial" pitchFamily="34" charset="0"/>
              </a:rPr>
              <a:t> </a:t>
            </a:r>
            <a:r>
              <a:rPr lang="vi-VN" sz="1200" dirty="0">
                <a:latin typeface="Arial" pitchFamily="34" charset="0"/>
                <a:cs typeface="Arial" pitchFamily="34" charset="0"/>
              </a:rPr>
              <a:t>pe aceste informații.</a:t>
            </a:r>
            <a:endParaRPr lang="en-US" sz="1200" dirty="0">
              <a:latin typeface="Arial" pitchFamily="34" charset="0"/>
              <a:cs typeface="Arial" pitchFamily="34" charset="0"/>
            </a:endParaRPr>
          </a:p>
          <a:p>
            <a:pPr algn="just"/>
            <a:r>
              <a:rPr lang="vi-VN" sz="1200" dirty="0" smtClean="0">
                <a:latin typeface="Arial" pitchFamily="34" charset="0"/>
                <a:cs typeface="Arial" pitchFamily="34" charset="0"/>
              </a:rPr>
              <a:t>Veți </a:t>
            </a:r>
            <a:r>
              <a:rPr lang="vi-VN" sz="1200" dirty="0">
                <a:latin typeface="Arial" pitchFamily="34" charset="0"/>
                <a:cs typeface="Arial" pitchFamily="34" charset="0"/>
              </a:rPr>
              <a:t>avea nevoie </a:t>
            </a:r>
            <a:r>
              <a:rPr lang="en-US" sz="1200" dirty="0" smtClean="0">
                <a:latin typeface="Arial" pitchFamily="34" charset="0"/>
                <a:cs typeface="Arial" pitchFamily="34" charset="0"/>
              </a:rPr>
              <a:t>de </a:t>
            </a:r>
            <a:r>
              <a:rPr lang="vi-VN" sz="1200" dirty="0" smtClean="0">
                <a:latin typeface="Arial" pitchFamily="34" charset="0"/>
                <a:cs typeface="Arial" pitchFamily="34" charset="0"/>
              </a:rPr>
              <a:t>verificări suplimentare</a:t>
            </a:r>
            <a:r>
              <a:rPr lang="en-US" sz="1200" dirty="0" smtClean="0">
                <a:latin typeface="Arial" pitchFamily="34" charset="0"/>
                <a:cs typeface="Arial" pitchFamily="34" charset="0"/>
              </a:rPr>
              <a:t>, astfel incat</a:t>
            </a:r>
            <a:r>
              <a:rPr lang="vi-VN" sz="1200" dirty="0" smtClean="0">
                <a:latin typeface="Arial" pitchFamily="34" charset="0"/>
                <a:cs typeface="Arial" pitchFamily="34" charset="0"/>
              </a:rPr>
              <a:t> </a:t>
            </a:r>
            <a:r>
              <a:rPr lang="vi-VN" sz="1200" dirty="0">
                <a:latin typeface="Arial" pitchFamily="34" charset="0"/>
                <a:cs typeface="Arial" pitchFamily="34" charset="0"/>
              </a:rPr>
              <a:t>informațiile furnizate </a:t>
            </a:r>
            <a:r>
              <a:rPr lang="en-US" sz="1200" dirty="0" smtClean="0">
                <a:latin typeface="Arial" pitchFamily="34" charset="0"/>
                <a:cs typeface="Arial" pitchFamily="34" charset="0"/>
              </a:rPr>
              <a:t>sa </a:t>
            </a:r>
            <a:r>
              <a:rPr lang="vi-VN" sz="1200" dirty="0" smtClean="0">
                <a:latin typeface="Arial" pitchFamily="34" charset="0"/>
                <a:cs typeface="Arial" pitchFamily="34" charset="0"/>
              </a:rPr>
              <a:t>fie</a:t>
            </a:r>
            <a:r>
              <a:rPr lang="vi-VN" sz="1200" dirty="0">
                <a:latin typeface="Arial" pitchFamily="34" charset="0"/>
                <a:cs typeface="Arial" pitchFamily="34" charset="0"/>
              </a:rPr>
              <a:t>:</a:t>
            </a:r>
          </a:p>
          <a:p>
            <a:pPr lvl="1" algn="just"/>
            <a:r>
              <a:rPr lang="en-US" sz="1200" dirty="0">
                <a:latin typeface="Arial" pitchFamily="34" charset="0"/>
                <a:cs typeface="Arial" pitchFamily="34" charset="0"/>
              </a:rPr>
              <a:t>c</a:t>
            </a:r>
            <a:r>
              <a:rPr lang="en-US" sz="1200" dirty="0" smtClean="0">
                <a:latin typeface="Arial" pitchFamily="34" charset="0"/>
                <a:cs typeface="Arial" pitchFamily="34" charset="0"/>
              </a:rPr>
              <a:t>ontina </a:t>
            </a:r>
            <a:r>
              <a:rPr lang="vi-VN" sz="1200" dirty="0" smtClean="0">
                <a:latin typeface="Arial" pitchFamily="34" charset="0"/>
                <a:cs typeface="Arial" pitchFamily="34" charset="0"/>
              </a:rPr>
              <a:t>data </a:t>
            </a:r>
            <a:r>
              <a:rPr lang="en-US" sz="1200" dirty="0" smtClean="0">
                <a:latin typeface="Arial" pitchFamily="34" charset="0"/>
                <a:cs typeface="Arial" pitchFamily="34" charset="0"/>
              </a:rPr>
              <a:t>producerii </a:t>
            </a:r>
            <a:r>
              <a:rPr lang="vi-VN" sz="1200" dirty="0" smtClean="0">
                <a:latin typeface="Arial" pitchFamily="34" charset="0"/>
                <a:cs typeface="Arial" pitchFamily="34" charset="0"/>
              </a:rPr>
              <a:t>(ca </a:t>
            </a:r>
            <a:r>
              <a:rPr lang="vi-VN" sz="1200" dirty="0">
                <a:latin typeface="Arial" pitchFamily="34" charset="0"/>
                <a:cs typeface="Arial" pitchFamily="34" charset="0"/>
              </a:rPr>
              <a:t>un </a:t>
            </a:r>
            <a:r>
              <a:rPr lang="vi-VN" sz="1200" dirty="0" smtClean="0">
                <a:latin typeface="Arial" pitchFamily="34" charset="0"/>
                <a:cs typeface="Arial" pitchFamily="34" charset="0"/>
              </a:rPr>
              <a:t>produs</a:t>
            </a:r>
            <a:r>
              <a:rPr lang="en-US" sz="1200" dirty="0" smtClean="0">
                <a:latin typeface="Arial" pitchFamily="34" charset="0"/>
                <a:cs typeface="Arial" pitchFamily="34" charset="0"/>
              </a:rPr>
              <a:t>, care</a:t>
            </a:r>
            <a:r>
              <a:rPr lang="vi-VN" sz="1200" dirty="0" smtClean="0">
                <a:latin typeface="Arial" pitchFamily="34" charset="0"/>
                <a:cs typeface="Arial" pitchFamily="34" charset="0"/>
              </a:rPr>
              <a:t> </a:t>
            </a:r>
            <a:r>
              <a:rPr lang="vi-VN" sz="1200" dirty="0">
                <a:latin typeface="Arial" pitchFamily="34" charset="0"/>
                <a:cs typeface="Arial" pitchFamily="34" charset="0"/>
              </a:rPr>
              <a:t>poate fi </a:t>
            </a:r>
            <a:r>
              <a:rPr lang="vi-VN" sz="1200" dirty="0" smtClean="0">
                <a:latin typeface="Arial" pitchFamily="34" charset="0"/>
                <a:cs typeface="Arial" pitchFamily="34" charset="0"/>
              </a:rPr>
              <a:t>eliminat</a:t>
            </a:r>
            <a:r>
              <a:rPr lang="en-US" sz="1200" dirty="0" smtClean="0">
                <a:latin typeface="Arial" pitchFamily="34" charset="0"/>
                <a:cs typeface="Arial" pitchFamily="34" charset="0"/>
              </a:rPr>
              <a:t> dupa un anumit timp de la data furnizarii)</a:t>
            </a:r>
          </a:p>
          <a:p>
            <a:pPr lvl="1" algn="just"/>
            <a:r>
              <a:rPr lang="vi-VN" sz="1200" dirty="0" smtClean="0">
                <a:latin typeface="Arial" pitchFamily="34" charset="0"/>
                <a:cs typeface="Arial" pitchFamily="34" charset="0"/>
              </a:rPr>
              <a:t>completă</a:t>
            </a:r>
            <a:r>
              <a:rPr lang="vi-VN" sz="1200" dirty="0">
                <a:latin typeface="Arial" pitchFamily="34" charset="0"/>
                <a:cs typeface="Arial" pitchFamily="34" charset="0"/>
              </a:rPr>
              <a:t>, </a:t>
            </a:r>
            <a:r>
              <a:rPr lang="vi-VN" sz="1200" dirty="0" smtClean="0">
                <a:latin typeface="Arial" pitchFamily="34" charset="0"/>
                <a:cs typeface="Arial" pitchFamily="34" charset="0"/>
              </a:rPr>
              <a:t>adecvată</a:t>
            </a:r>
            <a:r>
              <a:rPr lang="vi-VN" sz="1200" dirty="0">
                <a:latin typeface="Arial" pitchFamily="34" charset="0"/>
                <a:cs typeface="Arial" pitchFamily="34" charset="0"/>
              </a:rPr>
              <a:t>, sau </a:t>
            </a:r>
            <a:r>
              <a:rPr lang="vi-VN" sz="1200" dirty="0" smtClean="0">
                <a:latin typeface="Arial" pitchFamily="34" charset="0"/>
                <a:cs typeface="Arial" pitchFamily="34" charset="0"/>
              </a:rPr>
              <a:t>exact</a:t>
            </a:r>
            <a:r>
              <a:rPr lang="en-US" sz="1200" dirty="0" smtClean="0">
                <a:latin typeface="Arial" pitchFamily="34" charset="0"/>
                <a:cs typeface="Arial" pitchFamily="34" charset="0"/>
              </a:rPr>
              <a:t>a.</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505624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Autofit/>
          </a:bodyPr>
          <a:lstStyle/>
          <a:p>
            <a:pPr algn="just"/>
            <a:r>
              <a:rPr lang="vi-VN" sz="1400" b="1" dirty="0" smtClean="0">
                <a:solidFill>
                  <a:srgbClr val="C00000"/>
                </a:solidFill>
                <a:latin typeface="Arial" pitchFamily="34" charset="0"/>
                <a:cs typeface="Arial" pitchFamily="34" charset="0"/>
              </a:rPr>
              <a:t>Pasul </a:t>
            </a:r>
            <a:r>
              <a:rPr lang="vi-VN" sz="1400" b="1" dirty="0">
                <a:solidFill>
                  <a:srgbClr val="C00000"/>
                </a:solidFill>
                <a:latin typeface="Arial" pitchFamily="34" charset="0"/>
                <a:cs typeface="Arial" pitchFamily="34" charset="0"/>
              </a:rPr>
              <a:t>2: Substanțele </a:t>
            </a:r>
            <a:r>
              <a:rPr lang="en-US" sz="1400" b="1" dirty="0" smtClean="0">
                <a:solidFill>
                  <a:srgbClr val="C00000"/>
                </a:solidFill>
                <a:latin typeface="Arial" pitchFamily="34" charset="0"/>
                <a:cs typeface="Arial" pitchFamily="34" charset="0"/>
              </a:rPr>
              <a:t>listate</a:t>
            </a:r>
            <a:r>
              <a:rPr lang="vi-VN" sz="1400" b="1" dirty="0" smtClean="0">
                <a:solidFill>
                  <a:srgbClr val="C00000"/>
                </a:solidFill>
                <a:latin typeface="Arial" pitchFamily="34" charset="0"/>
                <a:cs typeface="Arial" pitchFamily="34" charset="0"/>
              </a:rPr>
              <a:t> </a:t>
            </a:r>
            <a:r>
              <a:rPr lang="vi-VN" sz="1400" b="1" dirty="0">
                <a:solidFill>
                  <a:srgbClr val="C00000"/>
                </a:solidFill>
                <a:latin typeface="Arial" pitchFamily="34" charset="0"/>
                <a:cs typeface="Arial" pitchFamily="34" charset="0"/>
              </a:rPr>
              <a:t>în </a:t>
            </a:r>
            <a:r>
              <a:rPr lang="en-US" sz="1400" b="1" dirty="0" smtClean="0">
                <a:solidFill>
                  <a:srgbClr val="C00000"/>
                </a:solidFill>
                <a:latin typeface="Arial" pitchFamily="34" charset="0"/>
                <a:cs typeface="Arial" pitchFamily="34" charset="0"/>
              </a:rPr>
              <a:t>T</a:t>
            </a:r>
            <a:r>
              <a:rPr lang="vi-VN" sz="1400" b="1" dirty="0" smtClean="0">
                <a:solidFill>
                  <a:srgbClr val="C00000"/>
                </a:solidFill>
                <a:latin typeface="Arial" pitchFamily="34" charset="0"/>
                <a:cs typeface="Arial" pitchFamily="34" charset="0"/>
              </a:rPr>
              <a:t>abelul </a:t>
            </a:r>
            <a:r>
              <a:rPr lang="vi-VN" sz="1400" b="1" dirty="0">
                <a:solidFill>
                  <a:srgbClr val="C00000"/>
                </a:solidFill>
                <a:latin typeface="Arial" pitchFamily="34" charset="0"/>
                <a:cs typeface="Arial" pitchFamily="34" charset="0"/>
              </a:rPr>
              <a:t>3.1 din CLP: verificați dacă există o clasificare "armonizată"</a:t>
            </a:r>
            <a:r>
              <a:rPr lang="en-US" sz="1400" b="1" dirty="0" smtClean="0">
                <a:solidFill>
                  <a:srgbClr val="C00000"/>
                </a:solidFill>
                <a:latin typeface="Arial" pitchFamily="34" charset="0"/>
                <a:cs typeface="Arial" pitchFamily="34" charset="0"/>
              </a:rPr>
              <a:t> </a:t>
            </a:r>
          </a:p>
          <a:p>
            <a:pPr algn="just"/>
            <a:endParaRPr lang="en-US" sz="1200" b="1" dirty="0">
              <a:solidFill>
                <a:srgbClr val="C00000"/>
              </a:solidFill>
              <a:latin typeface="Arial" pitchFamily="34" charset="0"/>
              <a:cs typeface="Arial" pitchFamily="34" charset="0"/>
            </a:endParaRPr>
          </a:p>
          <a:p>
            <a:pPr algn="just"/>
            <a:r>
              <a:rPr lang="en-US" sz="1200" b="1" dirty="0" smtClean="0">
                <a:solidFill>
                  <a:srgbClr val="7030A0"/>
                </a:solidFill>
                <a:latin typeface="Arial" pitchFamily="34" charset="0"/>
                <a:cs typeface="Arial" pitchFamily="34" charset="0"/>
              </a:rPr>
              <a:t>Pentru </a:t>
            </a:r>
            <a:r>
              <a:rPr lang="en-US" sz="1200" b="1" dirty="0">
                <a:solidFill>
                  <a:srgbClr val="7030A0"/>
                </a:solidFill>
                <a:latin typeface="Arial" pitchFamily="34" charset="0"/>
                <a:cs typeface="Arial" pitchFamily="34" charset="0"/>
              </a:rPr>
              <a:t>u</a:t>
            </a:r>
            <a:r>
              <a:rPr lang="vi-VN" sz="1200" b="1" dirty="0" smtClean="0">
                <a:solidFill>
                  <a:srgbClr val="7030A0"/>
                </a:solidFill>
                <a:latin typeface="Arial" pitchFamily="34" charset="0"/>
                <a:cs typeface="Arial" pitchFamily="34" charset="0"/>
              </a:rPr>
              <a:t>nele </a:t>
            </a:r>
            <a:r>
              <a:rPr lang="vi-VN" sz="1200" b="1" dirty="0">
                <a:solidFill>
                  <a:srgbClr val="7030A0"/>
                </a:solidFill>
                <a:latin typeface="Arial" pitchFamily="34" charset="0"/>
                <a:cs typeface="Arial" pitchFamily="34" charset="0"/>
              </a:rPr>
              <a:t>substanțe au fost alocate </a:t>
            </a:r>
            <a:r>
              <a:rPr lang="vi-VN" sz="1200" b="1" dirty="0" smtClean="0">
                <a:solidFill>
                  <a:srgbClr val="7030A0"/>
                </a:solidFill>
                <a:latin typeface="Arial" pitchFamily="34" charset="0"/>
                <a:cs typeface="Arial" pitchFamily="34" charset="0"/>
              </a:rPr>
              <a:t>clasificări</a:t>
            </a:r>
            <a:r>
              <a:rPr lang="en-US" sz="1200" b="1" dirty="0" smtClean="0">
                <a:solidFill>
                  <a:srgbClr val="7030A0"/>
                </a:solidFill>
                <a:latin typeface="Arial" pitchFamily="34" charset="0"/>
                <a:cs typeface="Arial" pitchFamily="34" charset="0"/>
              </a:rPr>
              <a:t>le </a:t>
            </a:r>
            <a:r>
              <a:rPr lang="vi-VN" sz="1200" b="1" dirty="0" smtClean="0">
                <a:solidFill>
                  <a:srgbClr val="7030A0"/>
                </a:solidFill>
                <a:latin typeface="Arial" pitchFamily="34" charset="0"/>
                <a:cs typeface="Arial" pitchFamily="34" charset="0"/>
              </a:rPr>
              <a:t>convenite </a:t>
            </a:r>
            <a:r>
              <a:rPr lang="vi-VN" sz="1200" b="1" dirty="0">
                <a:solidFill>
                  <a:srgbClr val="7030A0"/>
                </a:solidFill>
                <a:latin typeface="Arial" pitchFamily="34" charset="0"/>
                <a:cs typeface="Arial" pitchFamily="34" charset="0"/>
              </a:rPr>
              <a:t>la nivel european</a:t>
            </a:r>
            <a:r>
              <a:rPr lang="vi-VN" sz="1200" b="1" dirty="0">
                <a:latin typeface="Arial" pitchFamily="34" charset="0"/>
                <a:cs typeface="Arial" pitchFamily="34" charset="0"/>
              </a:rPr>
              <a:t>. Acestea se numesc "</a:t>
            </a:r>
            <a:r>
              <a:rPr lang="vi-VN" sz="1200" b="1" dirty="0" smtClean="0">
                <a:solidFill>
                  <a:srgbClr val="7030A0"/>
                </a:solidFill>
                <a:latin typeface="Arial" pitchFamily="34" charset="0"/>
                <a:cs typeface="Arial" pitchFamily="34" charset="0"/>
              </a:rPr>
              <a:t>clasificări </a:t>
            </a:r>
            <a:r>
              <a:rPr lang="vi-VN" sz="1200" b="1" dirty="0">
                <a:solidFill>
                  <a:srgbClr val="7030A0"/>
                </a:solidFill>
                <a:latin typeface="Arial" pitchFamily="34" charset="0"/>
                <a:cs typeface="Arial" pitchFamily="34" charset="0"/>
              </a:rPr>
              <a:t>armonizate</a:t>
            </a:r>
            <a:r>
              <a:rPr lang="vi-VN" sz="1200" b="1" dirty="0">
                <a:latin typeface="Arial" pitchFamily="34" charset="0"/>
                <a:cs typeface="Arial" pitchFamily="34" charset="0"/>
              </a:rPr>
              <a:t>" și sunt enumerate în </a:t>
            </a:r>
            <a:r>
              <a:rPr lang="en-US" sz="1200" b="1" dirty="0" smtClean="0">
                <a:solidFill>
                  <a:srgbClr val="7030A0"/>
                </a:solidFill>
                <a:latin typeface="Arial" pitchFamily="34" charset="0"/>
                <a:cs typeface="Arial" pitchFamily="34" charset="0"/>
              </a:rPr>
              <a:t>T</a:t>
            </a:r>
            <a:r>
              <a:rPr lang="vi-VN" sz="1200" b="1" dirty="0" smtClean="0">
                <a:solidFill>
                  <a:srgbClr val="7030A0"/>
                </a:solidFill>
                <a:latin typeface="Arial" pitchFamily="34" charset="0"/>
                <a:cs typeface="Arial" pitchFamily="34" charset="0"/>
              </a:rPr>
              <a:t>abelul </a:t>
            </a:r>
            <a:r>
              <a:rPr lang="vi-VN" sz="1200" b="1" dirty="0">
                <a:solidFill>
                  <a:srgbClr val="7030A0"/>
                </a:solidFill>
                <a:latin typeface="Arial" pitchFamily="34" charset="0"/>
                <a:cs typeface="Arial" pitchFamily="34" charset="0"/>
              </a:rPr>
              <a:t>3.1 din </a:t>
            </a:r>
            <a:r>
              <a:rPr lang="en-US" sz="1200" b="1" dirty="0" smtClean="0">
                <a:solidFill>
                  <a:srgbClr val="7030A0"/>
                </a:solidFill>
                <a:latin typeface="Arial" pitchFamily="34" charset="0"/>
                <a:cs typeface="Arial" pitchFamily="34" charset="0"/>
              </a:rPr>
              <a:t>P</a:t>
            </a:r>
            <a:r>
              <a:rPr lang="vi-VN" sz="1200" b="1" dirty="0" smtClean="0">
                <a:solidFill>
                  <a:srgbClr val="7030A0"/>
                </a:solidFill>
                <a:latin typeface="Arial" pitchFamily="34" charset="0"/>
                <a:cs typeface="Arial" pitchFamily="34" charset="0"/>
              </a:rPr>
              <a:t>artea </a:t>
            </a:r>
            <a:r>
              <a:rPr lang="vi-VN" sz="1200" b="1" dirty="0">
                <a:solidFill>
                  <a:srgbClr val="7030A0"/>
                </a:solidFill>
                <a:latin typeface="Arial" pitchFamily="34" charset="0"/>
                <a:cs typeface="Arial" pitchFamily="34" charset="0"/>
              </a:rPr>
              <a:t>3 </a:t>
            </a:r>
            <a:r>
              <a:rPr lang="en-US" sz="1200" b="1" dirty="0">
                <a:solidFill>
                  <a:srgbClr val="7030A0"/>
                </a:solidFill>
                <a:latin typeface="Arial" pitchFamily="34" charset="0"/>
                <a:cs typeface="Arial" pitchFamily="34" charset="0"/>
              </a:rPr>
              <a:t>a</a:t>
            </a:r>
            <a:r>
              <a:rPr lang="vi-VN" sz="1200" b="1" dirty="0" smtClean="0">
                <a:solidFill>
                  <a:srgbClr val="7030A0"/>
                </a:solidFill>
                <a:latin typeface="Arial" pitchFamily="34" charset="0"/>
                <a:cs typeface="Arial" pitchFamily="34" charset="0"/>
              </a:rPr>
              <a:t> </a:t>
            </a:r>
            <a:r>
              <a:rPr lang="en-US" sz="1200" b="1" dirty="0" smtClean="0">
                <a:solidFill>
                  <a:srgbClr val="7030A0"/>
                </a:solidFill>
                <a:latin typeface="Arial" pitchFamily="34" charset="0"/>
                <a:cs typeface="Arial" pitchFamily="34" charset="0"/>
              </a:rPr>
              <a:t>A</a:t>
            </a:r>
            <a:r>
              <a:rPr lang="vi-VN" sz="1200" b="1" dirty="0" smtClean="0">
                <a:solidFill>
                  <a:srgbClr val="7030A0"/>
                </a:solidFill>
                <a:latin typeface="Arial" pitchFamily="34" charset="0"/>
                <a:cs typeface="Arial" pitchFamily="34" charset="0"/>
              </a:rPr>
              <a:t>nex</a:t>
            </a:r>
            <a:r>
              <a:rPr lang="en-US" sz="1200" b="1" dirty="0" smtClean="0">
                <a:solidFill>
                  <a:srgbClr val="7030A0"/>
                </a:solidFill>
                <a:latin typeface="Arial" pitchFamily="34" charset="0"/>
                <a:cs typeface="Arial" pitchFamily="34" charset="0"/>
              </a:rPr>
              <a:t>ei</a:t>
            </a:r>
            <a:r>
              <a:rPr lang="vi-VN" sz="1200" b="1" dirty="0" smtClean="0">
                <a:solidFill>
                  <a:srgbClr val="7030A0"/>
                </a:solidFill>
                <a:latin typeface="Arial" pitchFamily="34" charset="0"/>
                <a:cs typeface="Arial" pitchFamily="34" charset="0"/>
              </a:rPr>
              <a:t> </a:t>
            </a:r>
            <a:r>
              <a:rPr lang="vi-VN" sz="1200" b="1" dirty="0">
                <a:solidFill>
                  <a:srgbClr val="7030A0"/>
                </a:solidFill>
                <a:latin typeface="Arial" pitchFamily="34" charset="0"/>
                <a:cs typeface="Arial" pitchFamily="34" charset="0"/>
              </a:rPr>
              <a:t>VI </a:t>
            </a:r>
            <a:r>
              <a:rPr lang="en-US" sz="1200" b="1" dirty="0">
                <a:latin typeface="Arial" pitchFamily="34" charset="0"/>
                <a:cs typeface="Arial" pitchFamily="34" charset="0"/>
              </a:rPr>
              <a:t>a</a:t>
            </a:r>
            <a:r>
              <a:rPr lang="vi-VN" sz="1200" b="1" dirty="0" smtClean="0">
                <a:latin typeface="Arial" pitchFamily="34" charset="0"/>
                <a:cs typeface="Arial" pitchFamily="34" charset="0"/>
              </a:rPr>
              <a:t> Regulamentul</a:t>
            </a:r>
            <a:r>
              <a:rPr lang="en-US" sz="1200" b="1" dirty="0" err="1" smtClean="0">
                <a:latin typeface="Arial" pitchFamily="34" charset="0"/>
                <a:cs typeface="Arial" pitchFamily="34" charset="0"/>
              </a:rPr>
              <a:t>ui</a:t>
            </a:r>
            <a:r>
              <a:rPr lang="vi-VN" sz="1200" b="1" dirty="0" smtClean="0">
                <a:latin typeface="Arial" pitchFamily="34" charset="0"/>
                <a:cs typeface="Arial" pitchFamily="34" charset="0"/>
              </a:rPr>
              <a:t> </a:t>
            </a:r>
            <a:r>
              <a:rPr lang="vi-VN" sz="1200" b="1" dirty="0">
                <a:latin typeface="Arial" pitchFamily="34" charset="0"/>
                <a:cs typeface="Arial" pitchFamily="34" charset="0"/>
              </a:rPr>
              <a:t>CLP. </a:t>
            </a:r>
            <a:r>
              <a:rPr lang="vi-VN" sz="1200" b="1" dirty="0" smtClean="0">
                <a:latin typeface="Arial" pitchFamily="34" charset="0"/>
                <a:cs typeface="Arial" pitchFamily="34" charset="0"/>
              </a:rPr>
              <a:t>Clasele </a:t>
            </a:r>
            <a:r>
              <a:rPr lang="vi-VN" sz="1200" b="1" dirty="0">
                <a:latin typeface="Arial" pitchFamily="34" charset="0"/>
                <a:cs typeface="Arial" pitchFamily="34" charset="0"/>
              </a:rPr>
              <a:t>de pericol și </a:t>
            </a:r>
            <a:r>
              <a:rPr lang="vi-VN" sz="1200" b="1" dirty="0" smtClean="0">
                <a:latin typeface="Arial" pitchFamily="34" charset="0"/>
                <a:cs typeface="Arial" pitchFamily="34" charset="0"/>
              </a:rPr>
              <a:t>categorii</a:t>
            </a:r>
            <a:r>
              <a:rPr lang="en-US" sz="1200" b="1" dirty="0" smtClean="0">
                <a:latin typeface="Arial" pitchFamily="34" charset="0"/>
                <a:cs typeface="Arial" pitchFamily="34" charset="0"/>
              </a:rPr>
              <a:t>le</a:t>
            </a:r>
            <a:r>
              <a:rPr lang="vi-VN" sz="1200" b="1" dirty="0" smtClean="0">
                <a:latin typeface="Arial" pitchFamily="34" charset="0"/>
                <a:cs typeface="Arial" pitchFamily="34" charset="0"/>
              </a:rPr>
              <a:t> </a:t>
            </a:r>
            <a:r>
              <a:rPr lang="vi-VN" sz="1200" b="1" dirty="0">
                <a:latin typeface="Arial" pitchFamily="34" charset="0"/>
                <a:cs typeface="Arial" pitchFamily="34" charset="0"/>
              </a:rPr>
              <a:t>de prezentate în </a:t>
            </a:r>
            <a:r>
              <a:rPr lang="en-US" sz="1200" b="1" dirty="0" smtClean="0">
                <a:latin typeface="Arial" pitchFamily="34" charset="0"/>
                <a:cs typeface="Arial" pitchFamily="34" charset="0"/>
              </a:rPr>
              <a:t>T</a:t>
            </a:r>
            <a:r>
              <a:rPr lang="vi-VN" sz="1200" b="1" dirty="0" smtClean="0">
                <a:latin typeface="Arial" pitchFamily="34" charset="0"/>
                <a:cs typeface="Arial" pitchFamily="34" charset="0"/>
              </a:rPr>
              <a:t>abelul </a:t>
            </a:r>
            <a:r>
              <a:rPr lang="vi-VN" sz="1200" b="1" dirty="0">
                <a:latin typeface="Arial" pitchFamily="34" charset="0"/>
                <a:cs typeface="Arial" pitchFamily="34" charset="0"/>
              </a:rPr>
              <a:t>3.1 </a:t>
            </a:r>
            <a:r>
              <a:rPr lang="en-US" sz="1200" b="1" dirty="0" smtClean="0">
                <a:latin typeface="Arial" pitchFamily="34" charset="0"/>
                <a:cs typeface="Arial" pitchFamily="34" charset="0"/>
              </a:rPr>
              <a:t>prevaleaza din punct de vedere juridic</a:t>
            </a:r>
            <a:r>
              <a:rPr lang="vi-VN" sz="1200" b="1" dirty="0" smtClean="0">
                <a:latin typeface="Arial" pitchFamily="34" charset="0"/>
                <a:cs typeface="Arial" pitchFamily="34" charset="0"/>
              </a:rPr>
              <a:t> </a:t>
            </a:r>
            <a:r>
              <a:rPr lang="vi-VN" sz="1200" b="1" dirty="0">
                <a:latin typeface="Arial" pitchFamily="34" charset="0"/>
                <a:cs typeface="Arial" pitchFamily="34" charset="0"/>
              </a:rPr>
              <a:t>(</a:t>
            </a:r>
            <a:r>
              <a:rPr lang="vi-VN" sz="1200" b="1" u="sng" dirty="0">
                <a:latin typeface="Arial" pitchFamily="34" charset="0"/>
                <a:cs typeface="Arial" pitchFamily="34" charset="0"/>
              </a:rPr>
              <a:t>articolul 4 alineatul (3) din CLP</a:t>
            </a:r>
            <a:r>
              <a:rPr lang="vi-VN" sz="1200" b="1" dirty="0">
                <a:latin typeface="Arial" pitchFamily="34" charset="0"/>
                <a:cs typeface="Arial" pitchFamily="34" charset="0"/>
              </a:rPr>
              <a:t>) față de toate celelalte surse de informații cu privire la </a:t>
            </a:r>
            <a:r>
              <a:rPr lang="vi-VN" sz="1200" b="1" dirty="0" smtClean="0">
                <a:latin typeface="Arial" pitchFamily="34" charset="0"/>
                <a:cs typeface="Arial" pitchFamily="34" charset="0"/>
              </a:rPr>
              <a:t>clase</a:t>
            </a:r>
            <a:r>
              <a:rPr lang="en-US" sz="1200" b="1" dirty="0" smtClean="0">
                <a:latin typeface="Arial" pitchFamily="34" charset="0"/>
                <a:cs typeface="Arial" pitchFamily="34" charset="0"/>
              </a:rPr>
              <a:t>le</a:t>
            </a:r>
            <a:r>
              <a:rPr lang="vi-VN" sz="1200" b="1" dirty="0" smtClean="0">
                <a:latin typeface="Arial" pitchFamily="34" charset="0"/>
                <a:cs typeface="Arial" pitchFamily="34" charset="0"/>
              </a:rPr>
              <a:t> </a:t>
            </a:r>
            <a:r>
              <a:rPr lang="vi-VN" sz="1200" b="1" dirty="0">
                <a:latin typeface="Arial" pitchFamily="34" charset="0"/>
                <a:cs typeface="Arial" pitchFamily="34" charset="0"/>
              </a:rPr>
              <a:t>și categorii</a:t>
            </a:r>
            <a:r>
              <a:rPr lang="en-US" sz="1200" b="1" dirty="0">
                <a:latin typeface="Arial" pitchFamily="34" charset="0"/>
                <a:cs typeface="Arial" pitchFamily="34" charset="0"/>
              </a:rPr>
              <a:t>le</a:t>
            </a:r>
            <a:r>
              <a:rPr lang="vi-VN" sz="1200" b="1" dirty="0">
                <a:latin typeface="Arial" pitchFamily="34" charset="0"/>
                <a:cs typeface="Arial" pitchFamily="34" charset="0"/>
              </a:rPr>
              <a:t> </a:t>
            </a:r>
            <a:r>
              <a:rPr lang="vi-VN" sz="1200" b="1" dirty="0" smtClean="0">
                <a:latin typeface="Arial" pitchFamily="34" charset="0"/>
                <a:cs typeface="Arial" pitchFamily="34" charset="0"/>
              </a:rPr>
              <a:t>de </a:t>
            </a:r>
            <a:r>
              <a:rPr lang="vi-VN" sz="1200" b="1" dirty="0">
                <a:latin typeface="Arial" pitchFamily="34" charset="0"/>
                <a:cs typeface="Arial" pitchFamily="34" charset="0"/>
              </a:rPr>
              <a:t>pericol </a:t>
            </a:r>
            <a:r>
              <a:rPr lang="vi-VN" sz="1200" b="1" dirty="0" smtClean="0">
                <a:latin typeface="Arial" pitchFamily="34" charset="0"/>
                <a:cs typeface="Arial" pitchFamily="34" charset="0"/>
              </a:rPr>
              <a:t>și </a:t>
            </a:r>
            <a:r>
              <a:rPr lang="vi-VN" sz="1200" b="1" dirty="0">
                <a:latin typeface="Arial" pitchFamily="34" charset="0"/>
                <a:cs typeface="Arial" pitchFamily="34" charset="0"/>
              </a:rPr>
              <a:t>acestea trebuie să fie utilizate pentru clasificare.</a:t>
            </a:r>
            <a:endParaRPr lang="en-US" sz="1200" b="1" dirty="0">
              <a:latin typeface="Arial" pitchFamily="34" charset="0"/>
              <a:cs typeface="Arial" pitchFamily="34" charset="0"/>
            </a:endParaRPr>
          </a:p>
          <a:p>
            <a:pPr algn="just"/>
            <a:r>
              <a:rPr lang="vi-VN" sz="1200" b="1" dirty="0" smtClean="0">
                <a:latin typeface="Arial" pitchFamily="34" charset="0"/>
                <a:cs typeface="Arial" pitchFamily="34" charset="0"/>
              </a:rPr>
              <a:t>O </a:t>
            </a:r>
            <a:r>
              <a:rPr lang="vi-VN" sz="1200" b="1" dirty="0">
                <a:latin typeface="Arial" pitchFamily="34" charset="0"/>
                <a:cs typeface="Arial" pitchFamily="34" charset="0"/>
              </a:rPr>
              <a:t>clasificare armonizată în </a:t>
            </a:r>
            <a:r>
              <a:rPr lang="en-US" sz="1200" b="1" dirty="0" smtClean="0">
                <a:latin typeface="Arial" pitchFamily="34" charset="0"/>
                <a:cs typeface="Arial" pitchFamily="34" charset="0"/>
              </a:rPr>
              <a:t>T</a:t>
            </a:r>
            <a:r>
              <a:rPr lang="vi-VN" sz="1200" b="1" dirty="0" smtClean="0">
                <a:latin typeface="Arial" pitchFamily="34" charset="0"/>
                <a:cs typeface="Arial" pitchFamily="34" charset="0"/>
              </a:rPr>
              <a:t>abelul </a:t>
            </a:r>
            <a:r>
              <a:rPr lang="vi-VN" sz="1200" b="1" dirty="0">
                <a:latin typeface="Arial" pitchFamily="34" charset="0"/>
                <a:cs typeface="Arial" pitchFamily="34" charset="0"/>
              </a:rPr>
              <a:t>3.1 </a:t>
            </a:r>
            <a:r>
              <a:rPr lang="vi-VN" sz="1200" b="1" dirty="0" smtClean="0">
                <a:latin typeface="Arial" pitchFamily="34" charset="0"/>
                <a:cs typeface="Arial" pitchFamily="34" charset="0"/>
              </a:rPr>
              <a:t>po</a:t>
            </a:r>
            <a:r>
              <a:rPr lang="en-US" sz="1200" b="1" dirty="0" smtClean="0">
                <a:latin typeface="Arial" pitchFamily="34" charset="0"/>
                <a:cs typeface="Arial" pitchFamily="34" charset="0"/>
              </a:rPr>
              <a:t>a</a:t>
            </a:r>
            <a:r>
              <a:rPr lang="vi-VN" sz="1200" b="1" dirty="0" smtClean="0">
                <a:latin typeface="Arial" pitchFamily="34" charset="0"/>
                <a:cs typeface="Arial" pitchFamily="34" charset="0"/>
              </a:rPr>
              <a:t>t </a:t>
            </a:r>
            <a:r>
              <a:rPr lang="vi-VN" sz="1200" b="1" dirty="0">
                <a:latin typeface="Arial" pitchFamily="34" charset="0"/>
                <a:cs typeface="Arial" pitchFamily="34" charset="0"/>
              </a:rPr>
              <a:t>fi </a:t>
            </a:r>
            <a:r>
              <a:rPr lang="vi-VN" sz="1200" b="1" dirty="0" smtClean="0">
                <a:latin typeface="Arial" pitchFamily="34" charset="0"/>
                <a:cs typeface="Arial" pitchFamily="34" charset="0"/>
              </a:rPr>
              <a:t>incomplet</a:t>
            </a:r>
            <a:r>
              <a:rPr lang="en-US" sz="1200" b="1" dirty="0" smtClean="0">
                <a:latin typeface="Arial" pitchFamily="34" charset="0"/>
                <a:cs typeface="Arial" pitchFamily="34" charset="0"/>
              </a:rPr>
              <a:t>a</a:t>
            </a:r>
            <a:r>
              <a:rPr lang="vi-VN" sz="1200" b="1" dirty="0" smtClean="0">
                <a:latin typeface="Arial" pitchFamily="34" charset="0"/>
                <a:cs typeface="Arial" pitchFamily="34" charset="0"/>
              </a:rPr>
              <a:t>, </a:t>
            </a:r>
            <a:r>
              <a:rPr lang="vi-VN" sz="1200" b="1" dirty="0">
                <a:latin typeface="Arial" pitchFamily="34" charset="0"/>
                <a:cs typeface="Arial" pitchFamily="34" charset="0"/>
              </a:rPr>
              <a:t>deoarece acoperă doar clasele de pericol și </a:t>
            </a:r>
            <a:r>
              <a:rPr lang="vi-VN" sz="1200" b="1" dirty="0" smtClean="0">
                <a:latin typeface="Arial" pitchFamily="34" charset="0"/>
                <a:cs typeface="Arial" pitchFamily="34" charset="0"/>
              </a:rPr>
              <a:t>categoriile</a:t>
            </a:r>
            <a:r>
              <a:rPr lang="en-US" sz="1200" b="1" dirty="0" smtClean="0">
                <a:latin typeface="Arial" pitchFamily="34" charset="0"/>
                <a:cs typeface="Arial" pitchFamily="34" charset="0"/>
              </a:rPr>
              <a:t> listate</a:t>
            </a:r>
            <a:r>
              <a:rPr lang="vi-VN" sz="1200" b="1" dirty="0" smtClean="0">
                <a:latin typeface="Arial" pitchFamily="34" charset="0"/>
                <a:cs typeface="Arial" pitchFamily="34" charset="0"/>
              </a:rPr>
              <a:t>. </a:t>
            </a:r>
            <a:r>
              <a:rPr lang="vi-VN" sz="1200" b="1" dirty="0">
                <a:latin typeface="Arial" pitchFamily="34" charset="0"/>
                <a:cs typeface="Arial" pitchFamily="34" charset="0"/>
              </a:rPr>
              <a:t>Așa că trebuie </a:t>
            </a:r>
            <a:r>
              <a:rPr lang="vi-VN" sz="1200" b="1" dirty="0" smtClean="0">
                <a:latin typeface="Arial" pitchFamily="34" charset="0"/>
                <a:cs typeface="Arial" pitchFamily="34" charset="0"/>
              </a:rPr>
              <a:t>întotdeauna </a:t>
            </a:r>
            <a:r>
              <a:rPr lang="vi-VN" sz="1200" b="1" dirty="0">
                <a:latin typeface="Arial" pitchFamily="34" charset="0"/>
                <a:cs typeface="Arial" pitchFamily="34" charset="0"/>
              </a:rPr>
              <a:t>să fie </a:t>
            </a:r>
            <a:r>
              <a:rPr lang="en-US" sz="1200" b="1" dirty="0" smtClean="0">
                <a:latin typeface="Arial" pitchFamily="34" charset="0"/>
                <a:cs typeface="Arial" pitchFamily="34" charset="0"/>
              </a:rPr>
              <a:t>luat </a:t>
            </a:r>
            <a:r>
              <a:rPr lang="vi-VN" sz="1200" b="1" dirty="0" smtClean="0">
                <a:latin typeface="Arial" pitchFamily="34" charset="0"/>
                <a:cs typeface="Arial" pitchFamily="34" charset="0"/>
              </a:rPr>
              <a:t>în </a:t>
            </a:r>
            <a:r>
              <a:rPr lang="vi-VN" sz="1200" b="1" dirty="0">
                <a:latin typeface="Arial" pitchFamily="34" charset="0"/>
                <a:cs typeface="Arial" pitchFamily="34" charset="0"/>
              </a:rPr>
              <a:t>considerare, de asemenea, </a:t>
            </a:r>
            <a:r>
              <a:rPr lang="vi-VN" sz="1200" b="1" dirty="0">
                <a:solidFill>
                  <a:srgbClr val="C00000"/>
                </a:solidFill>
                <a:latin typeface="Arial" pitchFamily="34" charset="0"/>
                <a:cs typeface="Arial" pitchFamily="34" charset="0"/>
              </a:rPr>
              <a:t>Pasul 4</a:t>
            </a:r>
            <a:r>
              <a:rPr lang="vi-VN" sz="1200" b="1" dirty="0">
                <a:latin typeface="Arial" pitchFamily="34" charset="0"/>
                <a:cs typeface="Arial" pitchFamily="34" charset="0"/>
              </a:rPr>
              <a:t> pentru acele clase de pericol și categorii de care nu sunt acoperite de Tabelul </a:t>
            </a:r>
            <a:r>
              <a:rPr lang="vi-VN" sz="1200" b="1" dirty="0" smtClean="0">
                <a:latin typeface="Arial" pitchFamily="34" charset="0"/>
                <a:cs typeface="Arial" pitchFamily="34" charset="0"/>
              </a:rPr>
              <a:t>3.1.</a:t>
            </a:r>
            <a:endParaRPr lang="en-US" sz="1200" b="1" dirty="0">
              <a:latin typeface="Arial" pitchFamily="34" charset="0"/>
              <a:cs typeface="Arial" pitchFamily="34" charset="0"/>
            </a:endParaRPr>
          </a:p>
          <a:p>
            <a:pPr algn="just"/>
            <a:r>
              <a:rPr lang="vi-VN" sz="1200" b="1" dirty="0" smtClean="0">
                <a:latin typeface="Arial" pitchFamily="34" charset="0"/>
                <a:cs typeface="Arial" pitchFamily="34" charset="0"/>
              </a:rPr>
              <a:t>Tabelul </a:t>
            </a:r>
            <a:r>
              <a:rPr lang="vi-VN" sz="1200" b="1" dirty="0">
                <a:latin typeface="Arial" pitchFamily="34" charset="0"/>
                <a:cs typeface="Arial" pitchFamily="34" charset="0"/>
              </a:rPr>
              <a:t>3.1 din anexa VI </a:t>
            </a:r>
            <a:r>
              <a:rPr lang="en-US" sz="1200" b="1" dirty="0">
                <a:latin typeface="Arial" pitchFamily="34" charset="0"/>
                <a:cs typeface="Arial" pitchFamily="34" charset="0"/>
              </a:rPr>
              <a:t>a</a:t>
            </a:r>
            <a:r>
              <a:rPr lang="vi-VN" sz="1200" b="1" dirty="0">
                <a:latin typeface="Arial" pitchFamily="34" charset="0"/>
                <a:cs typeface="Arial" pitchFamily="34" charset="0"/>
              </a:rPr>
              <a:t> Regulamentul</a:t>
            </a:r>
            <a:r>
              <a:rPr lang="en-US" sz="1200" b="1" dirty="0">
                <a:latin typeface="Arial" pitchFamily="34" charset="0"/>
                <a:cs typeface="Arial" pitchFamily="34" charset="0"/>
              </a:rPr>
              <a:t>ui</a:t>
            </a:r>
            <a:r>
              <a:rPr lang="vi-VN" sz="1200" b="1" dirty="0">
                <a:latin typeface="Arial" pitchFamily="34" charset="0"/>
                <a:cs typeface="Arial" pitchFamily="34" charset="0"/>
              </a:rPr>
              <a:t> </a:t>
            </a:r>
            <a:r>
              <a:rPr lang="vi-VN" sz="1200" b="1" dirty="0" smtClean="0">
                <a:latin typeface="Arial" pitchFamily="34" charset="0"/>
                <a:cs typeface="Arial" pitchFamily="34" charset="0"/>
              </a:rPr>
              <a:t>CLP </a:t>
            </a:r>
            <a:r>
              <a:rPr lang="vi-VN" sz="1200" b="1" dirty="0">
                <a:latin typeface="Arial" pitchFamily="34" charset="0"/>
                <a:cs typeface="Arial" pitchFamily="34" charset="0"/>
              </a:rPr>
              <a:t>este </a:t>
            </a:r>
            <a:r>
              <a:rPr lang="vi-VN" sz="1200" b="1" dirty="0" smtClean="0">
                <a:latin typeface="Arial" pitchFamily="34" charset="0"/>
                <a:cs typeface="Arial" pitchFamily="34" charset="0"/>
              </a:rPr>
              <a:t>actualizat periodic</a:t>
            </a:r>
            <a:r>
              <a:rPr lang="en-US" sz="1200" b="1" dirty="0" smtClean="0">
                <a:latin typeface="Arial" pitchFamily="34" charset="0"/>
                <a:cs typeface="Arial" pitchFamily="34" charset="0"/>
              </a:rPr>
              <a:t>, ca urmare a </a:t>
            </a:r>
            <a:r>
              <a:rPr lang="vi-VN" sz="1200" b="1" dirty="0" smtClean="0">
                <a:latin typeface="Arial" pitchFamily="34" charset="0"/>
                <a:cs typeface="Arial" pitchFamily="34" charset="0"/>
              </a:rPr>
              <a:t>adaptar</a:t>
            </a:r>
            <a:r>
              <a:rPr lang="en-US" sz="1200" b="1" dirty="0" smtClean="0">
                <a:latin typeface="Arial" pitchFamily="34" charset="0"/>
                <a:cs typeface="Arial" pitchFamily="34" charset="0"/>
              </a:rPr>
              <a:t>ii</a:t>
            </a:r>
            <a:r>
              <a:rPr lang="vi-VN" sz="1200" b="1" dirty="0" smtClean="0">
                <a:latin typeface="Arial" pitchFamily="34" charset="0"/>
                <a:cs typeface="Arial" pitchFamily="34" charset="0"/>
              </a:rPr>
              <a:t> </a:t>
            </a:r>
            <a:r>
              <a:rPr lang="vi-VN" sz="1200" b="1" dirty="0">
                <a:latin typeface="Arial" pitchFamily="34" charset="0"/>
                <a:cs typeface="Arial" pitchFamily="34" charset="0"/>
              </a:rPr>
              <a:t>la progresul </a:t>
            </a:r>
            <a:r>
              <a:rPr lang="vi-VN" sz="1200" b="1" dirty="0" smtClean="0">
                <a:latin typeface="Arial" pitchFamily="34" charset="0"/>
                <a:cs typeface="Arial" pitchFamily="34" charset="0"/>
              </a:rPr>
              <a:t>tehnic, </a:t>
            </a:r>
            <a:r>
              <a:rPr lang="vi-VN" sz="1200" b="1" dirty="0">
                <a:latin typeface="Arial" pitchFamily="34" charset="0"/>
                <a:cs typeface="Arial" pitchFamily="34" charset="0"/>
              </a:rPr>
              <a:t>astfel încât trebuie să vă asigurați-vă că utilizați </a:t>
            </a:r>
            <a:r>
              <a:rPr lang="en-US" sz="1200" b="1" dirty="0" smtClean="0">
                <a:latin typeface="Arial" pitchFamily="34" charset="0"/>
                <a:cs typeface="Arial" pitchFamily="34" charset="0"/>
              </a:rPr>
              <a:t>ultima clasificare legala in vigoare a substantei.</a:t>
            </a:r>
          </a:p>
          <a:p>
            <a:pPr algn="just"/>
            <a:r>
              <a:rPr lang="vi-VN" sz="1200" b="1" dirty="0" smtClean="0">
                <a:latin typeface="Arial" pitchFamily="34" charset="0"/>
                <a:cs typeface="Arial" pitchFamily="34" charset="0"/>
              </a:rPr>
              <a:t>Tabelul </a:t>
            </a:r>
            <a:r>
              <a:rPr lang="vi-VN" sz="1200" b="1" dirty="0">
                <a:latin typeface="Arial" pitchFamily="34" charset="0"/>
                <a:cs typeface="Arial" pitchFamily="34" charset="0"/>
              </a:rPr>
              <a:t>3.1 conține două tipuri de intrări armonizate, </a:t>
            </a:r>
            <a:r>
              <a:rPr lang="vi-VN" sz="1200" b="1" dirty="0" smtClean="0">
                <a:latin typeface="Arial" pitchFamily="34" charset="0"/>
                <a:cs typeface="Arial" pitchFamily="34" charset="0"/>
              </a:rPr>
              <a:t>pentru</a:t>
            </a:r>
            <a:r>
              <a:rPr lang="en-US" sz="1200" b="1" dirty="0" smtClean="0">
                <a:latin typeface="Arial" pitchFamily="34" charset="0"/>
                <a:cs typeface="Arial" pitchFamily="34" charset="0"/>
              </a:rPr>
              <a:t>:</a:t>
            </a:r>
            <a:endParaRPr lang="vi-VN" sz="1200" b="1" dirty="0">
              <a:latin typeface="Arial" pitchFamily="34" charset="0"/>
              <a:cs typeface="Arial" pitchFamily="34" charset="0"/>
            </a:endParaRPr>
          </a:p>
          <a:p>
            <a:pPr lvl="1" algn="just"/>
            <a:r>
              <a:rPr lang="en-US" sz="1200" b="1" dirty="0" smtClean="0">
                <a:latin typeface="Arial" pitchFamily="34" charset="0"/>
                <a:cs typeface="Arial" pitchFamily="34" charset="0"/>
              </a:rPr>
              <a:t>s</a:t>
            </a:r>
            <a:r>
              <a:rPr lang="vi-VN" sz="1200" b="1" dirty="0" smtClean="0">
                <a:latin typeface="Arial" pitchFamily="34" charset="0"/>
                <a:cs typeface="Arial" pitchFamily="34" charset="0"/>
              </a:rPr>
              <a:t>ubstanțe specific</a:t>
            </a:r>
            <a:r>
              <a:rPr lang="en-US" sz="1200" b="1" dirty="0" smtClean="0">
                <a:latin typeface="Arial" pitchFamily="34" charset="0"/>
                <a:cs typeface="Arial" pitchFamily="34" charset="0"/>
              </a:rPr>
              <a:t>e</a:t>
            </a:r>
            <a:r>
              <a:rPr lang="vi-VN" sz="1200" b="1" dirty="0" smtClean="0">
                <a:latin typeface="Arial" pitchFamily="34" charset="0"/>
                <a:cs typeface="Arial" pitchFamily="34" charset="0"/>
              </a:rPr>
              <a:t> </a:t>
            </a:r>
            <a:r>
              <a:rPr lang="vi-VN" sz="1200" b="1" dirty="0">
                <a:latin typeface="Arial" pitchFamily="34" charset="0"/>
                <a:cs typeface="Arial" pitchFamily="34" charset="0"/>
              </a:rPr>
              <a:t>(pentru utilizare în </a:t>
            </a:r>
            <a:r>
              <a:rPr lang="vi-VN" sz="1200" b="1" dirty="0" smtClean="0">
                <a:latin typeface="Arial" pitchFamily="34" charset="0"/>
                <a:cs typeface="Arial" pitchFamily="34" charset="0"/>
              </a:rPr>
              <a:t>aceast </a:t>
            </a:r>
            <a:r>
              <a:rPr lang="en-US" sz="1200" b="1" dirty="0" smtClean="0">
                <a:latin typeface="Arial" pitchFamily="34" charset="0"/>
                <a:cs typeface="Arial" pitchFamily="34" charset="0"/>
              </a:rPr>
              <a:t>pas</a:t>
            </a:r>
            <a:r>
              <a:rPr lang="vi-VN" sz="1200" b="1" dirty="0" smtClean="0">
                <a:latin typeface="Arial" pitchFamily="34" charset="0"/>
                <a:cs typeface="Arial" pitchFamily="34" charset="0"/>
              </a:rPr>
              <a:t>), </a:t>
            </a:r>
            <a:r>
              <a:rPr lang="vi-VN" sz="1200" b="1" dirty="0">
                <a:latin typeface="Arial" pitchFamily="34" charset="0"/>
                <a:cs typeface="Arial" pitchFamily="34" charset="0"/>
              </a:rPr>
              <a:t>și</a:t>
            </a:r>
          </a:p>
          <a:p>
            <a:pPr lvl="1" algn="just"/>
            <a:r>
              <a:rPr lang="en-US" sz="1200" b="1" dirty="0">
                <a:latin typeface="Arial" pitchFamily="34" charset="0"/>
                <a:cs typeface="Arial" pitchFamily="34" charset="0"/>
              </a:rPr>
              <a:t>g</a:t>
            </a:r>
            <a:r>
              <a:rPr lang="en-US" sz="1200" b="1" dirty="0" smtClean="0">
                <a:latin typeface="Arial" pitchFamily="34" charset="0"/>
                <a:cs typeface="Arial" pitchFamily="34" charset="0"/>
              </a:rPr>
              <a:t>rup de intrari </a:t>
            </a:r>
            <a:r>
              <a:rPr lang="vi-VN" sz="1200" b="1" dirty="0" smtClean="0">
                <a:latin typeface="Arial" pitchFamily="34" charset="0"/>
                <a:cs typeface="Arial" pitchFamily="34" charset="0"/>
              </a:rPr>
              <a:t>(pentru </a:t>
            </a:r>
            <a:r>
              <a:rPr lang="vi-VN" sz="1200" b="1" dirty="0">
                <a:latin typeface="Arial" pitchFamily="34" charset="0"/>
                <a:cs typeface="Arial" pitchFamily="34" charset="0"/>
              </a:rPr>
              <a:t>utilizare în </a:t>
            </a:r>
            <a:r>
              <a:rPr lang="en-US" sz="1200" b="1" dirty="0">
                <a:solidFill>
                  <a:srgbClr val="C00000"/>
                </a:solidFill>
                <a:latin typeface="Arial" pitchFamily="34" charset="0"/>
                <a:cs typeface="Arial" pitchFamily="34" charset="0"/>
              </a:rPr>
              <a:t>P</a:t>
            </a:r>
            <a:r>
              <a:rPr lang="en-US" sz="1200" b="1" dirty="0" smtClean="0">
                <a:solidFill>
                  <a:srgbClr val="C00000"/>
                </a:solidFill>
                <a:latin typeface="Arial" pitchFamily="34" charset="0"/>
                <a:cs typeface="Arial" pitchFamily="34" charset="0"/>
              </a:rPr>
              <a:t>asul</a:t>
            </a:r>
            <a:r>
              <a:rPr lang="vi-VN" sz="1200" b="1" dirty="0" smtClean="0">
                <a:solidFill>
                  <a:srgbClr val="C00000"/>
                </a:solidFill>
                <a:latin typeface="Arial" pitchFamily="34" charset="0"/>
                <a:cs typeface="Arial" pitchFamily="34" charset="0"/>
              </a:rPr>
              <a:t> </a:t>
            </a:r>
            <a:r>
              <a:rPr lang="vi-VN" sz="1200" b="1" dirty="0">
                <a:solidFill>
                  <a:srgbClr val="C00000"/>
                </a:solidFill>
                <a:latin typeface="Arial" pitchFamily="34" charset="0"/>
                <a:cs typeface="Arial" pitchFamily="34" charset="0"/>
              </a:rPr>
              <a:t>3</a:t>
            </a:r>
            <a:r>
              <a:rPr lang="vi-VN" sz="1200" b="1" dirty="0">
                <a:latin typeface="Arial" pitchFamily="34" charset="0"/>
                <a:cs typeface="Arial" pitchFamily="34" charset="0"/>
              </a:rPr>
              <a:t>)</a:t>
            </a:r>
            <a:endParaRPr lang="en-US" sz="1200" b="1" dirty="0">
              <a:latin typeface="Arial" pitchFamily="34" charset="0"/>
              <a:cs typeface="Arial" pitchFamily="34" charset="0"/>
            </a:endParaRPr>
          </a:p>
          <a:p>
            <a:pPr algn="just"/>
            <a:r>
              <a:rPr lang="vi-VN" sz="1200" b="1" dirty="0" smtClean="0">
                <a:solidFill>
                  <a:srgbClr val="7030A0"/>
                </a:solidFill>
                <a:latin typeface="Arial" pitchFamily="34" charset="0"/>
                <a:cs typeface="Arial" pitchFamily="34" charset="0"/>
              </a:rPr>
              <a:t>Clasificările </a:t>
            </a:r>
            <a:r>
              <a:rPr lang="vi-VN" sz="1200" b="1" dirty="0">
                <a:solidFill>
                  <a:srgbClr val="7030A0"/>
                </a:solidFill>
                <a:latin typeface="Arial" pitchFamily="34" charset="0"/>
                <a:cs typeface="Arial" pitchFamily="34" charset="0"/>
              </a:rPr>
              <a:t>armonizate </a:t>
            </a:r>
            <a:r>
              <a:rPr lang="vi-VN" sz="1200" b="1" dirty="0">
                <a:latin typeface="Arial" pitchFamily="34" charset="0"/>
                <a:cs typeface="Arial" pitchFamily="34" charset="0"/>
              </a:rPr>
              <a:t>pot fi, de asemenea, găsite în </a:t>
            </a:r>
            <a:r>
              <a:rPr lang="en-US" sz="1200" b="1" dirty="0" smtClean="0">
                <a:latin typeface="Arial" pitchFamily="34" charset="0"/>
                <a:cs typeface="Arial" pitchFamily="34" charset="0"/>
              </a:rPr>
              <a:t>Inventarul </a:t>
            </a:r>
            <a:r>
              <a:rPr lang="vi-VN" sz="1200" b="1" dirty="0" smtClean="0">
                <a:latin typeface="Arial" pitchFamily="34" charset="0"/>
                <a:cs typeface="Arial" pitchFamily="34" charset="0"/>
              </a:rPr>
              <a:t>clasificar</a:t>
            </a:r>
            <a:r>
              <a:rPr lang="en-US" sz="1200" b="1" dirty="0" smtClean="0">
                <a:latin typeface="Arial" pitchFamily="34" charset="0"/>
                <a:cs typeface="Arial" pitchFamily="34" charset="0"/>
              </a:rPr>
              <a:t>ii</a:t>
            </a:r>
            <a:r>
              <a:rPr lang="vi-VN" sz="1200" b="1" dirty="0" smtClean="0">
                <a:latin typeface="Arial" pitchFamily="34" charset="0"/>
                <a:cs typeface="Arial" pitchFamily="34" charset="0"/>
              </a:rPr>
              <a:t> </a:t>
            </a:r>
            <a:r>
              <a:rPr lang="vi-VN" sz="1200" b="1" dirty="0">
                <a:latin typeface="Arial" pitchFamily="34" charset="0"/>
                <a:cs typeface="Arial" pitchFamily="34" charset="0"/>
              </a:rPr>
              <a:t>și </a:t>
            </a:r>
            <a:r>
              <a:rPr lang="vi-VN" sz="1200" b="1" dirty="0" smtClean="0">
                <a:latin typeface="Arial" pitchFamily="34" charset="0"/>
                <a:cs typeface="Arial" pitchFamily="34" charset="0"/>
              </a:rPr>
              <a:t>etichetar</a:t>
            </a:r>
            <a:r>
              <a:rPr lang="en-US" sz="1200" b="1" dirty="0" smtClean="0">
                <a:latin typeface="Arial" pitchFamily="34" charset="0"/>
                <a:cs typeface="Arial" pitchFamily="34" charset="0"/>
              </a:rPr>
              <a:t>ii</a:t>
            </a:r>
            <a:r>
              <a:rPr lang="vi-VN" sz="1200" b="1" dirty="0" smtClean="0">
                <a:latin typeface="Arial" pitchFamily="34" charset="0"/>
                <a:cs typeface="Arial" pitchFamily="34" charset="0"/>
              </a:rPr>
              <a:t> </a:t>
            </a:r>
            <a:r>
              <a:rPr lang="vi-VN" sz="1200" b="1" dirty="0">
                <a:latin typeface="Arial" pitchFamily="34" charset="0"/>
                <a:cs typeface="Arial" pitchFamily="34" charset="0"/>
              </a:rPr>
              <a:t>menținut de Agenția Europeană pentru </a:t>
            </a:r>
            <a:r>
              <a:rPr lang="vi-VN" sz="1200" b="1" dirty="0" smtClean="0">
                <a:latin typeface="Arial" pitchFamily="34" charset="0"/>
                <a:cs typeface="Arial" pitchFamily="34" charset="0"/>
              </a:rPr>
              <a:t>Chimic</a:t>
            </a:r>
            <a:r>
              <a:rPr lang="en-US" sz="1200" b="1" dirty="0" smtClean="0">
                <a:latin typeface="Arial" pitchFamily="34" charset="0"/>
                <a:cs typeface="Arial" pitchFamily="34" charset="0"/>
              </a:rPr>
              <a:t>ale</a:t>
            </a:r>
            <a:r>
              <a:rPr lang="vi-VN" sz="1200" b="1" dirty="0" smtClean="0">
                <a:latin typeface="Arial" pitchFamily="34" charset="0"/>
                <a:cs typeface="Arial" pitchFamily="34" charset="0"/>
              </a:rPr>
              <a:t> </a:t>
            </a:r>
            <a:r>
              <a:rPr lang="vi-VN" sz="1200" b="1" dirty="0">
                <a:latin typeface="Arial" pitchFamily="34" charset="0"/>
                <a:cs typeface="Arial" pitchFamily="34" charset="0"/>
              </a:rPr>
              <a:t>(ECHA), dar </a:t>
            </a:r>
            <a:r>
              <a:rPr lang="en-US" sz="1200" b="1" dirty="0" smtClean="0">
                <a:latin typeface="Arial" pitchFamily="34" charset="0"/>
                <a:cs typeface="Arial" pitchFamily="34" charset="0"/>
              </a:rPr>
              <a:t>T</a:t>
            </a:r>
            <a:r>
              <a:rPr lang="vi-VN" sz="1200" b="1" dirty="0" smtClean="0">
                <a:latin typeface="Arial" pitchFamily="34" charset="0"/>
                <a:cs typeface="Arial" pitchFamily="34" charset="0"/>
              </a:rPr>
              <a:t>abelul </a:t>
            </a:r>
            <a:r>
              <a:rPr lang="vi-VN" sz="1200" b="1" dirty="0">
                <a:latin typeface="Arial" pitchFamily="34" charset="0"/>
                <a:cs typeface="Arial" pitchFamily="34" charset="0"/>
              </a:rPr>
              <a:t>3.1 din anexa VI </a:t>
            </a:r>
            <a:r>
              <a:rPr lang="en-US" sz="1200" b="1" dirty="0">
                <a:latin typeface="Arial" pitchFamily="34" charset="0"/>
                <a:cs typeface="Arial" pitchFamily="34" charset="0"/>
              </a:rPr>
              <a:t>a</a:t>
            </a:r>
            <a:r>
              <a:rPr lang="vi-VN" sz="1200" b="1" dirty="0">
                <a:latin typeface="Arial" pitchFamily="34" charset="0"/>
                <a:cs typeface="Arial" pitchFamily="34" charset="0"/>
              </a:rPr>
              <a:t> Regulamentul</a:t>
            </a:r>
            <a:r>
              <a:rPr lang="en-US" sz="1200" b="1" dirty="0">
                <a:latin typeface="Arial" pitchFamily="34" charset="0"/>
                <a:cs typeface="Arial" pitchFamily="34" charset="0"/>
              </a:rPr>
              <a:t>ui</a:t>
            </a:r>
            <a:r>
              <a:rPr lang="vi-VN" sz="1200" b="1" dirty="0">
                <a:latin typeface="Arial" pitchFamily="34" charset="0"/>
                <a:cs typeface="Arial" pitchFamily="34" charset="0"/>
              </a:rPr>
              <a:t> CLP </a:t>
            </a:r>
            <a:r>
              <a:rPr lang="vi-VN" sz="1200" b="1" dirty="0" smtClean="0">
                <a:latin typeface="Arial" pitchFamily="34" charset="0"/>
                <a:cs typeface="Arial" pitchFamily="34" charset="0"/>
              </a:rPr>
              <a:t>rămâne </a:t>
            </a:r>
            <a:r>
              <a:rPr lang="vi-VN" sz="1200" b="1" dirty="0">
                <a:latin typeface="Arial" pitchFamily="34" charset="0"/>
                <a:cs typeface="Arial" pitchFamily="34" charset="0"/>
              </a:rPr>
              <a:t>sursa </a:t>
            </a:r>
            <a:r>
              <a:rPr lang="vi-VN" sz="1200" b="1" dirty="0" smtClean="0">
                <a:latin typeface="Arial" pitchFamily="34" charset="0"/>
                <a:cs typeface="Arial" pitchFamily="34" charset="0"/>
              </a:rPr>
              <a:t>legal</a:t>
            </a:r>
            <a:r>
              <a:rPr lang="en-US" sz="1200" b="1" dirty="0" smtClean="0">
                <a:latin typeface="Arial" pitchFamily="34" charset="0"/>
                <a:cs typeface="Arial" pitchFamily="34" charset="0"/>
              </a:rPr>
              <a:t>a</a:t>
            </a:r>
            <a:r>
              <a:rPr lang="vi-VN" sz="1200" b="1" dirty="0" smtClean="0">
                <a:latin typeface="Arial" pitchFamily="34" charset="0"/>
                <a:cs typeface="Arial" pitchFamily="34" charset="0"/>
              </a:rPr>
              <a:t> pentru </a:t>
            </a:r>
            <a:r>
              <a:rPr lang="vi-VN" sz="1200" b="1" dirty="0">
                <a:latin typeface="Arial" pitchFamily="34" charset="0"/>
                <a:cs typeface="Arial" pitchFamily="34" charset="0"/>
              </a:rPr>
              <a:t>aceste informații.</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357765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62500" lnSpcReduction="20000"/>
          </a:bodyPr>
          <a:lstStyle/>
          <a:p>
            <a:r>
              <a:rPr lang="vi-VN" sz="3200" b="1" dirty="0" smtClean="0">
                <a:solidFill>
                  <a:srgbClr val="C00000"/>
                </a:solidFill>
                <a:latin typeface="Arial" pitchFamily="34" charset="0"/>
                <a:cs typeface="Arial" pitchFamily="34" charset="0"/>
              </a:rPr>
              <a:t>Pasul </a:t>
            </a:r>
            <a:r>
              <a:rPr lang="vi-VN" sz="3200" b="1" dirty="0">
                <a:solidFill>
                  <a:srgbClr val="C00000"/>
                </a:solidFill>
                <a:latin typeface="Arial" pitchFamily="34" charset="0"/>
                <a:cs typeface="Arial" pitchFamily="34" charset="0"/>
              </a:rPr>
              <a:t>2: Substanțele </a:t>
            </a:r>
            <a:r>
              <a:rPr lang="en-US" sz="3200" b="1" dirty="0">
                <a:solidFill>
                  <a:srgbClr val="C00000"/>
                </a:solidFill>
                <a:latin typeface="Arial" pitchFamily="34" charset="0"/>
                <a:cs typeface="Arial" pitchFamily="34" charset="0"/>
              </a:rPr>
              <a:t>listate</a:t>
            </a:r>
            <a:r>
              <a:rPr lang="vi-VN" sz="3200" b="1" dirty="0">
                <a:solidFill>
                  <a:srgbClr val="C00000"/>
                </a:solidFill>
                <a:latin typeface="Arial" pitchFamily="34" charset="0"/>
                <a:cs typeface="Arial" pitchFamily="34" charset="0"/>
              </a:rPr>
              <a:t> în </a:t>
            </a:r>
            <a:r>
              <a:rPr lang="en-US" sz="3200" b="1" dirty="0">
                <a:solidFill>
                  <a:srgbClr val="C00000"/>
                </a:solidFill>
                <a:latin typeface="Arial" pitchFamily="34" charset="0"/>
                <a:cs typeface="Arial" pitchFamily="34" charset="0"/>
              </a:rPr>
              <a:t>T</a:t>
            </a:r>
            <a:r>
              <a:rPr lang="vi-VN" sz="3200" b="1" dirty="0">
                <a:solidFill>
                  <a:srgbClr val="C00000"/>
                </a:solidFill>
                <a:latin typeface="Arial" pitchFamily="34" charset="0"/>
                <a:cs typeface="Arial" pitchFamily="34" charset="0"/>
              </a:rPr>
              <a:t>abelul 3.1 din CLP: verificați dacă există o clasificare "armonizată"</a:t>
            </a:r>
            <a:r>
              <a:rPr lang="en-US" sz="3200" b="1" dirty="0">
                <a:solidFill>
                  <a:srgbClr val="C00000"/>
                </a:solidFill>
                <a:latin typeface="Arial" pitchFamily="34" charset="0"/>
                <a:cs typeface="Arial" pitchFamily="34" charset="0"/>
              </a:rPr>
              <a:t> </a:t>
            </a:r>
          </a:p>
          <a:p>
            <a:pPr algn="just"/>
            <a:r>
              <a:rPr lang="vi-VN" b="1" dirty="0">
                <a:latin typeface="Arial" pitchFamily="34" charset="0"/>
                <a:cs typeface="Arial" pitchFamily="34" charset="0"/>
              </a:rPr>
              <a:t>Inventarul: cum să-l utilizați pentru clasificarea deșeurilor</a:t>
            </a:r>
            <a:endParaRPr lang="en-US" b="1" dirty="0" smtClean="0">
              <a:latin typeface="Arial" pitchFamily="34" charset="0"/>
              <a:cs typeface="Arial" pitchFamily="34" charset="0"/>
            </a:endParaRPr>
          </a:p>
          <a:p>
            <a:pPr algn="just"/>
            <a:r>
              <a:rPr lang="fr-FR" dirty="0" smtClean="0">
                <a:latin typeface="Arial" pitchFamily="34" charset="0"/>
                <a:cs typeface="Arial" pitchFamily="34" charset="0"/>
              </a:rPr>
              <a:t>Pentru exemplificare vom folosi cromatul </a:t>
            </a:r>
            <a:r>
              <a:rPr lang="fr-FR" dirty="0">
                <a:latin typeface="Arial" pitchFamily="34" charset="0"/>
                <a:cs typeface="Arial" pitchFamily="34" charset="0"/>
              </a:rPr>
              <a:t>de </a:t>
            </a:r>
            <a:r>
              <a:rPr lang="fr-FR" dirty="0" smtClean="0">
                <a:latin typeface="Arial" pitchFamily="34" charset="0"/>
                <a:cs typeface="Arial" pitchFamily="34" charset="0"/>
              </a:rPr>
              <a:t>plumb.</a:t>
            </a:r>
          </a:p>
          <a:p>
            <a:pPr algn="just"/>
            <a:r>
              <a:rPr lang="en-US" dirty="0" smtClean="0">
                <a:latin typeface="Arial" pitchFamily="34" charset="0"/>
                <a:cs typeface="Arial" pitchFamily="34" charset="0"/>
              </a:rPr>
              <a:t>Cautarea clasificarii intrarii din inventar se va face la urmatorul link:</a:t>
            </a:r>
          </a:p>
          <a:p>
            <a:pPr marL="0" indent="0" algn="just">
              <a:buNone/>
            </a:pPr>
            <a:r>
              <a:rPr lang="en-US" dirty="0" smtClean="0">
                <a:latin typeface="Arial" pitchFamily="34" charset="0"/>
                <a:cs typeface="Arial" pitchFamily="34" charset="0"/>
              </a:rPr>
              <a:t>http</a:t>
            </a:r>
            <a:r>
              <a:rPr lang="en-US" dirty="0">
                <a:latin typeface="Arial" pitchFamily="34" charset="0"/>
                <a:cs typeface="Arial" pitchFamily="34" charset="0"/>
              </a:rPr>
              <a:t>://echa.europa.eu/web/guest/information-on-chemicals/cl-inventory-database </a:t>
            </a:r>
          </a:p>
          <a:p>
            <a:pPr algn="just"/>
            <a:r>
              <a:rPr lang="pt-BR" dirty="0">
                <a:latin typeface="Arial" pitchFamily="34" charset="0"/>
                <a:cs typeface="Arial" pitchFamily="34" charset="0"/>
              </a:rPr>
              <a:t>Pentru a căuta o substanță</a:t>
            </a:r>
            <a:r>
              <a:rPr lang="pt-BR" dirty="0" smtClean="0">
                <a:latin typeface="Arial" pitchFamily="34" charset="0"/>
                <a:cs typeface="Arial" pitchFamily="34" charset="0"/>
              </a:rPr>
              <a:t>:</a:t>
            </a:r>
            <a:endParaRPr lang="en-US" dirty="0">
              <a:latin typeface="Arial" pitchFamily="34" charset="0"/>
              <a:cs typeface="Arial" pitchFamily="34" charset="0"/>
            </a:endParaRPr>
          </a:p>
          <a:p>
            <a:pPr lvl="1" algn="just"/>
            <a:r>
              <a:rPr lang="vi-VN" dirty="0">
                <a:latin typeface="Arial" pitchFamily="34" charset="0"/>
                <a:cs typeface="Arial" pitchFamily="34" charset="0"/>
              </a:rPr>
              <a:t>introduceți numele substanței în câmpul "Numele substanță" (</a:t>
            </a:r>
            <a:r>
              <a:rPr lang="vi-VN" dirty="0" smtClean="0">
                <a:latin typeface="Arial" pitchFamily="34" charset="0"/>
                <a:cs typeface="Arial" pitchFamily="34" charset="0"/>
              </a:rPr>
              <a:t>sau </a:t>
            </a:r>
            <a:r>
              <a:rPr lang="vi-VN" dirty="0">
                <a:latin typeface="Arial" pitchFamily="34" charset="0"/>
                <a:cs typeface="Arial" pitchFamily="34" charset="0"/>
              </a:rPr>
              <a:t>folosi alți identificatori</a:t>
            </a:r>
            <a:r>
              <a:rPr lang="vi-VN" dirty="0" smtClean="0">
                <a:latin typeface="Arial" pitchFamily="34" charset="0"/>
                <a:cs typeface="Arial" pitchFamily="34" charset="0"/>
              </a:rPr>
              <a:t>)</a:t>
            </a:r>
            <a:endParaRPr lang="en-US" dirty="0" smtClean="0">
              <a:latin typeface="Arial" pitchFamily="34" charset="0"/>
              <a:cs typeface="Arial" pitchFamily="34" charset="0"/>
            </a:endParaRPr>
          </a:p>
          <a:p>
            <a:pPr lvl="1" algn="just"/>
            <a:r>
              <a:rPr lang="pt-BR" dirty="0">
                <a:latin typeface="Arial" pitchFamily="34" charset="0"/>
                <a:cs typeface="Arial" pitchFamily="34" charset="0"/>
              </a:rPr>
              <a:t>bifați "Căutare numai pentru substanțele armonizate</a:t>
            </a:r>
            <a:r>
              <a:rPr lang="pt-BR" dirty="0" smtClean="0">
                <a:latin typeface="Arial" pitchFamily="34" charset="0"/>
                <a:cs typeface="Arial" pitchFamily="34" charset="0"/>
              </a:rPr>
              <a:t>"</a:t>
            </a:r>
            <a:endParaRPr lang="en-US" dirty="0">
              <a:latin typeface="Arial" pitchFamily="34" charset="0"/>
              <a:cs typeface="Arial" pitchFamily="34" charset="0"/>
            </a:endParaRPr>
          </a:p>
          <a:p>
            <a:pPr lvl="1" algn="just"/>
            <a:r>
              <a:rPr lang="fr-FR" dirty="0" smtClean="0">
                <a:latin typeface="Arial" pitchFamily="34" charset="0"/>
                <a:cs typeface="Arial" pitchFamily="34" charset="0"/>
              </a:rPr>
              <a:t>cititi și bifati ca </a:t>
            </a:r>
            <a:r>
              <a:rPr lang="fr-FR" dirty="0">
                <a:latin typeface="Arial" pitchFamily="34" charset="0"/>
                <a:cs typeface="Arial" pitchFamily="34" charset="0"/>
              </a:rPr>
              <a:t>sunt de acord </a:t>
            </a:r>
            <a:r>
              <a:rPr lang="fr-FR" dirty="0" smtClean="0">
                <a:latin typeface="Arial" pitchFamily="34" charset="0"/>
                <a:cs typeface="Arial" pitchFamily="34" charset="0"/>
              </a:rPr>
              <a:t>cu ’’legal disclaimer".</a:t>
            </a:r>
            <a:endParaRPr lang="en-US" dirty="0" smtClean="0">
              <a:latin typeface="Arial" pitchFamily="34" charset="0"/>
              <a:cs typeface="Arial" pitchFamily="34" charset="0"/>
            </a:endParaRPr>
          </a:p>
          <a:p>
            <a:pPr algn="just"/>
            <a:r>
              <a:rPr lang="vi-VN" dirty="0" smtClean="0">
                <a:latin typeface="Arial" pitchFamily="34" charset="0"/>
                <a:cs typeface="Arial" pitchFamily="34" charset="0"/>
              </a:rPr>
              <a:t>La </a:t>
            </a:r>
            <a:r>
              <a:rPr lang="vi-VN" dirty="0">
                <a:latin typeface="Arial" pitchFamily="34" charset="0"/>
                <a:cs typeface="Arial" pitchFamily="34" charset="0"/>
              </a:rPr>
              <a:t>introducerea numelui substanței în considerare utilizarea unui nume parțial (de exemplu, folosind </a:t>
            </a:r>
            <a:r>
              <a:rPr lang="vi-VN" dirty="0" smtClean="0">
                <a:latin typeface="Arial" pitchFamily="34" charset="0"/>
                <a:cs typeface="Arial" pitchFamily="34" charset="0"/>
              </a:rPr>
              <a:t>“</a:t>
            </a:r>
            <a:r>
              <a:rPr lang="en-US" dirty="0" smtClean="0">
                <a:latin typeface="Arial" pitchFamily="34" charset="0"/>
                <a:cs typeface="Arial" pitchFamily="34" charset="0"/>
              </a:rPr>
              <a:t>plumb</a:t>
            </a:r>
            <a:r>
              <a:rPr lang="vi-VN" dirty="0" smtClean="0">
                <a:latin typeface="Arial" pitchFamily="34" charset="0"/>
                <a:cs typeface="Arial" pitchFamily="34" charset="0"/>
              </a:rPr>
              <a:t>" </a:t>
            </a:r>
            <a:r>
              <a:rPr lang="vi-VN" dirty="0">
                <a:latin typeface="Arial" pitchFamily="34" charset="0"/>
                <a:cs typeface="Arial" pitchFamily="34" charset="0"/>
              </a:rPr>
              <a:t>pentru a căuta cromat de plumb), să fie conștienți de diferențele de ortografie internaționale (sulfuroase vs. sulfurat), și că unele substanțe pot avea </a:t>
            </a:r>
            <a:r>
              <a:rPr lang="en-US" dirty="0" smtClean="0">
                <a:latin typeface="Arial" pitchFamily="34" charset="0"/>
                <a:cs typeface="Arial" pitchFamily="34" charset="0"/>
              </a:rPr>
              <a:t>cateva</a:t>
            </a:r>
            <a:r>
              <a:rPr lang="vi-VN" dirty="0" smtClean="0">
                <a:latin typeface="Arial" pitchFamily="34" charset="0"/>
                <a:cs typeface="Arial" pitchFamily="34" charset="0"/>
              </a:rPr>
              <a:t> </a:t>
            </a:r>
            <a:r>
              <a:rPr lang="vi-VN" dirty="0">
                <a:latin typeface="Arial" pitchFamily="34" charset="0"/>
                <a:cs typeface="Arial" pitchFamily="34" charset="0"/>
              </a:rPr>
              <a:t>nume.</a:t>
            </a:r>
            <a:r>
              <a:rPr lang="en-US" dirty="0" smtClean="0">
                <a:latin typeface="Arial" pitchFamily="34" charset="0"/>
                <a:cs typeface="Arial" pitchFamily="34" charset="0"/>
              </a:rPr>
              <a:t> </a:t>
            </a:r>
            <a:r>
              <a:rPr lang="en-US" b="1" dirty="0" smtClean="0">
                <a:latin typeface="Arial" pitchFamily="34" charset="0"/>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val="4283379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vi-VN" sz="1200" b="1" dirty="0" smtClean="0">
                <a:solidFill>
                  <a:srgbClr val="C00000"/>
                </a:solidFill>
                <a:latin typeface="Arial" pitchFamily="34" charset="0"/>
                <a:cs typeface="Arial" pitchFamily="34" charset="0"/>
              </a:rPr>
              <a:t>Pasul </a:t>
            </a:r>
            <a:r>
              <a:rPr lang="vi-VN" sz="1200" b="1" dirty="0">
                <a:solidFill>
                  <a:srgbClr val="C00000"/>
                </a:solidFill>
                <a:latin typeface="Arial" pitchFamily="34" charset="0"/>
                <a:cs typeface="Arial" pitchFamily="34" charset="0"/>
              </a:rPr>
              <a:t>2: Substanțele </a:t>
            </a:r>
            <a:r>
              <a:rPr lang="en-US" sz="1200" b="1" dirty="0">
                <a:solidFill>
                  <a:srgbClr val="C00000"/>
                </a:solidFill>
                <a:latin typeface="Arial" pitchFamily="34" charset="0"/>
                <a:cs typeface="Arial" pitchFamily="34" charset="0"/>
              </a:rPr>
              <a:t>listate</a:t>
            </a:r>
            <a:r>
              <a:rPr lang="vi-VN" sz="1200" b="1" dirty="0">
                <a:solidFill>
                  <a:srgbClr val="C00000"/>
                </a:solidFill>
                <a:latin typeface="Arial" pitchFamily="34" charset="0"/>
                <a:cs typeface="Arial" pitchFamily="34" charset="0"/>
              </a:rPr>
              <a:t> în </a:t>
            </a:r>
            <a:r>
              <a:rPr lang="en-US" sz="1200" b="1" dirty="0">
                <a:solidFill>
                  <a:srgbClr val="C00000"/>
                </a:solidFill>
                <a:latin typeface="Arial" pitchFamily="34" charset="0"/>
                <a:cs typeface="Arial" pitchFamily="34" charset="0"/>
              </a:rPr>
              <a:t>T</a:t>
            </a:r>
            <a:r>
              <a:rPr lang="vi-VN" sz="1200" b="1" dirty="0">
                <a:solidFill>
                  <a:srgbClr val="C00000"/>
                </a:solidFill>
                <a:latin typeface="Arial" pitchFamily="34" charset="0"/>
                <a:cs typeface="Arial" pitchFamily="34" charset="0"/>
              </a:rPr>
              <a:t>abelul 3.1 din CLP: verificați dacă există o clasificare "armonizată"</a:t>
            </a:r>
            <a:r>
              <a:rPr lang="en-US" sz="1200" b="1" dirty="0">
                <a:solidFill>
                  <a:srgbClr val="C00000"/>
                </a:solidFill>
                <a:latin typeface="Arial" pitchFamily="34" charset="0"/>
                <a:cs typeface="Arial" pitchFamily="34" charset="0"/>
              </a:rPr>
              <a:t>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8610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559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vi-VN" sz="1200" b="1" dirty="0" smtClean="0">
                <a:solidFill>
                  <a:srgbClr val="C00000"/>
                </a:solidFill>
                <a:latin typeface="Arial" pitchFamily="34" charset="0"/>
                <a:cs typeface="Arial" pitchFamily="34" charset="0"/>
              </a:rPr>
              <a:t>Pasul </a:t>
            </a:r>
            <a:r>
              <a:rPr lang="vi-VN" sz="1200" b="1" dirty="0">
                <a:solidFill>
                  <a:srgbClr val="C00000"/>
                </a:solidFill>
                <a:latin typeface="Arial" pitchFamily="34" charset="0"/>
                <a:cs typeface="Arial" pitchFamily="34" charset="0"/>
              </a:rPr>
              <a:t>2: Substanțele </a:t>
            </a:r>
            <a:r>
              <a:rPr lang="en-US" sz="1200" b="1" dirty="0">
                <a:solidFill>
                  <a:srgbClr val="C00000"/>
                </a:solidFill>
                <a:latin typeface="Arial" pitchFamily="34" charset="0"/>
                <a:cs typeface="Arial" pitchFamily="34" charset="0"/>
              </a:rPr>
              <a:t>listate</a:t>
            </a:r>
            <a:r>
              <a:rPr lang="vi-VN" sz="1200" b="1" dirty="0">
                <a:solidFill>
                  <a:srgbClr val="C00000"/>
                </a:solidFill>
                <a:latin typeface="Arial" pitchFamily="34" charset="0"/>
                <a:cs typeface="Arial" pitchFamily="34" charset="0"/>
              </a:rPr>
              <a:t> în </a:t>
            </a:r>
            <a:r>
              <a:rPr lang="en-US" sz="1200" b="1" dirty="0">
                <a:solidFill>
                  <a:srgbClr val="C00000"/>
                </a:solidFill>
                <a:latin typeface="Arial" pitchFamily="34" charset="0"/>
                <a:cs typeface="Arial" pitchFamily="34" charset="0"/>
              </a:rPr>
              <a:t>T</a:t>
            </a:r>
            <a:r>
              <a:rPr lang="vi-VN" sz="1200" b="1" dirty="0">
                <a:solidFill>
                  <a:srgbClr val="C00000"/>
                </a:solidFill>
                <a:latin typeface="Arial" pitchFamily="34" charset="0"/>
                <a:cs typeface="Arial" pitchFamily="34" charset="0"/>
              </a:rPr>
              <a:t>abelul 3.1 din CLP: verificați dacă există o clasificare "armonizată"</a:t>
            </a:r>
            <a:r>
              <a:rPr lang="en-US" sz="1200" b="1" dirty="0">
                <a:solidFill>
                  <a:srgbClr val="C00000"/>
                </a:solidFill>
                <a:latin typeface="Arial" pitchFamily="34" charset="0"/>
                <a:cs typeface="Arial" pitchFamily="34" charset="0"/>
              </a:rPr>
              <a:t>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7543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39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b="1" dirty="0">
                <a:solidFill>
                  <a:schemeClr val="tx1"/>
                </a:solidFill>
                <a:latin typeface="Times New Roman" pitchFamily="18" charset="0"/>
                <a:cs typeface="Times New Roman" pitchFamily="18" charset="0"/>
              </a:rPr>
              <a:t>AGENTIA NATIONALA PENTRU PROTECTIA MEDIULUI </a:t>
            </a:r>
            <a:br>
              <a:rPr lang="en-US" sz="1600" b="1" dirty="0">
                <a:solidFill>
                  <a:schemeClr val="tx1"/>
                </a:solidFill>
                <a:latin typeface="Times New Roman" pitchFamily="18" charset="0"/>
                <a:cs typeface="Times New Roman" pitchFamily="18" charset="0"/>
              </a:rPr>
            </a:br>
            <a:r>
              <a:rPr lang="en-US" sz="1600" b="1" dirty="0">
                <a:solidFill>
                  <a:schemeClr val="tx1"/>
                </a:solidFill>
                <a:latin typeface="Times New Roman" pitchFamily="18" charset="0"/>
                <a:cs typeface="Times New Roman" pitchFamily="18" charset="0"/>
              </a:rPr>
              <a:t>DIRECTIA DESEURI SI SUBSTANTE CHIMICE PERICULOASE</a:t>
            </a:r>
            <a:br>
              <a:rPr lang="en-US" sz="1600" b="1" dirty="0">
                <a:solidFill>
                  <a:schemeClr val="tx1"/>
                </a:solidFill>
                <a:latin typeface="Times New Roman" pitchFamily="18" charset="0"/>
                <a:cs typeface="Times New Roman" pitchFamily="18" charset="0"/>
              </a:rPr>
            </a:br>
            <a:r>
              <a:rPr lang="en-US" sz="1600" dirty="0">
                <a:solidFill>
                  <a:schemeClr val="tx1"/>
                </a:solidFill>
                <a:latin typeface="Times New Roman" pitchFamily="18" charset="0"/>
                <a:cs typeface="Times New Roman" pitchFamily="18" charset="0"/>
              </a:rPr>
              <a:t/>
            </a:r>
            <a:br>
              <a:rPr lang="en-US" sz="1600" dirty="0">
                <a:solidFill>
                  <a:schemeClr val="tx1"/>
                </a:solidFill>
                <a:latin typeface="Times New Roman" pitchFamily="18" charset="0"/>
                <a:cs typeface="Times New Roman" pitchFamily="18" charset="0"/>
              </a:rPr>
            </a:b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62500" lnSpcReduction="20000"/>
          </a:bodyPr>
          <a:lstStyle/>
          <a:p>
            <a:pPr algn="just"/>
            <a:r>
              <a:rPr lang="en-US" dirty="0" smtClean="0">
                <a:latin typeface="Arial" pitchFamily="34" charset="0"/>
                <a:cs typeface="Arial" pitchFamily="34" charset="0"/>
              </a:rPr>
              <a:t>In </a:t>
            </a:r>
            <a:r>
              <a:rPr lang="en-US" b="1" dirty="0" smtClean="0">
                <a:solidFill>
                  <a:srgbClr val="C00000"/>
                </a:solidFill>
                <a:latin typeface="Arial" pitchFamily="34" charset="0"/>
                <a:cs typeface="Arial" pitchFamily="34" charset="0"/>
              </a:rPr>
              <a:t>etapa 5</a:t>
            </a:r>
            <a:r>
              <a:rPr lang="en-US" dirty="0" smtClean="0">
                <a:latin typeface="Arial" pitchFamily="34" charset="0"/>
                <a:cs typeface="Arial" pitchFamily="34" charset="0"/>
              </a:rPr>
              <a:t> a procesului de clasificare a deseurilor consta in identificarea substantelor din deseul respectiv si stabilirea daca acestea sunt ,,</a:t>
            </a:r>
            <a:r>
              <a:rPr lang="en-US" b="1" dirty="0" smtClean="0">
                <a:latin typeface="Arial" pitchFamily="34" charset="0"/>
                <a:cs typeface="Arial" pitchFamily="34" charset="0"/>
              </a:rPr>
              <a:t>substante periculoase</a:t>
            </a:r>
            <a:r>
              <a:rPr lang="en-US" dirty="0" smtClean="0">
                <a:latin typeface="Arial" pitchFamily="34" charset="0"/>
                <a:cs typeface="Arial" pitchFamily="34" charset="0"/>
              </a:rPr>
              <a:t>” sau ,,</a:t>
            </a:r>
            <a:r>
              <a:rPr lang="en-US" b="1" dirty="0" smtClean="0">
                <a:latin typeface="Arial" pitchFamily="34" charset="0"/>
                <a:cs typeface="Arial" pitchFamily="34" charset="0"/>
              </a:rPr>
              <a:t>poluanti organici persistenti</a:t>
            </a:r>
            <a:r>
              <a:rPr lang="en-US" dirty="0" smtClean="0">
                <a:latin typeface="Arial" pitchFamily="34" charset="0"/>
                <a:cs typeface="Arial" pitchFamily="34" charset="0"/>
              </a:rPr>
              <a:t>”.</a:t>
            </a:r>
          </a:p>
          <a:p>
            <a:pPr marL="0" indent="0" algn="just">
              <a:buNone/>
            </a:pPr>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In continuare vom trata partea privind </a:t>
            </a:r>
            <a:r>
              <a:rPr lang="en-US" dirty="0">
                <a:latin typeface="Arial" pitchFamily="34" charset="0"/>
                <a:cs typeface="Arial" pitchFamily="34" charset="0"/>
              </a:rPr>
              <a:t>identificarea substantelor din deseul respectiv si stabilirea daca acestea sunt ,,</a:t>
            </a:r>
            <a:r>
              <a:rPr lang="en-US" b="1" dirty="0">
                <a:latin typeface="Arial" pitchFamily="34" charset="0"/>
                <a:cs typeface="Arial" pitchFamily="34" charset="0"/>
              </a:rPr>
              <a:t>substante periculoase</a:t>
            </a:r>
            <a:r>
              <a:rPr lang="en-US" dirty="0" smtClean="0">
                <a:latin typeface="Arial" pitchFamily="34" charset="0"/>
                <a:cs typeface="Arial" pitchFamily="34" charset="0"/>
              </a:rPr>
              <a:t>”.</a:t>
            </a:r>
          </a:p>
          <a:p>
            <a:pPr marL="0" indent="0" algn="just">
              <a:buNone/>
            </a:pPr>
            <a:r>
              <a:rPr lang="en-US" dirty="0" smtClean="0">
                <a:latin typeface="Arial" pitchFamily="34" charset="0"/>
                <a:cs typeface="Arial" pitchFamily="34" charset="0"/>
              </a:rPr>
              <a:t> </a:t>
            </a:r>
          </a:p>
          <a:p>
            <a:pPr algn="just"/>
            <a:r>
              <a:rPr lang="en-US" dirty="0" smtClean="0">
                <a:latin typeface="Arial" pitchFamily="34" charset="0"/>
                <a:cs typeface="Arial" pitchFamily="34" charset="0"/>
              </a:rPr>
              <a:t>Decizia 2014/955/UE de modificare a Deciziei 2000/532/CE de stabilire a unei liste de deseuri in temeiul Directivei 2008/98/CE prevede ca o ,,</a:t>
            </a:r>
            <a:r>
              <a:rPr lang="en-US" b="1" dirty="0" smtClean="0">
                <a:latin typeface="Arial" pitchFamily="34" charset="0"/>
                <a:cs typeface="Arial" pitchFamily="34" charset="0"/>
              </a:rPr>
              <a:t>subsatnta periculoasa” inseamna o substanta clasificata ca periculoasa ca urmare a faptului ca indeplineste criteriile prevazute in partile 2-5 din Anexa I la Regulamentul1272/2008/CE </a:t>
            </a:r>
            <a:r>
              <a:rPr lang="en-US" dirty="0" smtClean="0">
                <a:latin typeface="Arial" pitchFamily="34" charset="0"/>
                <a:cs typeface="Arial" pitchFamily="34" charset="0"/>
              </a:rPr>
              <a:t> </a:t>
            </a:r>
            <a:r>
              <a:rPr lang="en-US" b="1" dirty="0">
                <a:latin typeface="Arial" pitchFamily="34" charset="0"/>
                <a:cs typeface="Arial" pitchFamily="34" charset="0"/>
              </a:rPr>
              <a:t>privind clasificarea, etichetarea și ambalarea substanțelor și a amestecurilor, de modificare și de abrogare a Directivelor 67/548/CEE și 1999/45/CE, precum și de modificare a </a:t>
            </a:r>
            <a:r>
              <a:rPr lang="en-US" b="1" dirty="0" smtClean="0">
                <a:latin typeface="Arial" pitchFamily="34" charset="0"/>
                <a:cs typeface="Arial" pitchFamily="34" charset="0"/>
              </a:rPr>
              <a:t>Regulamentului1907/2006/CE.</a:t>
            </a:r>
            <a:endParaRPr lang="en-US" b="1" dirty="0">
              <a:latin typeface="Arial" pitchFamily="34" charset="0"/>
              <a:cs typeface="Arial" pitchFamily="34" charset="0"/>
            </a:endParaRPr>
          </a:p>
          <a:p>
            <a:pPr marL="0" indent="0" algn="just">
              <a:buNone/>
            </a:pPr>
            <a:r>
              <a:rPr lang="en-US" dirty="0">
                <a:latin typeface="Arial" pitchFamily="34" charset="0"/>
                <a:cs typeface="Arial" pitchFamily="34" charset="0"/>
              </a:rPr>
              <a:t>	</a:t>
            </a:r>
          </a:p>
          <a:p>
            <a:pPr algn="just"/>
            <a:endParaRPr lang="en-US" dirty="0">
              <a:latin typeface="Arial" pitchFamily="34" charset="0"/>
              <a:cs typeface="Arial" pitchFamily="34" charset="0"/>
            </a:endParaRPr>
          </a:p>
        </p:txBody>
      </p:sp>
    </p:spTree>
    <p:extLst>
      <p:ext uri="{BB962C8B-B14F-4D97-AF65-F5344CB8AC3E}">
        <p14:creationId xmlns:p14="http://schemas.microsoft.com/office/powerpoint/2010/main" val="1192772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vi-VN" sz="1200" b="1" dirty="0" smtClean="0">
                <a:solidFill>
                  <a:srgbClr val="C00000"/>
                </a:solidFill>
                <a:latin typeface="Arial" pitchFamily="34" charset="0"/>
                <a:cs typeface="Arial" pitchFamily="34" charset="0"/>
              </a:rPr>
              <a:t>Pasul </a:t>
            </a:r>
            <a:r>
              <a:rPr lang="vi-VN" sz="1200" b="1" dirty="0">
                <a:solidFill>
                  <a:srgbClr val="C00000"/>
                </a:solidFill>
                <a:latin typeface="Arial" pitchFamily="34" charset="0"/>
                <a:cs typeface="Arial" pitchFamily="34" charset="0"/>
              </a:rPr>
              <a:t>2: Substanțele </a:t>
            </a:r>
            <a:r>
              <a:rPr lang="en-US" sz="1200" b="1" dirty="0">
                <a:solidFill>
                  <a:srgbClr val="C00000"/>
                </a:solidFill>
                <a:latin typeface="Arial" pitchFamily="34" charset="0"/>
                <a:cs typeface="Arial" pitchFamily="34" charset="0"/>
              </a:rPr>
              <a:t>listate</a:t>
            </a:r>
            <a:r>
              <a:rPr lang="vi-VN" sz="1200" b="1" dirty="0">
                <a:solidFill>
                  <a:srgbClr val="C00000"/>
                </a:solidFill>
                <a:latin typeface="Arial" pitchFamily="34" charset="0"/>
                <a:cs typeface="Arial" pitchFamily="34" charset="0"/>
              </a:rPr>
              <a:t> în </a:t>
            </a:r>
            <a:r>
              <a:rPr lang="en-US" sz="1200" b="1" dirty="0">
                <a:solidFill>
                  <a:srgbClr val="C00000"/>
                </a:solidFill>
                <a:latin typeface="Arial" pitchFamily="34" charset="0"/>
                <a:cs typeface="Arial" pitchFamily="34" charset="0"/>
              </a:rPr>
              <a:t>T</a:t>
            </a:r>
            <a:r>
              <a:rPr lang="vi-VN" sz="1200" b="1" dirty="0">
                <a:solidFill>
                  <a:srgbClr val="C00000"/>
                </a:solidFill>
                <a:latin typeface="Arial" pitchFamily="34" charset="0"/>
                <a:cs typeface="Arial" pitchFamily="34" charset="0"/>
              </a:rPr>
              <a:t>abelul 3.1 din CLP: verificați dacă există o clasificare "armonizată"</a:t>
            </a:r>
            <a:r>
              <a:rPr lang="en-US" sz="1200" b="1" dirty="0">
                <a:solidFill>
                  <a:srgbClr val="C00000"/>
                </a:solidFill>
                <a:latin typeface="Arial" pitchFamily="34" charset="0"/>
                <a:cs typeface="Arial" pitchFamily="34" charset="0"/>
              </a:rPr>
              <a:t> </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8229600" cy="4539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551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vi-VN" sz="1200" b="1" dirty="0" smtClean="0">
                <a:solidFill>
                  <a:srgbClr val="C00000"/>
                </a:solidFill>
                <a:latin typeface="Arial" pitchFamily="34" charset="0"/>
                <a:cs typeface="Arial" pitchFamily="34" charset="0"/>
              </a:rPr>
              <a:t>Pasul </a:t>
            </a:r>
            <a:r>
              <a:rPr lang="vi-VN" sz="1200" b="1" dirty="0">
                <a:solidFill>
                  <a:srgbClr val="C00000"/>
                </a:solidFill>
                <a:latin typeface="Arial" pitchFamily="34" charset="0"/>
                <a:cs typeface="Arial" pitchFamily="34" charset="0"/>
              </a:rPr>
              <a:t>2: Substanțele </a:t>
            </a:r>
            <a:r>
              <a:rPr lang="en-US" sz="1200" b="1" dirty="0">
                <a:solidFill>
                  <a:srgbClr val="C00000"/>
                </a:solidFill>
                <a:latin typeface="Arial" pitchFamily="34" charset="0"/>
                <a:cs typeface="Arial" pitchFamily="34" charset="0"/>
              </a:rPr>
              <a:t>listate</a:t>
            </a:r>
            <a:r>
              <a:rPr lang="vi-VN" sz="1200" b="1" dirty="0">
                <a:solidFill>
                  <a:srgbClr val="C00000"/>
                </a:solidFill>
                <a:latin typeface="Arial" pitchFamily="34" charset="0"/>
                <a:cs typeface="Arial" pitchFamily="34" charset="0"/>
              </a:rPr>
              <a:t> în </a:t>
            </a:r>
            <a:r>
              <a:rPr lang="en-US" sz="1200" b="1" dirty="0">
                <a:solidFill>
                  <a:srgbClr val="C00000"/>
                </a:solidFill>
                <a:latin typeface="Arial" pitchFamily="34" charset="0"/>
                <a:cs typeface="Arial" pitchFamily="34" charset="0"/>
              </a:rPr>
              <a:t>T</a:t>
            </a:r>
            <a:r>
              <a:rPr lang="vi-VN" sz="1200" b="1" dirty="0">
                <a:solidFill>
                  <a:srgbClr val="C00000"/>
                </a:solidFill>
                <a:latin typeface="Arial" pitchFamily="34" charset="0"/>
                <a:cs typeface="Arial" pitchFamily="34" charset="0"/>
              </a:rPr>
              <a:t>abelul 3.1 din CLP: verificați dacă există o clasificare "armonizată"</a:t>
            </a:r>
            <a:r>
              <a:rPr lang="en-US" sz="1200" b="1" dirty="0">
                <a:solidFill>
                  <a:srgbClr val="C00000"/>
                </a:solidFill>
                <a:latin typeface="Arial" pitchFamily="34" charset="0"/>
                <a:cs typeface="Arial" pitchFamily="34" charset="0"/>
              </a:rPr>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458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287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vi-VN" sz="1200" b="1" dirty="0" smtClean="0">
                <a:solidFill>
                  <a:srgbClr val="C00000"/>
                </a:solidFill>
                <a:latin typeface="Arial" pitchFamily="34" charset="0"/>
                <a:cs typeface="Arial" pitchFamily="34" charset="0"/>
              </a:rPr>
              <a:t>Pasul </a:t>
            </a:r>
            <a:r>
              <a:rPr lang="vi-VN" sz="1200" b="1" dirty="0">
                <a:solidFill>
                  <a:srgbClr val="C00000"/>
                </a:solidFill>
                <a:latin typeface="Arial" pitchFamily="34" charset="0"/>
                <a:cs typeface="Arial" pitchFamily="34" charset="0"/>
              </a:rPr>
              <a:t>2: Substanțele </a:t>
            </a:r>
            <a:r>
              <a:rPr lang="en-US" sz="1200" b="1" dirty="0">
                <a:solidFill>
                  <a:srgbClr val="C00000"/>
                </a:solidFill>
                <a:latin typeface="Arial" pitchFamily="34" charset="0"/>
                <a:cs typeface="Arial" pitchFamily="34" charset="0"/>
              </a:rPr>
              <a:t>listate</a:t>
            </a:r>
            <a:r>
              <a:rPr lang="vi-VN" sz="1200" b="1" dirty="0">
                <a:solidFill>
                  <a:srgbClr val="C00000"/>
                </a:solidFill>
                <a:latin typeface="Arial" pitchFamily="34" charset="0"/>
                <a:cs typeface="Arial" pitchFamily="34" charset="0"/>
              </a:rPr>
              <a:t> în </a:t>
            </a:r>
            <a:r>
              <a:rPr lang="en-US" sz="1200" b="1" dirty="0">
                <a:solidFill>
                  <a:srgbClr val="C00000"/>
                </a:solidFill>
                <a:latin typeface="Arial" pitchFamily="34" charset="0"/>
                <a:cs typeface="Arial" pitchFamily="34" charset="0"/>
              </a:rPr>
              <a:t>T</a:t>
            </a:r>
            <a:r>
              <a:rPr lang="vi-VN" sz="1200" b="1" dirty="0">
                <a:solidFill>
                  <a:srgbClr val="C00000"/>
                </a:solidFill>
                <a:latin typeface="Arial" pitchFamily="34" charset="0"/>
                <a:cs typeface="Arial" pitchFamily="34" charset="0"/>
              </a:rPr>
              <a:t>abelul 3.1 din CLP: verificați dacă există o clasificare "armonizată"</a:t>
            </a:r>
            <a:r>
              <a:rPr lang="en-US" sz="1200" b="1" dirty="0">
                <a:solidFill>
                  <a:srgbClr val="C00000"/>
                </a:solidFill>
                <a:latin typeface="Arial" pitchFamily="34" charset="0"/>
                <a:cs typeface="Arial" pitchFamily="34" charset="0"/>
              </a:rPr>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8686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184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vi-VN" sz="1200" b="1" dirty="0" smtClean="0">
                <a:solidFill>
                  <a:srgbClr val="C00000"/>
                </a:solidFill>
                <a:latin typeface="Arial" pitchFamily="34" charset="0"/>
                <a:cs typeface="Arial" pitchFamily="34" charset="0"/>
              </a:rPr>
              <a:t>Pasul </a:t>
            </a:r>
            <a:r>
              <a:rPr lang="vi-VN" sz="1200" b="1" dirty="0">
                <a:solidFill>
                  <a:srgbClr val="C00000"/>
                </a:solidFill>
                <a:latin typeface="Arial" pitchFamily="34" charset="0"/>
                <a:cs typeface="Arial" pitchFamily="34" charset="0"/>
              </a:rPr>
              <a:t>2: Substanțele </a:t>
            </a:r>
            <a:r>
              <a:rPr lang="en-US" sz="1200" b="1" dirty="0">
                <a:solidFill>
                  <a:srgbClr val="C00000"/>
                </a:solidFill>
                <a:latin typeface="Arial" pitchFamily="34" charset="0"/>
                <a:cs typeface="Arial" pitchFamily="34" charset="0"/>
              </a:rPr>
              <a:t>listate</a:t>
            </a:r>
            <a:r>
              <a:rPr lang="vi-VN" sz="1200" b="1" dirty="0">
                <a:solidFill>
                  <a:srgbClr val="C00000"/>
                </a:solidFill>
                <a:latin typeface="Arial" pitchFamily="34" charset="0"/>
                <a:cs typeface="Arial" pitchFamily="34" charset="0"/>
              </a:rPr>
              <a:t> în </a:t>
            </a:r>
            <a:r>
              <a:rPr lang="en-US" sz="1200" b="1" dirty="0">
                <a:solidFill>
                  <a:srgbClr val="C00000"/>
                </a:solidFill>
                <a:latin typeface="Arial" pitchFamily="34" charset="0"/>
                <a:cs typeface="Arial" pitchFamily="34" charset="0"/>
              </a:rPr>
              <a:t>T</a:t>
            </a:r>
            <a:r>
              <a:rPr lang="vi-VN" sz="1200" b="1" dirty="0">
                <a:solidFill>
                  <a:srgbClr val="C00000"/>
                </a:solidFill>
                <a:latin typeface="Arial" pitchFamily="34" charset="0"/>
                <a:cs typeface="Arial" pitchFamily="34" charset="0"/>
              </a:rPr>
              <a:t>abelul 3.1 din CLP: verificați dacă există o clasificare "armonizată"</a:t>
            </a:r>
            <a:r>
              <a:rPr lang="en-US" sz="1200" b="1" dirty="0">
                <a:solidFill>
                  <a:srgbClr val="C00000"/>
                </a:solidFill>
                <a:latin typeface="Arial" pitchFamily="34" charset="0"/>
                <a:cs typeface="Arial" pitchFamily="34" charset="0"/>
              </a:rPr>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8077200" cy="4685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132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55000" lnSpcReduction="20000"/>
          </a:bodyPr>
          <a:lstStyle/>
          <a:p>
            <a:pPr algn="just"/>
            <a:r>
              <a:rPr lang="pt-BR" b="1" dirty="0" smtClean="0">
                <a:solidFill>
                  <a:srgbClr val="C00000"/>
                </a:solidFill>
                <a:latin typeface="Arial" pitchFamily="34" charset="0"/>
                <a:cs typeface="Arial" pitchFamily="34" charset="0"/>
              </a:rPr>
              <a:t>Pasul </a:t>
            </a:r>
            <a:r>
              <a:rPr lang="pt-BR" b="1" dirty="0">
                <a:solidFill>
                  <a:srgbClr val="C00000"/>
                </a:solidFill>
                <a:latin typeface="Arial" pitchFamily="34" charset="0"/>
                <a:cs typeface="Arial" pitchFamily="34" charset="0"/>
              </a:rPr>
              <a:t>3: </a:t>
            </a:r>
            <a:r>
              <a:rPr lang="pt-BR" b="1" dirty="0" smtClean="0">
                <a:solidFill>
                  <a:srgbClr val="C00000"/>
                </a:solidFill>
                <a:latin typeface="Arial" pitchFamily="34" charset="0"/>
                <a:cs typeface="Arial" pitchFamily="34" charset="0"/>
              </a:rPr>
              <a:t>verificati </a:t>
            </a:r>
            <a:r>
              <a:rPr lang="pt-BR" b="1" dirty="0">
                <a:solidFill>
                  <a:srgbClr val="C00000"/>
                </a:solidFill>
                <a:latin typeface="Arial" pitchFamily="34" charset="0"/>
                <a:cs typeface="Arial" pitchFamily="34" charset="0"/>
              </a:rPr>
              <a:t>dacă există o intrare de grup armonizat în </a:t>
            </a:r>
            <a:r>
              <a:rPr lang="pt-BR" b="1" dirty="0" smtClean="0">
                <a:solidFill>
                  <a:srgbClr val="C00000"/>
                </a:solidFill>
                <a:latin typeface="Arial" pitchFamily="34" charset="0"/>
                <a:cs typeface="Arial" pitchFamily="34" charset="0"/>
              </a:rPr>
              <a:t>Tabelul </a:t>
            </a:r>
            <a:r>
              <a:rPr lang="pt-BR" b="1" dirty="0">
                <a:solidFill>
                  <a:srgbClr val="C00000"/>
                </a:solidFill>
                <a:latin typeface="Arial" pitchFamily="34" charset="0"/>
                <a:cs typeface="Arial" pitchFamily="34" charset="0"/>
              </a:rPr>
              <a:t>3.1 din </a:t>
            </a:r>
            <a:r>
              <a:rPr lang="pt-BR" b="1" dirty="0" smtClean="0">
                <a:solidFill>
                  <a:srgbClr val="C00000"/>
                </a:solidFill>
                <a:latin typeface="Arial" pitchFamily="34" charset="0"/>
                <a:cs typeface="Arial" pitchFamily="34" charset="0"/>
              </a:rPr>
              <a:t>Regulamentul CLP</a:t>
            </a:r>
            <a:r>
              <a:rPr lang="en-US" b="1" dirty="0" smtClean="0">
                <a:solidFill>
                  <a:srgbClr val="C00000"/>
                </a:solidFill>
                <a:latin typeface="Arial" pitchFamily="34" charset="0"/>
                <a:cs typeface="Arial" pitchFamily="34" charset="0"/>
              </a:rPr>
              <a:t> </a:t>
            </a:r>
          </a:p>
          <a:p>
            <a:pPr marL="0" indent="0" algn="just">
              <a:buNone/>
            </a:pPr>
            <a:endParaRPr lang="en-US" dirty="0">
              <a:solidFill>
                <a:srgbClr val="C00000"/>
              </a:solidFill>
              <a:latin typeface="Arial" pitchFamily="34" charset="0"/>
              <a:cs typeface="Arial" pitchFamily="34" charset="0"/>
            </a:endParaRPr>
          </a:p>
          <a:p>
            <a:pPr algn="just"/>
            <a:r>
              <a:rPr lang="vi-VN" dirty="0" smtClean="0">
                <a:latin typeface="Arial" pitchFamily="34" charset="0"/>
                <a:cs typeface="Arial" pitchFamily="34" charset="0"/>
              </a:rPr>
              <a:t>Dacă </a:t>
            </a:r>
            <a:r>
              <a:rPr lang="vi-VN" dirty="0">
                <a:latin typeface="Arial" pitchFamily="34" charset="0"/>
                <a:cs typeface="Arial" pitchFamily="34" charset="0"/>
              </a:rPr>
              <a:t>nu există </a:t>
            </a:r>
            <a:r>
              <a:rPr lang="en-US" dirty="0" smtClean="0">
                <a:latin typeface="Arial" pitchFamily="34" charset="0"/>
                <a:cs typeface="Arial" pitchFamily="34" charset="0"/>
              </a:rPr>
              <a:t>o </a:t>
            </a:r>
            <a:r>
              <a:rPr lang="vi-VN" dirty="0" smtClean="0">
                <a:latin typeface="Arial" pitchFamily="34" charset="0"/>
                <a:cs typeface="Arial" pitchFamily="34" charset="0"/>
              </a:rPr>
              <a:t>"intrare armonizat</a:t>
            </a:r>
            <a:r>
              <a:rPr lang="en-US" dirty="0" smtClean="0">
                <a:latin typeface="Arial" pitchFamily="34" charset="0"/>
                <a:cs typeface="Arial" pitchFamily="34" charset="0"/>
              </a:rPr>
              <a:t>a</a:t>
            </a:r>
            <a:r>
              <a:rPr lang="vi-VN" dirty="0" smtClean="0">
                <a:latin typeface="Arial" pitchFamily="34" charset="0"/>
                <a:cs typeface="Arial" pitchFamily="34" charset="0"/>
              </a:rPr>
              <a:t>" </a:t>
            </a:r>
            <a:r>
              <a:rPr lang="vi-VN" dirty="0">
                <a:latin typeface="Arial" pitchFamily="34" charset="0"/>
                <a:cs typeface="Arial" pitchFamily="34" charset="0"/>
              </a:rPr>
              <a:t>pentru </a:t>
            </a:r>
            <a:r>
              <a:rPr lang="en-US" dirty="0" smtClean="0">
                <a:latin typeface="Arial" pitchFamily="34" charset="0"/>
                <a:cs typeface="Arial" pitchFamily="34" charset="0"/>
              </a:rPr>
              <a:t>o </a:t>
            </a:r>
            <a:r>
              <a:rPr lang="vi-VN" dirty="0" smtClean="0">
                <a:latin typeface="Arial" pitchFamily="34" charset="0"/>
                <a:cs typeface="Arial" pitchFamily="34" charset="0"/>
              </a:rPr>
              <a:t>substanța </a:t>
            </a:r>
            <a:r>
              <a:rPr lang="vi-VN" dirty="0">
                <a:latin typeface="Arial" pitchFamily="34" charset="0"/>
                <a:cs typeface="Arial" pitchFamily="34" charset="0"/>
              </a:rPr>
              <a:t>specifică în CLP, atunci trebuie să repetați pasul anterior și </a:t>
            </a:r>
            <a:r>
              <a:rPr lang="en-US" dirty="0" smtClean="0">
                <a:latin typeface="Arial" pitchFamily="34" charset="0"/>
                <a:cs typeface="Arial" pitchFamily="34" charset="0"/>
              </a:rPr>
              <a:t>sa </a:t>
            </a:r>
            <a:r>
              <a:rPr lang="vi-VN" dirty="0" smtClean="0">
                <a:latin typeface="Arial" pitchFamily="34" charset="0"/>
                <a:cs typeface="Arial" pitchFamily="34" charset="0"/>
              </a:rPr>
              <a:t>verificați </a:t>
            </a:r>
            <a:r>
              <a:rPr lang="vi-VN" dirty="0">
                <a:latin typeface="Arial" pitchFamily="34" charset="0"/>
                <a:cs typeface="Arial" pitchFamily="34" charset="0"/>
              </a:rPr>
              <a:t>dacă substanța este </a:t>
            </a:r>
            <a:r>
              <a:rPr lang="vi-VN" dirty="0" smtClean="0">
                <a:latin typeface="Arial" pitchFamily="34" charset="0"/>
                <a:cs typeface="Arial" pitchFamily="34" charset="0"/>
              </a:rPr>
              <a:t>acoperit</a:t>
            </a:r>
            <a:r>
              <a:rPr lang="en-US" dirty="0" smtClean="0">
                <a:latin typeface="Arial" pitchFamily="34" charset="0"/>
                <a:cs typeface="Arial" pitchFamily="34" charset="0"/>
              </a:rPr>
              <a:t>a</a:t>
            </a:r>
            <a:r>
              <a:rPr lang="vi-VN" dirty="0" smtClean="0">
                <a:latin typeface="Arial" pitchFamily="34" charset="0"/>
                <a:cs typeface="Arial" pitchFamily="34" charset="0"/>
              </a:rPr>
              <a:t> </a:t>
            </a:r>
            <a:r>
              <a:rPr lang="en-US" dirty="0" smtClean="0">
                <a:latin typeface="Arial" pitchFamily="34" charset="0"/>
                <a:cs typeface="Arial" pitchFamily="34" charset="0"/>
              </a:rPr>
              <a:t>de o</a:t>
            </a:r>
            <a:r>
              <a:rPr lang="vi-VN" dirty="0" smtClean="0">
                <a:latin typeface="Arial" pitchFamily="34" charset="0"/>
                <a:cs typeface="Arial" pitchFamily="34" charset="0"/>
              </a:rPr>
              <a:t> intrar</a:t>
            </a:r>
            <a:r>
              <a:rPr lang="en-US" dirty="0" smtClean="0">
                <a:latin typeface="Arial" pitchFamily="34" charset="0"/>
                <a:cs typeface="Arial" pitchFamily="34" charset="0"/>
              </a:rPr>
              <a:t>e a unui</a:t>
            </a:r>
            <a:r>
              <a:rPr lang="vi-VN" dirty="0" smtClean="0">
                <a:latin typeface="Arial" pitchFamily="34" charset="0"/>
                <a:cs typeface="Arial" pitchFamily="34" charset="0"/>
              </a:rPr>
              <a:t> </a:t>
            </a:r>
            <a:r>
              <a:rPr lang="vi-VN" dirty="0">
                <a:latin typeface="Arial" pitchFamily="34" charset="0"/>
                <a:cs typeface="Arial" pitchFamily="34" charset="0"/>
              </a:rPr>
              <a:t>grup armonizat.</a:t>
            </a:r>
            <a:r>
              <a:rPr lang="en-US" dirty="0" smtClean="0">
                <a:latin typeface="Arial" pitchFamily="34" charset="0"/>
                <a:cs typeface="Arial" pitchFamily="34" charset="0"/>
              </a:rPr>
              <a:t> </a:t>
            </a:r>
            <a:endParaRPr lang="en-US" dirty="0">
              <a:latin typeface="Arial" pitchFamily="34" charset="0"/>
              <a:cs typeface="Arial" pitchFamily="34" charset="0"/>
            </a:endParaRPr>
          </a:p>
          <a:p>
            <a:pPr algn="just"/>
            <a:r>
              <a:rPr lang="vi-VN" dirty="0" smtClean="0">
                <a:latin typeface="Arial" pitchFamily="34" charset="0"/>
                <a:cs typeface="Arial" pitchFamily="34" charset="0"/>
              </a:rPr>
              <a:t>Un </a:t>
            </a:r>
            <a:r>
              <a:rPr lang="vi-VN" dirty="0">
                <a:latin typeface="Arial" pitchFamily="34" charset="0"/>
                <a:cs typeface="Arial" pitchFamily="34" charset="0"/>
              </a:rPr>
              <a:t>număr </a:t>
            </a:r>
            <a:r>
              <a:rPr lang="en-US" dirty="0" smtClean="0">
                <a:latin typeface="Arial" pitchFamily="34" charset="0"/>
                <a:cs typeface="Arial" pitchFamily="34" charset="0"/>
              </a:rPr>
              <a:t>al</a:t>
            </a:r>
            <a:r>
              <a:rPr lang="vi-VN" dirty="0" smtClean="0">
                <a:latin typeface="Arial" pitchFamily="34" charset="0"/>
                <a:cs typeface="Arial" pitchFamily="34" charset="0"/>
              </a:rPr>
              <a:t> </a:t>
            </a:r>
            <a:r>
              <a:rPr lang="en-US" dirty="0" smtClean="0">
                <a:latin typeface="Arial" pitchFamily="34" charset="0"/>
                <a:cs typeface="Arial" pitchFamily="34" charset="0"/>
              </a:rPr>
              <a:t>intrarilor de grup </a:t>
            </a:r>
            <a:r>
              <a:rPr lang="vi-VN" dirty="0" smtClean="0">
                <a:latin typeface="Arial" pitchFamily="34" charset="0"/>
                <a:cs typeface="Arial" pitchFamily="34" charset="0"/>
              </a:rPr>
              <a:t>sunt </a:t>
            </a:r>
            <a:r>
              <a:rPr lang="vi-VN" dirty="0">
                <a:latin typeface="Arial" pitchFamily="34" charset="0"/>
                <a:cs typeface="Arial" pitchFamily="34" charset="0"/>
              </a:rPr>
              <a:t>incluse în </a:t>
            </a:r>
            <a:r>
              <a:rPr lang="en-US" dirty="0" smtClean="0">
                <a:latin typeface="Arial" pitchFamily="34" charset="0"/>
                <a:cs typeface="Arial" pitchFamily="34" charset="0"/>
              </a:rPr>
              <a:t>T</a:t>
            </a:r>
            <a:r>
              <a:rPr lang="vi-VN" dirty="0" smtClean="0">
                <a:latin typeface="Arial" pitchFamily="34" charset="0"/>
                <a:cs typeface="Arial" pitchFamily="34" charset="0"/>
              </a:rPr>
              <a:t>abelul </a:t>
            </a:r>
            <a:r>
              <a:rPr lang="vi-VN" dirty="0">
                <a:latin typeface="Arial" pitchFamily="34" charset="0"/>
                <a:cs typeface="Arial" pitchFamily="34" charset="0"/>
              </a:rPr>
              <a:t>3.1 din </a:t>
            </a:r>
            <a:r>
              <a:rPr lang="en-US" dirty="0" smtClean="0">
                <a:latin typeface="Arial" pitchFamily="34" charset="0"/>
                <a:cs typeface="Arial" pitchFamily="34" charset="0"/>
              </a:rPr>
              <a:t>Regulamentul </a:t>
            </a:r>
            <a:r>
              <a:rPr lang="vi-VN" dirty="0" smtClean="0">
                <a:latin typeface="Arial" pitchFamily="34" charset="0"/>
                <a:cs typeface="Arial" pitchFamily="34" charset="0"/>
              </a:rPr>
              <a:t>CLP</a:t>
            </a:r>
            <a:r>
              <a:rPr lang="vi-VN" dirty="0">
                <a:latin typeface="Arial" pitchFamily="34" charset="0"/>
                <a:cs typeface="Arial" pitchFamily="34" charset="0"/>
              </a:rPr>
              <a:t>. Clasificarea se aplică tuturor substanțelor care fac obiectul </a:t>
            </a:r>
            <a:r>
              <a:rPr lang="en-US" dirty="0" smtClean="0">
                <a:latin typeface="Arial" pitchFamily="34" charset="0"/>
                <a:cs typeface="Arial" pitchFamily="34" charset="0"/>
              </a:rPr>
              <a:t>descrierii intrarii de grup</a:t>
            </a:r>
            <a:r>
              <a:rPr lang="vi-VN" dirty="0" smtClean="0">
                <a:latin typeface="Arial" pitchFamily="34" charset="0"/>
                <a:cs typeface="Arial" pitchFamily="34" charset="0"/>
              </a:rPr>
              <a:t>, </a:t>
            </a:r>
            <a:r>
              <a:rPr lang="vi-VN" dirty="0">
                <a:latin typeface="Arial" pitchFamily="34" charset="0"/>
                <a:cs typeface="Arial" pitchFamily="34" charset="0"/>
              </a:rPr>
              <a:t>cu excepția </a:t>
            </a:r>
            <a:r>
              <a:rPr lang="vi-VN" dirty="0" smtClean="0">
                <a:latin typeface="Arial" pitchFamily="34" charset="0"/>
                <a:cs typeface="Arial" pitchFamily="34" charset="0"/>
              </a:rPr>
              <a:t>ace</a:t>
            </a:r>
            <a:r>
              <a:rPr lang="en-US" dirty="0" err="1" smtClean="0">
                <a:latin typeface="Arial" pitchFamily="34" charset="0"/>
                <a:cs typeface="Arial" pitchFamily="34" charset="0"/>
              </a:rPr>
              <a:t>lor</a:t>
            </a:r>
            <a:r>
              <a:rPr lang="vi-VN" dirty="0" smtClean="0">
                <a:latin typeface="Arial" pitchFamily="34" charset="0"/>
                <a:cs typeface="Arial" pitchFamily="34" charset="0"/>
              </a:rPr>
              <a:t> </a:t>
            </a:r>
            <a:r>
              <a:rPr lang="vi-VN" dirty="0">
                <a:latin typeface="Arial" pitchFamily="34" charset="0"/>
                <a:cs typeface="Arial" pitchFamily="34" charset="0"/>
              </a:rPr>
              <a:t>substanțe care au o intrare </a:t>
            </a:r>
            <a:r>
              <a:rPr lang="en-US" dirty="0" smtClean="0">
                <a:latin typeface="Arial" pitchFamily="34" charset="0"/>
                <a:cs typeface="Arial" pitchFamily="34" charset="0"/>
              </a:rPr>
              <a:t>specifica </a:t>
            </a:r>
            <a:r>
              <a:rPr lang="vi-VN" dirty="0" smtClean="0">
                <a:latin typeface="Arial" pitchFamily="34" charset="0"/>
                <a:cs typeface="Arial" pitchFamily="34" charset="0"/>
              </a:rPr>
              <a:t>armonizată </a:t>
            </a:r>
            <a:r>
              <a:rPr lang="vi-VN" dirty="0">
                <a:latin typeface="Arial" pitchFamily="34" charset="0"/>
                <a:cs typeface="Arial" pitchFamily="34" charset="0"/>
              </a:rPr>
              <a:t>(</a:t>
            </a:r>
            <a:r>
              <a:rPr lang="vi-VN" b="1" dirty="0">
                <a:solidFill>
                  <a:srgbClr val="C00000"/>
                </a:solidFill>
                <a:latin typeface="Arial" pitchFamily="34" charset="0"/>
                <a:cs typeface="Arial" pitchFamily="34" charset="0"/>
              </a:rPr>
              <a:t>a se vedea pasul 2</a:t>
            </a:r>
            <a:r>
              <a:rPr lang="vi-VN" dirty="0">
                <a:latin typeface="Arial" pitchFamily="34" charset="0"/>
                <a:cs typeface="Arial" pitchFamily="34" charset="0"/>
              </a:rPr>
              <a:t>).</a:t>
            </a:r>
            <a:endParaRPr lang="en-US" dirty="0">
              <a:latin typeface="Arial" pitchFamily="34" charset="0"/>
              <a:cs typeface="Arial" pitchFamily="34" charset="0"/>
            </a:endParaRPr>
          </a:p>
          <a:p>
            <a:pPr algn="just"/>
            <a:r>
              <a:rPr lang="vi-VN" dirty="0" smtClean="0">
                <a:latin typeface="Arial" pitchFamily="34" charset="0"/>
                <a:cs typeface="Arial" pitchFamily="34" charset="0"/>
              </a:rPr>
              <a:t>În </a:t>
            </a:r>
            <a:r>
              <a:rPr lang="vi-VN" dirty="0">
                <a:latin typeface="Arial" pitchFamily="34" charset="0"/>
                <a:cs typeface="Arial" pitchFamily="34" charset="0"/>
              </a:rPr>
              <a:t>unele cazuri, substanțele individuale pot fi acoperite de mai mult de o intrare de grup (de exemplu, în cazul în care există </a:t>
            </a:r>
            <a:r>
              <a:rPr lang="en-US" dirty="0" smtClean="0">
                <a:latin typeface="Arial" pitchFamily="34" charset="0"/>
                <a:cs typeface="Arial" pitchFamily="34" charset="0"/>
              </a:rPr>
              <a:t>intrari</a:t>
            </a:r>
            <a:r>
              <a:rPr lang="vi-VN" dirty="0" smtClean="0">
                <a:latin typeface="Arial" pitchFamily="34" charset="0"/>
                <a:cs typeface="Arial" pitchFamily="34" charset="0"/>
              </a:rPr>
              <a:t> </a:t>
            </a:r>
            <a:r>
              <a:rPr lang="vi-VN" dirty="0">
                <a:latin typeface="Arial" pitchFamily="34" charset="0"/>
                <a:cs typeface="Arial" pitchFamily="34" charset="0"/>
              </a:rPr>
              <a:t>de grup atât pentru </a:t>
            </a:r>
            <a:r>
              <a:rPr lang="vi-VN" dirty="0" smtClean="0">
                <a:latin typeface="Arial" pitchFamily="34" charset="0"/>
                <a:cs typeface="Arial" pitchFamily="34" charset="0"/>
              </a:rPr>
              <a:t>cationul</a:t>
            </a:r>
            <a:r>
              <a:rPr lang="en-US" dirty="0" smtClean="0">
                <a:latin typeface="Arial" pitchFamily="34" charset="0"/>
                <a:cs typeface="Arial" pitchFamily="34" charset="0"/>
              </a:rPr>
              <a:t>, cat</a:t>
            </a:r>
            <a:r>
              <a:rPr lang="vi-VN" dirty="0" smtClean="0">
                <a:latin typeface="Arial" pitchFamily="34" charset="0"/>
                <a:cs typeface="Arial" pitchFamily="34" charset="0"/>
              </a:rPr>
              <a:t> </a:t>
            </a:r>
            <a:r>
              <a:rPr lang="vi-VN" dirty="0">
                <a:latin typeface="Arial" pitchFamily="34" charset="0"/>
                <a:cs typeface="Arial" pitchFamily="34" charset="0"/>
              </a:rPr>
              <a:t>și </a:t>
            </a:r>
            <a:r>
              <a:rPr lang="en-US" dirty="0" smtClean="0">
                <a:latin typeface="Arial" pitchFamily="34" charset="0"/>
                <a:cs typeface="Arial" pitchFamily="34" charset="0"/>
              </a:rPr>
              <a:t>pentru </a:t>
            </a:r>
            <a:r>
              <a:rPr lang="vi-VN" dirty="0" smtClean="0">
                <a:latin typeface="Arial" pitchFamily="34" charset="0"/>
                <a:cs typeface="Arial" pitchFamily="34" charset="0"/>
              </a:rPr>
              <a:t>anionul</a:t>
            </a:r>
            <a:r>
              <a:rPr lang="en-US" dirty="0" smtClean="0">
                <a:latin typeface="Arial" pitchFamily="34" charset="0"/>
                <a:cs typeface="Arial" pitchFamily="34" charset="0"/>
              </a:rPr>
              <a:t> </a:t>
            </a:r>
            <a:r>
              <a:rPr lang="vi-VN" dirty="0" smtClean="0">
                <a:latin typeface="Arial" pitchFamily="34" charset="0"/>
                <a:cs typeface="Arial" pitchFamily="34" charset="0"/>
              </a:rPr>
              <a:t>unei </a:t>
            </a:r>
            <a:r>
              <a:rPr lang="vi-VN" dirty="0">
                <a:latin typeface="Arial" pitchFamily="34" charset="0"/>
                <a:cs typeface="Arial" pitchFamily="34" charset="0"/>
              </a:rPr>
              <a:t>substanțe). În cazul în care se întâmplă acest lucru clasificarea substanței include toate clasele de pericol, </a:t>
            </a:r>
            <a:r>
              <a:rPr lang="vi-VN" dirty="0" smtClean="0">
                <a:latin typeface="Arial" pitchFamily="34" charset="0"/>
                <a:cs typeface="Arial" pitchFamily="34" charset="0"/>
              </a:rPr>
              <a:t>categori</a:t>
            </a:r>
            <a:r>
              <a:rPr lang="en-US" dirty="0" smtClean="0">
                <a:latin typeface="Arial" pitchFamily="34" charset="0"/>
                <a:cs typeface="Arial" pitchFamily="34" charset="0"/>
              </a:rPr>
              <a:t>le</a:t>
            </a:r>
            <a:r>
              <a:rPr lang="vi-VN" dirty="0" smtClean="0">
                <a:latin typeface="Arial" pitchFamily="34" charset="0"/>
                <a:cs typeface="Arial" pitchFamily="34" charset="0"/>
              </a:rPr>
              <a:t> </a:t>
            </a:r>
            <a:r>
              <a:rPr lang="vi-VN" dirty="0">
                <a:latin typeface="Arial" pitchFamily="34" charset="0"/>
                <a:cs typeface="Arial" pitchFamily="34" charset="0"/>
              </a:rPr>
              <a:t>și codurile </a:t>
            </a:r>
            <a:r>
              <a:rPr lang="vi-VN" dirty="0" smtClean="0">
                <a:latin typeface="Arial" pitchFamily="34" charset="0"/>
                <a:cs typeface="Arial" pitchFamily="34" charset="0"/>
              </a:rPr>
              <a:t>declara</a:t>
            </a:r>
            <a:r>
              <a:rPr lang="en-US" dirty="0" err="1" smtClean="0">
                <a:latin typeface="Arial" pitchFamily="34" charset="0"/>
                <a:cs typeface="Arial" pitchFamily="34" charset="0"/>
              </a:rPr>
              <a:t>te</a:t>
            </a:r>
            <a:r>
              <a:rPr lang="vi-VN" dirty="0" smtClean="0">
                <a:latin typeface="Arial" pitchFamily="34" charset="0"/>
                <a:cs typeface="Arial" pitchFamily="34" charset="0"/>
              </a:rPr>
              <a:t> aceste</a:t>
            </a:r>
            <a:r>
              <a:rPr lang="en-US" dirty="0" err="1" smtClean="0">
                <a:latin typeface="Arial" pitchFamily="34" charset="0"/>
                <a:cs typeface="Arial" pitchFamily="34" charset="0"/>
              </a:rPr>
              <a:t>i</a:t>
            </a:r>
            <a:r>
              <a:rPr lang="vi-VN" dirty="0" smtClean="0">
                <a:latin typeface="Arial" pitchFamily="34" charset="0"/>
                <a:cs typeface="Arial" pitchFamily="34" charset="0"/>
              </a:rPr>
              <a:t> </a:t>
            </a:r>
            <a:r>
              <a:rPr lang="vi-VN" dirty="0">
                <a:latin typeface="Arial" pitchFamily="34" charset="0"/>
                <a:cs typeface="Arial" pitchFamily="34" charset="0"/>
              </a:rPr>
              <a:t>intrări de grup. În cazul în care intrările de grup </a:t>
            </a:r>
            <a:r>
              <a:rPr lang="vi-VN" dirty="0" smtClean="0">
                <a:latin typeface="Arial" pitchFamily="34" charset="0"/>
                <a:cs typeface="Arial" pitchFamily="34" charset="0"/>
              </a:rPr>
              <a:t>da</a:t>
            </a:r>
            <a:r>
              <a:rPr lang="en-US" dirty="0" smtClean="0">
                <a:latin typeface="Arial" pitchFamily="34" charset="0"/>
                <a:cs typeface="Arial" pitchFamily="34" charset="0"/>
              </a:rPr>
              <a:t>u</a:t>
            </a:r>
            <a:r>
              <a:rPr lang="vi-VN" dirty="0" smtClean="0">
                <a:latin typeface="Arial" pitchFamily="34" charset="0"/>
                <a:cs typeface="Arial" pitchFamily="34" charset="0"/>
              </a:rPr>
              <a:t> </a:t>
            </a:r>
            <a:r>
              <a:rPr lang="vi-VN" dirty="0">
                <a:latin typeface="Arial" pitchFamily="34" charset="0"/>
                <a:cs typeface="Arial" pitchFamily="34" charset="0"/>
              </a:rPr>
              <a:t>clasificări diferite pentru același pericol, utilizați </a:t>
            </a:r>
            <a:r>
              <a:rPr lang="en-US" dirty="0" smtClean="0">
                <a:latin typeface="Arial" pitchFamily="34" charset="0"/>
                <a:cs typeface="Arial" pitchFamily="34" charset="0"/>
              </a:rPr>
              <a:t>pe </a:t>
            </a:r>
            <a:r>
              <a:rPr lang="vi-VN" dirty="0" smtClean="0">
                <a:latin typeface="Arial" pitchFamily="34" charset="0"/>
                <a:cs typeface="Arial" pitchFamily="34" charset="0"/>
              </a:rPr>
              <a:t>cele </a:t>
            </a:r>
            <a:r>
              <a:rPr lang="vi-VN" dirty="0">
                <a:latin typeface="Arial" pitchFamily="34" charset="0"/>
                <a:cs typeface="Arial" pitchFamily="34" charset="0"/>
              </a:rPr>
              <a:t>mai severe.</a:t>
            </a:r>
            <a:endParaRPr lang="en-US" dirty="0">
              <a:latin typeface="Arial" pitchFamily="34" charset="0"/>
              <a:cs typeface="Arial" pitchFamily="34" charset="0"/>
            </a:endParaRPr>
          </a:p>
          <a:p>
            <a:pPr algn="just"/>
            <a:r>
              <a:rPr lang="vi-VN" dirty="0" smtClean="0">
                <a:latin typeface="Arial" pitchFamily="34" charset="0"/>
                <a:cs typeface="Arial" pitchFamily="34" charset="0"/>
              </a:rPr>
              <a:t>Exemple </a:t>
            </a:r>
            <a:r>
              <a:rPr lang="vi-VN" dirty="0">
                <a:latin typeface="Arial" pitchFamily="34" charset="0"/>
                <a:cs typeface="Arial" pitchFamily="34" charset="0"/>
              </a:rPr>
              <a:t>de </a:t>
            </a:r>
            <a:r>
              <a:rPr lang="en-US" dirty="0" smtClean="0">
                <a:latin typeface="Arial" pitchFamily="34" charset="0"/>
                <a:cs typeface="Arial" pitchFamily="34" charset="0"/>
              </a:rPr>
              <a:t>intrari</a:t>
            </a:r>
            <a:r>
              <a:rPr lang="vi-VN" dirty="0" smtClean="0">
                <a:latin typeface="Arial" pitchFamily="34" charset="0"/>
                <a:cs typeface="Arial" pitchFamily="34" charset="0"/>
              </a:rPr>
              <a:t> </a:t>
            </a:r>
            <a:r>
              <a:rPr lang="vi-VN" dirty="0">
                <a:latin typeface="Arial" pitchFamily="34" charset="0"/>
                <a:cs typeface="Arial" pitchFamily="34" charset="0"/>
              </a:rPr>
              <a:t>de grup </a:t>
            </a:r>
            <a:r>
              <a:rPr lang="vi-VN" dirty="0" smtClean="0">
                <a:latin typeface="Arial" pitchFamily="34" charset="0"/>
                <a:cs typeface="Arial" pitchFamily="34" charset="0"/>
              </a:rPr>
              <a:t>sunt</a:t>
            </a:r>
            <a:r>
              <a:rPr lang="en-US" dirty="0" smtClean="0">
                <a:latin typeface="Arial" pitchFamily="34" charset="0"/>
                <a:cs typeface="Arial" pitchFamily="34" charset="0"/>
              </a:rPr>
              <a:t>: </a:t>
            </a:r>
            <a:r>
              <a:rPr lang="vi-VN" dirty="0" smtClean="0">
                <a:latin typeface="Arial" pitchFamily="34" charset="0"/>
                <a:cs typeface="Arial" pitchFamily="34" charset="0"/>
              </a:rPr>
              <a:t>arsenic</a:t>
            </a:r>
            <a:r>
              <a:rPr lang="vi-VN" dirty="0">
                <a:latin typeface="Arial" pitchFamily="34" charset="0"/>
                <a:cs typeface="Arial" pitchFamily="34" charset="0"/>
              </a:rPr>
              <a:t>, plumb, cadmiu, crom, mercur, staniu </a:t>
            </a:r>
            <a:r>
              <a:rPr lang="vi-VN" dirty="0" smtClean="0">
                <a:latin typeface="Arial" pitchFamily="34" charset="0"/>
                <a:cs typeface="Arial" pitchFamily="34" charset="0"/>
              </a:rPr>
              <a:t>organo-</a:t>
            </a:r>
            <a:r>
              <a:rPr lang="en-US" dirty="0" smtClean="0">
                <a:latin typeface="Arial" pitchFamily="34" charset="0"/>
                <a:cs typeface="Arial" pitchFamily="34" charset="0"/>
              </a:rPr>
              <a:t>staniu</a:t>
            </a:r>
            <a:r>
              <a:rPr lang="vi-VN" dirty="0" smtClean="0">
                <a:latin typeface="Arial" pitchFamily="34" charset="0"/>
                <a:cs typeface="Arial" pitchFamily="34" charset="0"/>
              </a:rPr>
              <a:t>, </a:t>
            </a:r>
            <a:r>
              <a:rPr lang="vi-VN" dirty="0">
                <a:latin typeface="Arial" pitchFamily="34" charset="0"/>
                <a:cs typeface="Arial" pitchFamily="34" charset="0"/>
              </a:rPr>
              <a:t>antimoniu, beriliu, bariu și a compușilor de cianură.</a:t>
            </a:r>
            <a:endParaRPr lang="en-US" dirty="0">
              <a:latin typeface="Arial" pitchFamily="34" charset="0"/>
              <a:cs typeface="Arial" pitchFamily="34" charset="0"/>
            </a:endParaRPr>
          </a:p>
          <a:p>
            <a:pPr>
              <a:buNone/>
            </a:pPr>
            <a:r>
              <a:rPr lang="en-US" b="1" dirty="0" smtClean="0"/>
              <a:t> </a:t>
            </a:r>
            <a:endParaRPr lang="en-US" dirty="0"/>
          </a:p>
        </p:txBody>
      </p:sp>
    </p:spTree>
    <p:extLst>
      <p:ext uri="{BB962C8B-B14F-4D97-AF65-F5344CB8AC3E}">
        <p14:creationId xmlns:p14="http://schemas.microsoft.com/office/powerpoint/2010/main" val="2909337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92500" lnSpcReduction="20000"/>
          </a:bodyPr>
          <a:lstStyle/>
          <a:p>
            <a:pPr algn="just"/>
            <a:r>
              <a:rPr lang="pt-BR" b="1" dirty="0">
                <a:solidFill>
                  <a:srgbClr val="C00000"/>
                </a:solidFill>
                <a:latin typeface="Arial" pitchFamily="34" charset="0"/>
                <a:cs typeface="Arial" pitchFamily="34" charset="0"/>
              </a:rPr>
              <a:t>Pasul 3: verificati dacă există o intrare de grup armonizat în Tabelul 3.1 din Regulamentul </a:t>
            </a:r>
            <a:r>
              <a:rPr lang="pt-BR" b="1" dirty="0" smtClean="0">
                <a:solidFill>
                  <a:srgbClr val="C00000"/>
                </a:solidFill>
                <a:latin typeface="Arial" pitchFamily="34" charset="0"/>
                <a:cs typeface="Arial" pitchFamily="34" charset="0"/>
              </a:rPr>
              <a:t>CLP</a:t>
            </a:r>
          </a:p>
          <a:p>
            <a:pPr marL="0" indent="0" algn="just">
              <a:buNone/>
            </a:pPr>
            <a:r>
              <a:rPr lang="en-US" b="1" dirty="0" smtClean="0">
                <a:solidFill>
                  <a:srgbClr val="C00000"/>
                </a:solidFill>
                <a:latin typeface="Arial" pitchFamily="34" charset="0"/>
                <a:cs typeface="Arial" pitchFamily="34" charset="0"/>
              </a:rPr>
              <a:t> </a:t>
            </a:r>
            <a:endParaRPr lang="en-US" b="1" dirty="0">
              <a:solidFill>
                <a:srgbClr val="C00000"/>
              </a:solidFill>
              <a:latin typeface="Arial" pitchFamily="34" charset="0"/>
              <a:cs typeface="Arial" pitchFamily="34" charset="0"/>
            </a:endParaRPr>
          </a:p>
          <a:p>
            <a:pPr algn="just"/>
            <a:r>
              <a:rPr lang="vi-VN" dirty="0" smtClean="0">
                <a:latin typeface="Arial" pitchFamily="34" charset="0"/>
                <a:cs typeface="Arial" pitchFamily="34" charset="0"/>
              </a:rPr>
              <a:t>Trebuie </a:t>
            </a:r>
            <a:r>
              <a:rPr lang="vi-VN" dirty="0">
                <a:latin typeface="Arial" pitchFamily="34" charset="0"/>
                <a:cs typeface="Arial" pitchFamily="34" charset="0"/>
              </a:rPr>
              <a:t>să ia în considerare clasele de pericol, categoriile de pericol și codurile </a:t>
            </a:r>
            <a:r>
              <a:rPr lang="vi-VN" dirty="0" smtClean="0">
                <a:latin typeface="Arial" pitchFamily="34" charset="0"/>
                <a:cs typeface="Arial" pitchFamily="34" charset="0"/>
              </a:rPr>
              <a:t>Fraz</a:t>
            </a:r>
            <a:r>
              <a:rPr lang="en-US" dirty="0" smtClean="0">
                <a:latin typeface="Arial" pitchFamily="34" charset="0"/>
                <a:cs typeface="Arial" pitchFamily="34" charset="0"/>
              </a:rPr>
              <a:t>ei</a:t>
            </a:r>
            <a:r>
              <a:rPr lang="vi-VN" dirty="0" smtClean="0">
                <a:latin typeface="Arial" pitchFamily="34" charset="0"/>
                <a:cs typeface="Arial" pitchFamily="34" charset="0"/>
              </a:rPr>
              <a:t> </a:t>
            </a:r>
            <a:r>
              <a:rPr lang="vi-VN" dirty="0">
                <a:latin typeface="Arial" pitchFamily="34" charset="0"/>
                <a:cs typeface="Arial" pitchFamily="34" charset="0"/>
              </a:rPr>
              <a:t>de pericol (inclusiv coduri suplimentare </a:t>
            </a:r>
            <a:r>
              <a:rPr lang="en-US" dirty="0" smtClean="0">
                <a:latin typeface="Arial" pitchFamily="34" charset="0"/>
                <a:cs typeface="Arial" pitchFamily="34" charset="0"/>
              </a:rPr>
              <a:t>pentru </a:t>
            </a:r>
            <a:r>
              <a:rPr lang="vi-VN" dirty="0" smtClean="0">
                <a:latin typeface="Arial" pitchFamily="34" charset="0"/>
                <a:cs typeface="Arial" pitchFamily="34" charset="0"/>
              </a:rPr>
              <a:t>fraz</a:t>
            </a:r>
            <a:r>
              <a:rPr lang="en-US" dirty="0" smtClean="0">
                <a:latin typeface="Arial" pitchFamily="34" charset="0"/>
                <a:cs typeface="Arial" pitchFamily="34" charset="0"/>
              </a:rPr>
              <a:t>a</a:t>
            </a:r>
            <a:r>
              <a:rPr lang="vi-VN" dirty="0" smtClean="0">
                <a:latin typeface="Arial" pitchFamily="34" charset="0"/>
                <a:cs typeface="Arial" pitchFamily="34" charset="0"/>
              </a:rPr>
              <a:t> </a:t>
            </a:r>
            <a:r>
              <a:rPr lang="vi-VN" dirty="0">
                <a:latin typeface="Arial" pitchFamily="34" charset="0"/>
                <a:cs typeface="Arial" pitchFamily="34" charset="0"/>
              </a:rPr>
              <a:t>de pericol), enumerate în "intrarea armonizat" pentru a clasifica și evalua deșeurilor</a:t>
            </a:r>
            <a:r>
              <a:rPr lang="vi-VN" dirty="0" smtClean="0">
                <a:latin typeface="Arial" pitchFamily="34" charset="0"/>
                <a:cs typeface="Arial" pitchFamily="34" charset="0"/>
              </a:rPr>
              <a:t>.</a:t>
            </a:r>
            <a:endParaRPr lang="en-US" dirty="0" smtClean="0">
              <a:latin typeface="Arial" pitchFamily="34" charset="0"/>
              <a:cs typeface="Arial" pitchFamily="34" charset="0"/>
            </a:endParaRPr>
          </a:p>
          <a:p>
            <a:pPr marL="0" indent="0" algn="just">
              <a:buNone/>
            </a:pPr>
            <a:endParaRPr lang="en-US" dirty="0">
              <a:latin typeface="Arial" pitchFamily="34" charset="0"/>
              <a:cs typeface="Arial" pitchFamily="34" charset="0"/>
            </a:endParaRPr>
          </a:p>
          <a:p>
            <a:pPr algn="just"/>
            <a:r>
              <a:rPr lang="fr-FR" dirty="0" smtClean="0">
                <a:latin typeface="Arial" pitchFamily="34" charset="0"/>
                <a:cs typeface="Arial" pitchFamily="34" charset="0"/>
              </a:rPr>
              <a:t>Odată </a:t>
            </a:r>
            <a:r>
              <a:rPr lang="fr-FR" dirty="0">
                <a:latin typeface="Arial" pitchFamily="34" charset="0"/>
                <a:cs typeface="Arial" pitchFamily="34" charset="0"/>
              </a:rPr>
              <a:t>ce </a:t>
            </a:r>
            <a:r>
              <a:rPr lang="fr-FR" dirty="0" smtClean="0">
                <a:latin typeface="Arial" pitchFamily="34" charset="0"/>
                <a:cs typeface="Arial" pitchFamily="34" charset="0"/>
              </a:rPr>
              <a:t>ati parcurs acesti pasi, veti trece la </a:t>
            </a:r>
            <a:r>
              <a:rPr lang="fr-FR" b="1" dirty="0" smtClean="0">
                <a:solidFill>
                  <a:srgbClr val="C00000"/>
                </a:solidFill>
                <a:latin typeface="Arial" pitchFamily="34" charset="0"/>
                <a:cs typeface="Arial" pitchFamily="34" charset="0"/>
              </a:rPr>
              <a:t>pasul 4</a:t>
            </a:r>
            <a:r>
              <a:rPr lang="fr-FR" dirty="0" smtClean="0">
                <a:latin typeface="Arial" pitchFamily="34" charset="0"/>
                <a:cs typeface="Arial" pitchFamily="34" charset="0"/>
              </a:rPr>
              <a:t>.</a:t>
            </a:r>
          </a:p>
        </p:txBody>
      </p:sp>
    </p:spTree>
    <p:extLst>
      <p:ext uri="{BB962C8B-B14F-4D97-AF65-F5344CB8AC3E}">
        <p14:creationId xmlns:p14="http://schemas.microsoft.com/office/powerpoint/2010/main" val="1240336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40000" lnSpcReduction="20000"/>
          </a:bodyPr>
          <a:lstStyle/>
          <a:p>
            <a:pPr algn="just"/>
            <a:r>
              <a:rPr lang="en-US" sz="3400" b="1" dirty="0" smtClean="0">
                <a:solidFill>
                  <a:srgbClr val="C00000"/>
                </a:solidFill>
                <a:latin typeface="Arial" pitchFamily="34" charset="0"/>
                <a:cs typeface="Arial" pitchFamily="34" charset="0"/>
              </a:rPr>
              <a:t>Pasul </a:t>
            </a:r>
            <a:r>
              <a:rPr lang="en-US" sz="3400" b="1" dirty="0">
                <a:solidFill>
                  <a:srgbClr val="C00000"/>
                </a:solidFill>
                <a:latin typeface="Arial" pitchFamily="34" charset="0"/>
                <a:cs typeface="Arial" pitchFamily="34" charset="0"/>
              </a:rPr>
              <a:t>4: Utilizarea altor surse de </a:t>
            </a:r>
            <a:r>
              <a:rPr lang="en-US" sz="3400" b="1" dirty="0" smtClean="0">
                <a:solidFill>
                  <a:srgbClr val="C00000"/>
                </a:solidFill>
                <a:latin typeface="Arial" pitchFamily="34" charset="0"/>
                <a:cs typeface="Arial" pitchFamily="34" charset="0"/>
              </a:rPr>
              <a:t>informații</a:t>
            </a:r>
          </a:p>
          <a:p>
            <a:pPr marL="0" indent="0" algn="just">
              <a:buNone/>
            </a:pPr>
            <a:endParaRPr lang="en-US" sz="3400" b="1" dirty="0">
              <a:solidFill>
                <a:srgbClr val="C00000"/>
              </a:solidFill>
              <a:latin typeface="Arial" pitchFamily="34" charset="0"/>
              <a:cs typeface="Arial" pitchFamily="34" charset="0"/>
            </a:endParaRPr>
          </a:p>
          <a:p>
            <a:pPr algn="just"/>
            <a:r>
              <a:rPr lang="vi-VN" sz="3400" dirty="0" smtClean="0">
                <a:latin typeface="Arial" pitchFamily="34" charset="0"/>
                <a:cs typeface="Arial" pitchFamily="34" charset="0"/>
              </a:rPr>
              <a:t>Acest </a:t>
            </a:r>
            <a:r>
              <a:rPr lang="vi-VN" sz="3400" dirty="0">
                <a:latin typeface="Arial" pitchFamily="34" charset="0"/>
                <a:cs typeface="Arial" pitchFamily="34" charset="0"/>
              </a:rPr>
              <a:t>pas clasifică o substanță folosind procedurile și criteriile stabilite în </a:t>
            </a:r>
            <a:r>
              <a:rPr lang="en-US" sz="3400" dirty="0" smtClean="0">
                <a:latin typeface="Arial" pitchFamily="34" charset="0"/>
                <a:cs typeface="Arial" pitchFamily="34" charset="0"/>
              </a:rPr>
              <a:t>Regulamentul </a:t>
            </a:r>
            <a:r>
              <a:rPr lang="vi-VN" sz="3400" dirty="0" smtClean="0">
                <a:latin typeface="Arial" pitchFamily="34" charset="0"/>
                <a:cs typeface="Arial" pitchFamily="34" charset="0"/>
              </a:rPr>
              <a:t>CLP</a:t>
            </a:r>
            <a:r>
              <a:rPr lang="vi-VN" sz="3400" dirty="0">
                <a:latin typeface="Arial" pitchFamily="34" charset="0"/>
                <a:cs typeface="Arial" pitchFamily="34" charset="0"/>
              </a:rPr>
              <a:t>. </a:t>
            </a:r>
            <a:r>
              <a:rPr lang="en-US" sz="3400" dirty="0" smtClean="0">
                <a:latin typeface="Arial" pitchFamily="34" charset="0"/>
                <a:cs typeface="Arial" pitchFamily="34" charset="0"/>
              </a:rPr>
              <a:t>In acest caz aveti nevoie de o persoana</a:t>
            </a:r>
            <a:r>
              <a:rPr lang="en-US" sz="3400" dirty="0">
                <a:latin typeface="Arial" pitchFamily="34" charset="0"/>
                <a:cs typeface="Arial" pitchFamily="34" charset="0"/>
              </a:rPr>
              <a:t> </a:t>
            </a:r>
            <a:r>
              <a:rPr lang="en-US" sz="3400" dirty="0" smtClean="0">
                <a:latin typeface="Arial" pitchFamily="34" charset="0"/>
                <a:cs typeface="Arial" pitchFamily="34" charset="0"/>
              </a:rPr>
              <a:t>competenta sa utilizeze acest regulament. Daca nu sunteti sigur cum trebuie sa procedat trebuie sa va adresati ANPM. </a:t>
            </a:r>
          </a:p>
          <a:p>
            <a:pPr algn="just"/>
            <a:r>
              <a:rPr lang="vi-VN" sz="3400" dirty="0" smtClean="0">
                <a:latin typeface="Arial" pitchFamily="34" charset="0"/>
                <a:cs typeface="Arial" pitchFamily="34" charset="0"/>
              </a:rPr>
              <a:t>Clasificarea </a:t>
            </a:r>
            <a:r>
              <a:rPr lang="vi-VN" sz="3400" dirty="0">
                <a:latin typeface="Arial" pitchFamily="34" charset="0"/>
                <a:cs typeface="Arial" pitchFamily="34" charset="0"/>
              </a:rPr>
              <a:t>este esențială pentru gestionarea în condiții de siguranță chimică. Este vital ca </a:t>
            </a:r>
            <a:r>
              <a:rPr lang="en-US" sz="3400" dirty="0" smtClean="0">
                <a:latin typeface="Arial" pitchFamily="34" charset="0"/>
                <a:cs typeface="Arial" pitchFamily="34" charset="0"/>
              </a:rPr>
              <a:t>aceasta </a:t>
            </a:r>
            <a:r>
              <a:rPr lang="vi-VN" sz="3400" dirty="0" smtClean="0">
                <a:latin typeface="Arial" pitchFamily="34" charset="0"/>
                <a:cs typeface="Arial" pitchFamily="34" charset="0"/>
              </a:rPr>
              <a:t>clasificare</a:t>
            </a:r>
            <a:r>
              <a:rPr lang="en-US" sz="3400" dirty="0" smtClean="0">
                <a:latin typeface="Arial" pitchFamily="34" charset="0"/>
                <a:cs typeface="Arial" pitchFamily="34" charset="0"/>
              </a:rPr>
              <a:t> s</a:t>
            </a:r>
            <a:r>
              <a:rPr lang="vi-VN" sz="3400" dirty="0" smtClean="0">
                <a:latin typeface="Arial" pitchFamily="34" charset="0"/>
                <a:cs typeface="Arial" pitchFamily="34" charset="0"/>
              </a:rPr>
              <a:t>a </a:t>
            </a:r>
            <a:r>
              <a:rPr lang="vi-VN" sz="3400" dirty="0">
                <a:latin typeface="Arial" pitchFamily="34" charset="0"/>
                <a:cs typeface="Arial" pitchFamily="34" charset="0"/>
              </a:rPr>
              <a:t>se </a:t>
            </a:r>
            <a:r>
              <a:rPr lang="vi-VN" sz="3400" dirty="0" smtClean="0">
                <a:latin typeface="Arial" pitchFamily="34" charset="0"/>
                <a:cs typeface="Arial" pitchFamily="34" charset="0"/>
              </a:rPr>
              <a:t>bazeaz</a:t>
            </a:r>
            <a:r>
              <a:rPr lang="en-US" sz="3400" dirty="0" smtClean="0">
                <a:latin typeface="Arial" pitchFamily="34" charset="0"/>
                <a:cs typeface="Arial" pitchFamily="34" charset="0"/>
              </a:rPr>
              <a:t>e</a:t>
            </a:r>
            <a:r>
              <a:rPr lang="vi-VN" sz="3400" dirty="0" smtClean="0">
                <a:latin typeface="Arial" pitchFamily="34" charset="0"/>
                <a:cs typeface="Arial" pitchFamily="34" charset="0"/>
              </a:rPr>
              <a:t> </a:t>
            </a:r>
            <a:r>
              <a:rPr lang="vi-VN" sz="3400" dirty="0">
                <a:latin typeface="Arial" pitchFamily="34" charset="0"/>
                <a:cs typeface="Arial" pitchFamily="34" charset="0"/>
              </a:rPr>
              <a:t>pe </a:t>
            </a:r>
            <a:r>
              <a:rPr lang="vi-VN" sz="3400" dirty="0" smtClean="0">
                <a:latin typeface="Arial" pitchFamily="34" charset="0"/>
                <a:cs typeface="Arial" pitchFamily="34" charset="0"/>
              </a:rPr>
              <a:t>date/informații </a:t>
            </a:r>
            <a:r>
              <a:rPr lang="vi-VN" sz="3400" dirty="0">
                <a:latin typeface="Arial" pitchFamily="34" charset="0"/>
                <a:cs typeface="Arial" pitchFamily="34" charset="0"/>
              </a:rPr>
              <a:t>exacte, </a:t>
            </a:r>
            <a:r>
              <a:rPr lang="vi-VN" sz="3400" dirty="0" smtClean="0">
                <a:latin typeface="Arial" pitchFamily="34" charset="0"/>
                <a:cs typeface="Arial" pitchFamily="34" charset="0"/>
              </a:rPr>
              <a:t>robust</a:t>
            </a:r>
            <a:r>
              <a:rPr lang="en-US" sz="3400" dirty="0" smtClean="0">
                <a:latin typeface="Arial" pitchFamily="34" charset="0"/>
                <a:cs typeface="Arial" pitchFamily="34" charset="0"/>
              </a:rPr>
              <a:t>e</a:t>
            </a:r>
            <a:r>
              <a:rPr lang="vi-VN" sz="3400" dirty="0" smtClean="0">
                <a:latin typeface="Arial" pitchFamily="34" charset="0"/>
                <a:cs typeface="Arial" pitchFamily="34" charset="0"/>
              </a:rPr>
              <a:t> </a:t>
            </a:r>
            <a:r>
              <a:rPr lang="vi-VN" sz="3400" dirty="0">
                <a:latin typeface="Arial" pitchFamily="34" charset="0"/>
                <a:cs typeface="Arial" pitchFamily="34" charset="0"/>
              </a:rPr>
              <a:t>și </a:t>
            </a:r>
            <a:r>
              <a:rPr lang="vi-VN" sz="3400" dirty="0" smtClean="0">
                <a:latin typeface="Arial" pitchFamily="34" charset="0"/>
                <a:cs typeface="Arial" pitchFamily="34" charset="0"/>
              </a:rPr>
              <a:t>adecvat</a:t>
            </a:r>
            <a:r>
              <a:rPr lang="en-US" sz="3400" dirty="0" smtClean="0">
                <a:latin typeface="Arial" pitchFamily="34" charset="0"/>
                <a:cs typeface="Arial" pitchFamily="34" charset="0"/>
              </a:rPr>
              <a:t>e</a:t>
            </a:r>
            <a:r>
              <a:rPr lang="vi-VN" sz="3400" dirty="0" smtClean="0">
                <a:latin typeface="Arial" pitchFamily="34" charset="0"/>
                <a:cs typeface="Arial" pitchFamily="34" charset="0"/>
              </a:rPr>
              <a:t>.</a:t>
            </a:r>
            <a:endParaRPr lang="en-US" sz="3400" dirty="0">
              <a:latin typeface="Arial" pitchFamily="34" charset="0"/>
              <a:cs typeface="Arial" pitchFamily="34" charset="0"/>
            </a:endParaRPr>
          </a:p>
          <a:p>
            <a:pPr algn="just"/>
            <a:r>
              <a:rPr lang="vi-VN" sz="3400" dirty="0" smtClean="0">
                <a:latin typeface="Arial" pitchFamily="34" charset="0"/>
                <a:cs typeface="Arial" pitchFamily="34" charset="0"/>
              </a:rPr>
              <a:t>În </a:t>
            </a:r>
            <a:r>
              <a:rPr lang="vi-VN" sz="3400" dirty="0">
                <a:latin typeface="Arial" pitchFamily="34" charset="0"/>
                <a:cs typeface="Arial" pitchFamily="34" charset="0"/>
              </a:rPr>
              <a:t>cazul în care substanța nu are o intrare armonizată trebuie să </a:t>
            </a:r>
            <a:r>
              <a:rPr lang="en-US" sz="3400" dirty="0" smtClean="0">
                <a:latin typeface="Arial" pitchFamily="34" charset="0"/>
                <a:cs typeface="Arial" pitchFamily="34" charset="0"/>
              </a:rPr>
              <a:t>fie luate</a:t>
            </a:r>
            <a:r>
              <a:rPr lang="vi-VN" sz="3400" dirty="0" smtClean="0">
                <a:latin typeface="Arial" pitchFamily="34" charset="0"/>
                <a:cs typeface="Arial" pitchFamily="34" charset="0"/>
              </a:rPr>
              <a:t> </a:t>
            </a:r>
            <a:r>
              <a:rPr lang="vi-VN" sz="3400" dirty="0">
                <a:latin typeface="Arial" pitchFamily="34" charset="0"/>
                <a:cs typeface="Arial" pitchFamily="34" charset="0"/>
              </a:rPr>
              <a:t>în considerare toate clasele </a:t>
            </a:r>
            <a:r>
              <a:rPr lang="en-US" sz="3400" dirty="0" smtClean="0">
                <a:latin typeface="Arial" pitchFamily="34" charset="0"/>
                <a:cs typeface="Arial" pitchFamily="34" charset="0"/>
              </a:rPr>
              <a:t>si categoriile de pericol</a:t>
            </a:r>
            <a:r>
              <a:rPr lang="vi-VN" sz="3400" dirty="0" smtClean="0">
                <a:latin typeface="Arial" pitchFamily="34" charset="0"/>
                <a:cs typeface="Arial" pitchFamily="34" charset="0"/>
              </a:rPr>
              <a:t>.</a:t>
            </a:r>
            <a:endParaRPr lang="en-US" sz="3400" dirty="0">
              <a:latin typeface="Arial" pitchFamily="34" charset="0"/>
              <a:cs typeface="Arial" pitchFamily="34" charset="0"/>
            </a:endParaRPr>
          </a:p>
          <a:p>
            <a:pPr algn="just"/>
            <a:r>
              <a:rPr lang="vi-VN" sz="3400" dirty="0" smtClean="0">
                <a:latin typeface="Arial" pitchFamily="34" charset="0"/>
                <a:cs typeface="Arial" pitchFamily="34" charset="0"/>
              </a:rPr>
              <a:t>În </a:t>
            </a:r>
            <a:r>
              <a:rPr lang="vi-VN" sz="3400" dirty="0">
                <a:latin typeface="Arial" pitchFamily="34" charset="0"/>
                <a:cs typeface="Arial" pitchFamily="34" charset="0"/>
              </a:rPr>
              <a:t>cazul în care substanța are o clasificare armonizată în </a:t>
            </a:r>
            <a:r>
              <a:rPr lang="en-US" sz="3400" dirty="0" smtClean="0">
                <a:latin typeface="Arial" pitchFamily="34" charset="0"/>
                <a:cs typeface="Arial" pitchFamily="34" charset="0"/>
              </a:rPr>
              <a:t>T</a:t>
            </a:r>
            <a:r>
              <a:rPr lang="vi-VN" sz="3400" dirty="0" smtClean="0">
                <a:latin typeface="Arial" pitchFamily="34" charset="0"/>
                <a:cs typeface="Arial" pitchFamily="34" charset="0"/>
              </a:rPr>
              <a:t>abelul </a:t>
            </a:r>
            <a:r>
              <a:rPr lang="vi-VN" sz="3400" dirty="0">
                <a:latin typeface="Arial" pitchFamily="34" charset="0"/>
                <a:cs typeface="Arial" pitchFamily="34" charset="0"/>
              </a:rPr>
              <a:t>3.1 din </a:t>
            </a:r>
            <a:r>
              <a:rPr lang="en-US" sz="3400" dirty="0">
                <a:latin typeface="Arial" pitchFamily="34" charset="0"/>
                <a:cs typeface="Arial" pitchFamily="34" charset="0"/>
              </a:rPr>
              <a:t>A</a:t>
            </a:r>
            <a:r>
              <a:rPr lang="vi-VN" sz="3400" dirty="0" smtClean="0">
                <a:latin typeface="Arial" pitchFamily="34" charset="0"/>
                <a:cs typeface="Arial" pitchFamily="34" charset="0"/>
              </a:rPr>
              <a:t>nexa </a:t>
            </a:r>
            <a:r>
              <a:rPr lang="vi-VN" sz="3400" dirty="0">
                <a:latin typeface="Arial" pitchFamily="34" charset="0"/>
                <a:cs typeface="Arial" pitchFamily="34" charset="0"/>
              </a:rPr>
              <a:t>VI </a:t>
            </a:r>
            <a:r>
              <a:rPr lang="vi-VN" sz="3400" dirty="0" smtClean="0">
                <a:latin typeface="Arial" pitchFamily="34" charset="0"/>
                <a:cs typeface="Arial" pitchFamily="34" charset="0"/>
              </a:rPr>
              <a:t>la</a:t>
            </a:r>
            <a:r>
              <a:rPr lang="en-US" sz="3400" dirty="0" smtClean="0">
                <a:latin typeface="Arial" pitchFamily="34" charset="0"/>
                <a:cs typeface="Arial" pitchFamily="34" charset="0"/>
              </a:rPr>
              <a:t> Regulamentul</a:t>
            </a:r>
            <a:r>
              <a:rPr lang="vi-VN" sz="3400" dirty="0" smtClean="0">
                <a:latin typeface="Arial" pitchFamily="34" charset="0"/>
                <a:cs typeface="Arial" pitchFamily="34" charset="0"/>
              </a:rPr>
              <a:t> </a:t>
            </a:r>
            <a:r>
              <a:rPr lang="vi-VN" sz="3400" dirty="0">
                <a:latin typeface="Arial" pitchFamily="34" charset="0"/>
                <a:cs typeface="Arial" pitchFamily="34" charset="0"/>
              </a:rPr>
              <a:t>CLP trebuie doar să </a:t>
            </a:r>
            <a:r>
              <a:rPr lang="en-US" sz="3400" dirty="0" smtClean="0">
                <a:latin typeface="Arial" pitchFamily="34" charset="0"/>
                <a:cs typeface="Arial" pitchFamily="34" charset="0"/>
              </a:rPr>
              <a:t>fie </a:t>
            </a:r>
            <a:r>
              <a:rPr lang="vi-VN" sz="3400" dirty="0" smtClean="0">
                <a:latin typeface="Arial" pitchFamily="34" charset="0"/>
                <a:cs typeface="Arial" pitchFamily="34" charset="0"/>
              </a:rPr>
              <a:t>identific</a:t>
            </a:r>
            <a:r>
              <a:rPr lang="en-US" sz="3400" dirty="0" smtClean="0">
                <a:latin typeface="Arial" pitchFamily="34" charset="0"/>
                <a:cs typeface="Arial" pitchFamily="34" charset="0"/>
              </a:rPr>
              <a:t>ate</a:t>
            </a:r>
            <a:r>
              <a:rPr lang="vi-VN" sz="3400" dirty="0" smtClean="0">
                <a:latin typeface="Arial" pitchFamily="34" charset="0"/>
                <a:cs typeface="Arial" pitchFamily="34" charset="0"/>
              </a:rPr>
              <a:t> </a:t>
            </a:r>
            <a:r>
              <a:rPr lang="vi-VN" sz="3400" dirty="0">
                <a:latin typeface="Arial" pitchFamily="34" charset="0"/>
                <a:cs typeface="Arial" pitchFamily="34" charset="0"/>
              </a:rPr>
              <a:t>și să ia în considerare acele clase și categorii </a:t>
            </a:r>
            <a:r>
              <a:rPr lang="vi-VN" sz="3400" dirty="0" smtClean="0">
                <a:latin typeface="Arial" pitchFamily="34" charset="0"/>
                <a:cs typeface="Arial" pitchFamily="34" charset="0"/>
              </a:rPr>
              <a:t>de </a:t>
            </a:r>
            <a:r>
              <a:rPr lang="vi-VN" sz="3400" dirty="0">
                <a:latin typeface="Arial" pitchFamily="34" charset="0"/>
                <a:cs typeface="Arial" pitchFamily="34" charset="0"/>
              </a:rPr>
              <a:t>pericol </a:t>
            </a:r>
            <a:r>
              <a:rPr lang="vi-VN" sz="3400" dirty="0" smtClean="0">
                <a:latin typeface="Arial" pitchFamily="34" charset="0"/>
                <a:cs typeface="Arial" pitchFamily="34" charset="0"/>
              </a:rPr>
              <a:t>care</a:t>
            </a:r>
            <a:r>
              <a:rPr lang="en-US" sz="3400" dirty="0" smtClean="0">
                <a:latin typeface="Arial" pitchFamily="34" charset="0"/>
                <a:cs typeface="Arial" pitchFamily="34" charset="0"/>
              </a:rPr>
              <a:t>:</a:t>
            </a:r>
            <a:r>
              <a:rPr lang="vi-VN" sz="3400" dirty="0" smtClean="0">
                <a:latin typeface="Arial" pitchFamily="34" charset="0"/>
                <a:cs typeface="Arial" pitchFamily="34" charset="0"/>
              </a:rPr>
              <a:t>sunt</a:t>
            </a:r>
            <a:r>
              <a:rPr lang="vi-VN" sz="3400" dirty="0">
                <a:latin typeface="Arial" pitchFamily="34" charset="0"/>
                <a:cs typeface="Arial" pitchFamily="34" charset="0"/>
              </a:rPr>
              <a:t>:</a:t>
            </a:r>
            <a:endParaRPr lang="en-US" sz="3400" dirty="0">
              <a:latin typeface="Arial" pitchFamily="34" charset="0"/>
              <a:cs typeface="Arial" pitchFamily="34" charset="0"/>
            </a:endParaRPr>
          </a:p>
          <a:p>
            <a:pPr lvl="1" algn="just"/>
            <a:r>
              <a:rPr lang="en-US" sz="3400" dirty="0">
                <a:latin typeface="Arial" pitchFamily="34" charset="0"/>
                <a:cs typeface="Arial" pitchFamily="34" charset="0"/>
              </a:rPr>
              <a:t>care nu sunt </a:t>
            </a:r>
            <a:r>
              <a:rPr lang="en-US" sz="3400" dirty="0" smtClean="0">
                <a:latin typeface="Arial" pitchFamily="34" charset="0"/>
                <a:cs typeface="Arial" pitchFamily="34" charset="0"/>
              </a:rPr>
              <a:t>listate </a:t>
            </a:r>
            <a:r>
              <a:rPr lang="en-US" sz="3400" dirty="0">
                <a:latin typeface="Arial" pitchFamily="34" charset="0"/>
                <a:cs typeface="Arial" pitchFamily="34" charset="0"/>
              </a:rPr>
              <a:t>în clasificarea </a:t>
            </a:r>
            <a:r>
              <a:rPr lang="en-US" sz="3400" dirty="0" smtClean="0">
                <a:latin typeface="Arial" pitchFamily="34" charset="0"/>
                <a:cs typeface="Arial" pitchFamily="34" charset="0"/>
              </a:rPr>
              <a:t>armonizată;</a:t>
            </a:r>
            <a:endParaRPr lang="en-US" sz="3400" dirty="0">
              <a:latin typeface="Arial" pitchFamily="34" charset="0"/>
              <a:cs typeface="Arial" pitchFamily="34" charset="0"/>
            </a:endParaRPr>
          </a:p>
          <a:p>
            <a:pPr lvl="1" algn="just"/>
            <a:r>
              <a:rPr lang="en-US" sz="3400" dirty="0" smtClean="0">
                <a:latin typeface="Arial" pitchFamily="34" charset="0"/>
                <a:cs typeface="Arial" pitchFamily="34" charset="0"/>
              </a:rPr>
              <a:t>m</a:t>
            </a:r>
            <a:r>
              <a:rPr lang="vi-VN" sz="3400" dirty="0" smtClean="0">
                <a:latin typeface="Arial" pitchFamily="34" charset="0"/>
                <a:cs typeface="Arial" pitchFamily="34" charset="0"/>
              </a:rPr>
              <a:t>arca</a:t>
            </a:r>
            <a:r>
              <a:rPr lang="en-US" sz="3400" dirty="0" err="1" smtClean="0">
                <a:latin typeface="Arial" pitchFamily="34" charset="0"/>
                <a:cs typeface="Arial" pitchFamily="34" charset="0"/>
              </a:rPr>
              <a:t>rea</a:t>
            </a:r>
            <a:r>
              <a:rPr lang="vi-VN" sz="3400" dirty="0" smtClean="0">
                <a:latin typeface="Arial" pitchFamily="34" charset="0"/>
                <a:cs typeface="Arial" pitchFamily="34" charset="0"/>
              </a:rPr>
              <a:t> </a:t>
            </a:r>
            <a:r>
              <a:rPr lang="vi-VN" sz="3400" dirty="0">
                <a:latin typeface="Arial" pitchFamily="34" charset="0"/>
                <a:cs typeface="Arial" pitchFamily="34" charset="0"/>
              </a:rPr>
              <a:t>cu '*' indică faptul că aceasta este o clasificare </a:t>
            </a:r>
            <a:r>
              <a:rPr lang="vi-VN" sz="3400" dirty="0" smtClean="0">
                <a:latin typeface="Arial" pitchFamily="34" charset="0"/>
                <a:cs typeface="Arial" pitchFamily="34" charset="0"/>
              </a:rPr>
              <a:t>minim</a:t>
            </a:r>
            <a:r>
              <a:rPr lang="en-US" sz="3400" dirty="0" smtClean="0">
                <a:latin typeface="Arial" pitchFamily="34" charset="0"/>
                <a:cs typeface="Arial" pitchFamily="34" charset="0"/>
              </a:rPr>
              <a:t>a</a:t>
            </a:r>
            <a:r>
              <a:rPr lang="vi-VN" sz="3400" dirty="0" smtClean="0">
                <a:latin typeface="Arial" pitchFamily="34" charset="0"/>
                <a:cs typeface="Arial" pitchFamily="34" charset="0"/>
              </a:rPr>
              <a:t>, și sunt</a:t>
            </a:r>
            <a:r>
              <a:rPr lang="en-US" sz="3400" dirty="0" err="1" smtClean="0">
                <a:latin typeface="Arial" pitchFamily="34" charset="0"/>
                <a:cs typeface="Arial" pitchFamily="34" charset="0"/>
              </a:rPr>
              <a:t>eti</a:t>
            </a:r>
            <a:r>
              <a:rPr lang="vi-VN" sz="3400" dirty="0" smtClean="0">
                <a:latin typeface="Arial" pitchFamily="34" charset="0"/>
                <a:cs typeface="Arial" pitchFamily="34" charset="0"/>
              </a:rPr>
              <a:t> obligat</a:t>
            </a:r>
            <a:r>
              <a:rPr lang="en-US" sz="3400" dirty="0" smtClean="0">
                <a:latin typeface="Arial" pitchFamily="34" charset="0"/>
                <a:cs typeface="Arial" pitchFamily="34" charset="0"/>
              </a:rPr>
              <a:t>i</a:t>
            </a:r>
            <a:r>
              <a:rPr lang="vi-VN" sz="3400" dirty="0" smtClean="0">
                <a:latin typeface="Arial" pitchFamily="34" charset="0"/>
                <a:cs typeface="Arial" pitchFamily="34" charset="0"/>
              </a:rPr>
              <a:t> </a:t>
            </a:r>
            <a:r>
              <a:rPr lang="vi-VN" sz="3400" dirty="0">
                <a:latin typeface="Arial" pitchFamily="34" charset="0"/>
                <a:cs typeface="Arial" pitchFamily="34" charset="0"/>
              </a:rPr>
              <a:t>să </a:t>
            </a:r>
            <a:r>
              <a:rPr lang="vi-VN" sz="3400" dirty="0" smtClean="0">
                <a:latin typeface="Arial" pitchFamily="34" charset="0"/>
                <a:cs typeface="Arial" pitchFamily="34" charset="0"/>
              </a:rPr>
              <a:t>caut</a:t>
            </a:r>
            <a:r>
              <a:rPr lang="en-US" sz="3400" dirty="0" smtClean="0">
                <a:latin typeface="Arial" pitchFamily="34" charset="0"/>
                <a:cs typeface="Arial" pitchFamily="34" charset="0"/>
              </a:rPr>
              <a:t>ati</a:t>
            </a:r>
            <a:r>
              <a:rPr lang="vi-VN" sz="3400" dirty="0" smtClean="0">
                <a:latin typeface="Arial" pitchFamily="34" charset="0"/>
                <a:cs typeface="Arial" pitchFamily="34" charset="0"/>
              </a:rPr>
              <a:t> </a:t>
            </a:r>
            <a:r>
              <a:rPr lang="vi-VN" sz="3400" dirty="0">
                <a:latin typeface="Arial" pitchFamily="34" charset="0"/>
                <a:cs typeface="Arial" pitchFamily="34" charset="0"/>
              </a:rPr>
              <a:t>date suplimentare pentru a determina daca o clasificare mai severă pentru această categorie este justificată</a:t>
            </a:r>
            <a:r>
              <a:rPr lang="en-US" sz="3400" dirty="0" smtClean="0">
                <a:latin typeface="Arial" pitchFamily="34" charset="0"/>
                <a:cs typeface="Arial" pitchFamily="34" charset="0"/>
              </a:rPr>
              <a:t> </a:t>
            </a:r>
            <a:endParaRPr lang="en-US" sz="3400" dirty="0">
              <a:latin typeface="Arial" pitchFamily="34" charset="0"/>
              <a:cs typeface="Arial" pitchFamily="34" charset="0"/>
            </a:endParaRPr>
          </a:p>
          <a:p>
            <a:pPr lvl="1" algn="just"/>
            <a:r>
              <a:rPr lang="vi-VN" sz="3400" dirty="0" smtClean="0">
                <a:latin typeface="Arial" pitchFamily="34" charset="0"/>
                <a:cs typeface="Arial" pitchFamily="34" charset="0"/>
              </a:rPr>
              <a:t>marca</a:t>
            </a:r>
            <a:r>
              <a:rPr lang="en-US" sz="3400" dirty="0" smtClean="0">
                <a:latin typeface="Arial" pitchFamily="34" charset="0"/>
                <a:cs typeface="Arial" pitchFamily="34" charset="0"/>
              </a:rPr>
              <a:t>rea</a:t>
            </a:r>
            <a:r>
              <a:rPr lang="vi-VN" sz="3400" dirty="0" smtClean="0">
                <a:latin typeface="Arial" pitchFamily="34" charset="0"/>
                <a:cs typeface="Arial" pitchFamily="34" charset="0"/>
              </a:rPr>
              <a:t> </a:t>
            </a:r>
            <a:r>
              <a:rPr lang="vi-VN" sz="3400" dirty="0">
                <a:latin typeface="Arial" pitchFamily="34" charset="0"/>
                <a:cs typeface="Arial" pitchFamily="34" charset="0"/>
              </a:rPr>
              <a:t>cu "****" care indică faptul că clasificarea corectă pentru pericolele fizice nu a putut fi stabilită, și că testarea este </a:t>
            </a:r>
            <a:r>
              <a:rPr lang="vi-VN" sz="3400" dirty="0" smtClean="0">
                <a:latin typeface="Arial" pitchFamily="34" charset="0"/>
                <a:cs typeface="Arial" pitchFamily="34" charset="0"/>
              </a:rPr>
              <a:t>necesar</a:t>
            </a:r>
            <a:r>
              <a:rPr lang="en-US" sz="3400" dirty="0" smtClean="0">
                <a:latin typeface="Arial" pitchFamily="34" charset="0"/>
                <a:cs typeface="Arial" pitchFamily="34" charset="0"/>
              </a:rPr>
              <a:t>a</a:t>
            </a:r>
            <a:r>
              <a:rPr lang="vi-VN" sz="3400" dirty="0" smtClean="0">
                <a:latin typeface="Arial" pitchFamily="34" charset="0"/>
                <a:cs typeface="Arial" pitchFamily="34" charset="0"/>
              </a:rPr>
              <a:t>. Deșeuri</a:t>
            </a:r>
            <a:r>
              <a:rPr lang="en-US" sz="3400" dirty="0" smtClean="0">
                <a:latin typeface="Arial" pitchFamily="34" charset="0"/>
                <a:cs typeface="Arial" pitchFamily="34" charset="0"/>
              </a:rPr>
              <a:t>le</a:t>
            </a:r>
            <a:r>
              <a:rPr lang="vi-VN" sz="3400" dirty="0" smtClean="0">
                <a:latin typeface="Arial" pitchFamily="34" charset="0"/>
                <a:cs typeface="Arial" pitchFamily="34" charset="0"/>
              </a:rPr>
              <a:t> </a:t>
            </a:r>
            <a:r>
              <a:rPr lang="vi-VN" sz="3400" dirty="0">
                <a:latin typeface="Arial" pitchFamily="34" charset="0"/>
                <a:cs typeface="Arial" pitchFamily="34" charset="0"/>
              </a:rPr>
              <a:t>cu conținut de astfel de </a:t>
            </a:r>
            <a:r>
              <a:rPr lang="vi-VN" sz="3400" dirty="0" smtClean="0">
                <a:latin typeface="Arial" pitchFamily="34" charset="0"/>
                <a:cs typeface="Arial" pitchFamily="34" charset="0"/>
              </a:rPr>
              <a:t>substanțe</a:t>
            </a:r>
            <a:r>
              <a:rPr lang="en-US" sz="3400" dirty="0" smtClean="0">
                <a:latin typeface="Arial" pitchFamily="34" charset="0"/>
                <a:cs typeface="Arial" pitchFamily="34" charset="0"/>
              </a:rPr>
              <a:t> va fi necesara</a:t>
            </a:r>
            <a:r>
              <a:rPr lang="vi-VN" sz="3400" dirty="0" smtClean="0">
                <a:latin typeface="Arial" pitchFamily="34" charset="0"/>
                <a:cs typeface="Arial" pitchFamily="34" charset="0"/>
              </a:rPr>
              <a:t> </a:t>
            </a:r>
            <a:r>
              <a:rPr lang="vi-VN" sz="3400" dirty="0">
                <a:latin typeface="Arial" pitchFamily="34" charset="0"/>
                <a:cs typeface="Arial" pitchFamily="34" charset="0"/>
              </a:rPr>
              <a:t>să fie testate pentru proprietățile periculoase fizice (HP1, </a:t>
            </a:r>
            <a:r>
              <a:rPr lang="vi-VN" sz="3400" dirty="0" smtClean="0">
                <a:latin typeface="Arial" pitchFamily="34" charset="0"/>
                <a:cs typeface="Arial" pitchFamily="34" charset="0"/>
              </a:rPr>
              <a:t>HP2</a:t>
            </a:r>
            <a:r>
              <a:rPr lang="en-US" sz="3400" dirty="0" smtClean="0">
                <a:latin typeface="Arial" pitchFamily="34" charset="0"/>
                <a:cs typeface="Arial" pitchFamily="34" charset="0"/>
              </a:rPr>
              <a:t> </a:t>
            </a:r>
            <a:r>
              <a:rPr lang="vi-VN" sz="3400" dirty="0">
                <a:latin typeface="Arial" pitchFamily="34" charset="0"/>
                <a:cs typeface="Arial" pitchFamily="34" charset="0"/>
              </a:rPr>
              <a:t>și</a:t>
            </a:r>
            <a:r>
              <a:rPr lang="vi-VN" sz="3400" dirty="0" smtClean="0">
                <a:latin typeface="Arial" pitchFamily="34" charset="0"/>
                <a:cs typeface="Arial" pitchFamily="34" charset="0"/>
              </a:rPr>
              <a:t> HP3), </a:t>
            </a:r>
            <a:r>
              <a:rPr lang="vi-VN" sz="3400" dirty="0">
                <a:latin typeface="Arial" pitchFamily="34" charset="0"/>
                <a:cs typeface="Arial" pitchFamily="34" charset="0"/>
              </a:rPr>
              <a:t>ca parte a evaluării </a:t>
            </a:r>
            <a:r>
              <a:rPr lang="en-US" sz="3400" dirty="0" smtClean="0">
                <a:latin typeface="Arial" pitchFamily="34" charset="0"/>
                <a:cs typeface="Arial" pitchFamily="34" charset="0"/>
              </a:rPr>
              <a:t>proprietatii periculoase din</a:t>
            </a:r>
            <a:r>
              <a:rPr lang="vi-VN" sz="3400" dirty="0" smtClean="0">
                <a:latin typeface="Arial" pitchFamily="34" charset="0"/>
                <a:cs typeface="Arial" pitchFamily="34" charset="0"/>
              </a:rPr>
              <a:t> </a:t>
            </a:r>
            <a:r>
              <a:rPr lang="vi-VN" sz="3400" dirty="0">
                <a:latin typeface="Arial" pitchFamily="34" charset="0"/>
                <a:cs typeface="Arial" pitchFamily="34" charset="0"/>
              </a:rPr>
              <a:t>capitolul 2.</a:t>
            </a:r>
            <a:endParaRPr lang="en-US" sz="34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1888706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Autofit/>
          </a:bodyPr>
          <a:lstStyle/>
          <a:p>
            <a:r>
              <a:rPr lang="en-US" sz="1000" b="1" dirty="0">
                <a:solidFill>
                  <a:srgbClr val="C00000"/>
                </a:solidFill>
                <a:latin typeface="Arial" pitchFamily="34" charset="0"/>
                <a:cs typeface="Arial" pitchFamily="34" charset="0"/>
              </a:rPr>
              <a:t>Pasul 4: Utilizarea altor surse de informații</a:t>
            </a:r>
          </a:p>
          <a:p>
            <a:r>
              <a:rPr lang="vi-VN" sz="1000" dirty="0" smtClean="0">
                <a:latin typeface="Arial" pitchFamily="34" charset="0"/>
                <a:cs typeface="Arial" pitchFamily="34" charset="0"/>
              </a:rPr>
              <a:t>Utilizarea </a:t>
            </a:r>
            <a:r>
              <a:rPr lang="en-US" sz="1000" dirty="0" smtClean="0">
                <a:latin typeface="Arial" pitchFamily="34" charset="0"/>
                <a:cs typeface="Arial" pitchFamily="34" charset="0"/>
              </a:rPr>
              <a:t>in contiuare ca exemplu a </a:t>
            </a:r>
            <a:r>
              <a:rPr lang="vi-VN" sz="1000" b="1" dirty="0" smtClean="0">
                <a:latin typeface="Arial" pitchFamily="34" charset="0"/>
                <a:cs typeface="Arial" pitchFamily="34" charset="0"/>
              </a:rPr>
              <a:t>sulfatului </a:t>
            </a:r>
            <a:r>
              <a:rPr lang="vi-VN" sz="1000" b="1" dirty="0">
                <a:latin typeface="Arial" pitchFamily="34" charset="0"/>
                <a:cs typeface="Arial" pitchFamily="34" charset="0"/>
              </a:rPr>
              <a:t>de plumb armonizat</a:t>
            </a:r>
            <a:r>
              <a:rPr lang="vi-VN" sz="1000" dirty="0">
                <a:latin typeface="Arial" pitchFamily="34" charset="0"/>
                <a:cs typeface="Arial" pitchFamily="34" charset="0"/>
              </a:rPr>
              <a:t> </a:t>
            </a:r>
            <a:r>
              <a:rPr lang="vi-VN" sz="1000" dirty="0" smtClean="0">
                <a:latin typeface="Arial" pitchFamily="34" charset="0"/>
                <a:cs typeface="Arial" pitchFamily="34" charset="0"/>
              </a:rPr>
              <a:t>intrarea </a:t>
            </a:r>
            <a:r>
              <a:rPr lang="en-US" sz="1000" dirty="0" smtClean="0">
                <a:latin typeface="Arial" pitchFamily="34" charset="0"/>
                <a:cs typeface="Arial" pitchFamily="34" charset="0"/>
              </a:rPr>
              <a:t>de </a:t>
            </a:r>
            <a:r>
              <a:rPr lang="vi-VN" sz="1000" dirty="0" smtClean="0">
                <a:latin typeface="Arial" pitchFamily="34" charset="0"/>
                <a:cs typeface="Arial" pitchFamily="34" charset="0"/>
              </a:rPr>
              <a:t>grup </a:t>
            </a:r>
            <a:r>
              <a:rPr lang="vi-VN" sz="1000" dirty="0">
                <a:latin typeface="Arial" pitchFamily="34" charset="0"/>
                <a:cs typeface="Arial" pitchFamily="34" charset="0"/>
              </a:rPr>
              <a:t>din </a:t>
            </a:r>
            <a:r>
              <a:rPr lang="en-US" sz="1000" dirty="0" smtClean="0">
                <a:latin typeface="Arial" pitchFamily="34" charset="0"/>
                <a:cs typeface="Arial" pitchFamily="34" charset="0"/>
              </a:rPr>
              <a:t>Pasul</a:t>
            </a:r>
            <a:r>
              <a:rPr lang="vi-VN" sz="1000" dirty="0" smtClean="0">
                <a:latin typeface="Arial" pitchFamily="34" charset="0"/>
                <a:cs typeface="Arial" pitchFamily="34" charset="0"/>
              </a:rPr>
              <a:t> </a:t>
            </a:r>
            <a:r>
              <a:rPr lang="vi-VN" sz="1000" dirty="0">
                <a:latin typeface="Arial" pitchFamily="34" charset="0"/>
                <a:cs typeface="Arial" pitchFamily="34" charset="0"/>
              </a:rPr>
              <a:t>3, </a:t>
            </a:r>
            <a:r>
              <a:rPr lang="en-US" sz="1000" dirty="0" smtClean="0">
                <a:latin typeface="Arial" pitchFamily="34" charset="0"/>
                <a:cs typeface="Arial" pitchFamily="34" charset="0"/>
              </a:rPr>
              <a:t>in continuare se va avea in vedere:</a:t>
            </a:r>
          </a:p>
          <a:p>
            <a:pPr lvl="1"/>
            <a:r>
              <a:rPr lang="vi-VN" sz="1000" dirty="0" smtClean="0">
                <a:latin typeface="Arial" pitchFamily="34" charset="0"/>
                <a:cs typeface="Arial" pitchFamily="34" charset="0"/>
              </a:rPr>
              <a:t>pericole</a:t>
            </a:r>
            <a:r>
              <a:rPr lang="en-US" sz="1000" dirty="0" smtClean="0">
                <a:latin typeface="Arial" pitchFamily="34" charset="0"/>
                <a:cs typeface="Arial" pitchFamily="34" charset="0"/>
              </a:rPr>
              <a:t>le</a:t>
            </a:r>
            <a:r>
              <a:rPr lang="vi-VN" sz="1000" dirty="0" smtClean="0">
                <a:latin typeface="Arial" pitchFamily="34" charset="0"/>
                <a:cs typeface="Arial" pitchFamily="34" charset="0"/>
              </a:rPr>
              <a:t> </a:t>
            </a:r>
            <a:r>
              <a:rPr lang="vi-VN" sz="1000" dirty="0">
                <a:latin typeface="Arial" pitchFamily="34" charset="0"/>
                <a:cs typeface="Arial" pitchFamily="34" charset="0"/>
              </a:rPr>
              <a:t>fizice (de exemplu,, clase și categoriile de pericol </a:t>
            </a:r>
            <a:r>
              <a:rPr lang="en-US" sz="1000" dirty="0" smtClean="0">
                <a:latin typeface="Arial" pitchFamily="34" charset="0"/>
                <a:cs typeface="Arial" pitchFamily="34" charset="0"/>
              </a:rPr>
              <a:t> </a:t>
            </a:r>
            <a:r>
              <a:rPr lang="vi-VN" sz="1000" dirty="0" smtClean="0">
                <a:latin typeface="Arial" pitchFamily="34" charset="0"/>
                <a:cs typeface="Arial" pitchFamily="34" charset="0"/>
              </a:rPr>
              <a:t>inflamabile </a:t>
            </a:r>
            <a:r>
              <a:rPr lang="vi-VN" sz="1000" dirty="0">
                <a:latin typeface="Arial" pitchFamily="34" charset="0"/>
                <a:cs typeface="Arial" pitchFamily="34" charset="0"/>
              </a:rPr>
              <a:t>și oxidante </a:t>
            </a:r>
            <a:r>
              <a:rPr lang="vi-VN" sz="1000" dirty="0" smtClean="0">
                <a:latin typeface="Arial" pitchFamily="34" charset="0"/>
                <a:cs typeface="Arial" pitchFamily="34" charset="0"/>
              </a:rPr>
              <a:t>explozive)</a:t>
            </a:r>
            <a:endParaRPr lang="vi-VN" sz="1000" dirty="0">
              <a:latin typeface="Arial" pitchFamily="34" charset="0"/>
              <a:cs typeface="Arial" pitchFamily="34" charset="0"/>
            </a:endParaRPr>
          </a:p>
          <a:p>
            <a:pPr lvl="1"/>
            <a:r>
              <a:rPr lang="en-US" sz="1000" dirty="0" smtClean="0">
                <a:latin typeface="Arial" pitchFamily="34" charset="0"/>
                <a:cs typeface="Arial" pitchFamily="34" charset="0"/>
              </a:rPr>
              <a:t>pericolel</a:t>
            </a:r>
            <a:r>
              <a:rPr lang="vi-VN" sz="1000" dirty="0" smtClean="0">
                <a:latin typeface="Arial" pitchFamily="34" charset="0"/>
                <a:cs typeface="Arial" pitchFamily="34" charset="0"/>
              </a:rPr>
              <a:t> </a:t>
            </a:r>
            <a:r>
              <a:rPr lang="vi-VN" sz="1000" dirty="0">
                <a:latin typeface="Arial" pitchFamily="34" charset="0"/>
                <a:cs typeface="Arial" pitchFamily="34" charset="0"/>
              </a:rPr>
              <a:t>pentru sănătate umană </a:t>
            </a:r>
            <a:r>
              <a:rPr lang="vi-VN" sz="1000" dirty="0" smtClean="0">
                <a:latin typeface="Arial" pitchFamily="34" charset="0"/>
                <a:cs typeface="Arial" pitchFamily="34" charset="0"/>
              </a:rPr>
              <a:t>– </a:t>
            </a:r>
            <a:r>
              <a:rPr lang="en-US" sz="1000" dirty="0" smtClean="0">
                <a:latin typeface="Arial" pitchFamily="34" charset="0"/>
                <a:cs typeface="Arial" pitchFamily="34" charset="0"/>
              </a:rPr>
              <a:t>(</a:t>
            </a:r>
            <a:r>
              <a:rPr lang="vi-VN" sz="1000" dirty="0" smtClean="0">
                <a:latin typeface="Arial" pitchFamily="34" charset="0"/>
                <a:cs typeface="Arial" pitchFamily="34" charset="0"/>
              </a:rPr>
              <a:t>de </a:t>
            </a:r>
            <a:r>
              <a:rPr lang="vi-VN" sz="1000" dirty="0">
                <a:latin typeface="Arial" pitchFamily="34" charset="0"/>
                <a:cs typeface="Arial" pitchFamily="34" charset="0"/>
              </a:rPr>
              <a:t>exemplu, efecte cancerigene, </a:t>
            </a:r>
            <a:r>
              <a:rPr lang="vi-VN" sz="1000" dirty="0" smtClean="0">
                <a:latin typeface="Arial" pitchFamily="34" charset="0"/>
                <a:cs typeface="Arial" pitchFamily="34" charset="0"/>
              </a:rPr>
              <a:t>mutagene</a:t>
            </a:r>
            <a:r>
              <a:rPr lang="en-US" sz="1000" dirty="0">
                <a:latin typeface="Arial" pitchFamily="34" charset="0"/>
                <a:cs typeface="Arial" pitchFamily="34" charset="0"/>
              </a:rPr>
              <a:t> </a:t>
            </a:r>
            <a:r>
              <a:rPr lang="en-US" sz="1000" dirty="0" smtClean="0">
                <a:latin typeface="Arial" pitchFamily="34" charset="0"/>
                <a:cs typeface="Arial" pitchFamily="34" charset="0"/>
              </a:rPr>
              <a:t>ale</a:t>
            </a:r>
            <a:r>
              <a:rPr lang="vi-VN" sz="1000" dirty="0" smtClean="0">
                <a:latin typeface="Arial" pitchFamily="34" charset="0"/>
                <a:cs typeface="Arial" pitchFamily="34" charset="0"/>
              </a:rPr>
              <a:t> </a:t>
            </a:r>
            <a:r>
              <a:rPr lang="vi-VN" sz="1000" dirty="0">
                <a:latin typeface="Arial" pitchFamily="34" charset="0"/>
                <a:cs typeface="Arial" pitchFamily="34" charset="0"/>
              </a:rPr>
              <a:t>celulelor </a:t>
            </a:r>
            <a:r>
              <a:rPr lang="vi-VN" sz="1000" dirty="0" smtClean="0">
                <a:latin typeface="Arial" pitchFamily="34" charset="0"/>
                <a:cs typeface="Arial" pitchFamily="34" charset="0"/>
              </a:rPr>
              <a:t>embrionare</a:t>
            </a:r>
            <a:r>
              <a:rPr lang="vi-VN" sz="1000" dirty="0">
                <a:latin typeface="Arial" pitchFamily="34" charset="0"/>
                <a:cs typeface="Arial" pitchFamily="34" charset="0"/>
              </a:rPr>
              <a:t>, iritația, </a:t>
            </a:r>
            <a:r>
              <a:rPr lang="vi-VN" sz="1000" dirty="0" smtClean="0">
                <a:latin typeface="Arial" pitchFamily="34" charset="0"/>
                <a:cs typeface="Arial" pitchFamily="34" charset="0"/>
              </a:rPr>
              <a:t>corosiv</a:t>
            </a:r>
            <a:r>
              <a:rPr lang="en-US" sz="1000" dirty="0" err="1" smtClean="0">
                <a:latin typeface="Arial" pitchFamily="34" charset="0"/>
                <a:cs typeface="Arial" pitchFamily="34" charset="0"/>
              </a:rPr>
              <a:t>itatea</a:t>
            </a:r>
            <a:r>
              <a:rPr lang="vi-VN" sz="1000" dirty="0" smtClean="0">
                <a:latin typeface="Arial" pitchFamily="34" charset="0"/>
                <a:cs typeface="Arial" pitchFamily="34" charset="0"/>
              </a:rPr>
              <a:t>, </a:t>
            </a:r>
            <a:r>
              <a:rPr lang="vi-VN" sz="1000" dirty="0">
                <a:latin typeface="Arial" pitchFamily="34" charset="0"/>
                <a:cs typeface="Arial" pitchFamily="34" charset="0"/>
              </a:rPr>
              <a:t>sensibilizarea)</a:t>
            </a:r>
          </a:p>
          <a:p>
            <a:pPr lvl="1"/>
            <a:r>
              <a:rPr lang="en-US" sz="1000" dirty="0">
                <a:latin typeface="Arial" pitchFamily="34" charset="0"/>
                <a:cs typeface="Arial" pitchFamily="34" charset="0"/>
              </a:rPr>
              <a:t>p</a:t>
            </a:r>
            <a:r>
              <a:rPr lang="vi-VN" sz="1000" dirty="0" smtClean="0">
                <a:latin typeface="Arial" pitchFamily="34" charset="0"/>
                <a:cs typeface="Arial" pitchFamily="34" charset="0"/>
              </a:rPr>
              <a:t>ericole </a:t>
            </a:r>
            <a:r>
              <a:rPr lang="vi-VN" sz="1000" dirty="0">
                <a:latin typeface="Arial" pitchFamily="34" charset="0"/>
                <a:cs typeface="Arial" pitchFamily="34" charset="0"/>
              </a:rPr>
              <a:t>pentru mediul înconjurător - </a:t>
            </a:r>
            <a:r>
              <a:rPr lang="en-US" sz="1000" dirty="0" smtClean="0">
                <a:latin typeface="Arial" pitchFamily="34" charset="0"/>
                <a:cs typeface="Arial" pitchFamily="34" charset="0"/>
              </a:rPr>
              <a:t>pentru</a:t>
            </a:r>
            <a:r>
              <a:rPr lang="vi-VN" sz="1000" dirty="0" smtClean="0">
                <a:latin typeface="Arial" pitchFamily="34" charset="0"/>
                <a:cs typeface="Arial" pitchFamily="34" charset="0"/>
              </a:rPr>
              <a:t> </a:t>
            </a:r>
            <a:r>
              <a:rPr lang="vi-VN" sz="1000" dirty="0">
                <a:latin typeface="Arial" pitchFamily="34" charset="0"/>
                <a:cs typeface="Arial" pitchFamily="34" charset="0"/>
              </a:rPr>
              <a:t>ozon</a:t>
            </a:r>
          </a:p>
          <a:p>
            <a:pPr lvl="1"/>
            <a:r>
              <a:rPr lang="vi-VN" sz="1000" dirty="0" smtClean="0">
                <a:latin typeface="Arial" pitchFamily="34" charset="0"/>
                <a:cs typeface="Arial" pitchFamily="34" charset="0"/>
              </a:rPr>
              <a:t>toxicitate </a:t>
            </a:r>
            <a:r>
              <a:rPr lang="vi-VN" sz="1000" dirty="0">
                <a:latin typeface="Arial" pitchFamily="34" charset="0"/>
                <a:cs typeface="Arial" pitchFamily="34" charset="0"/>
              </a:rPr>
              <a:t>acută și STOT RE 2 (marcate ca '*')</a:t>
            </a:r>
            <a:endParaRPr lang="en-US" sz="1000" dirty="0">
              <a:latin typeface="Arial" pitchFamily="34" charset="0"/>
              <a:cs typeface="Arial" pitchFamily="34" charset="0"/>
            </a:endParaRPr>
          </a:p>
          <a:p>
            <a:pPr marL="0" indent="0">
              <a:buNone/>
            </a:pPr>
            <a:r>
              <a:rPr lang="en-US" sz="1000" dirty="0">
                <a:latin typeface="Arial" pitchFamily="34" charset="0"/>
                <a:cs typeface="Arial" pitchFamily="34" charset="0"/>
              </a:rPr>
              <a:t>	</a:t>
            </a:r>
            <a:endParaRPr lang="en-US" sz="1000" dirty="0" smtClean="0">
              <a:latin typeface="Arial" pitchFamily="34" charset="0"/>
              <a:cs typeface="Arial" pitchFamily="34" charset="0"/>
            </a:endParaRPr>
          </a:p>
          <a:p>
            <a:r>
              <a:rPr lang="vi-VN" sz="1000" dirty="0" smtClean="0">
                <a:latin typeface="Arial" pitchFamily="34" charset="0"/>
                <a:cs typeface="Arial" pitchFamily="34" charset="0"/>
              </a:rPr>
              <a:t>Următorul pas este de a aduna toate informațiile relevante pentru clasificarea substanței, în special:</a:t>
            </a:r>
            <a:endParaRPr lang="en-US" sz="1000" dirty="0" smtClean="0">
              <a:latin typeface="Arial" pitchFamily="34" charset="0"/>
              <a:cs typeface="Arial" pitchFamily="34" charset="0"/>
            </a:endParaRPr>
          </a:p>
          <a:p>
            <a:pPr lvl="1"/>
            <a:r>
              <a:rPr lang="it-IT" sz="1000" dirty="0" smtClean="0">
                <a:latin typeface="Arial" pitchFamily="34" charset="0"/>
                <a:cs typeface="Arial" pitchFamily="34" charset="0"/>
              </a:rPr>
              <a:t>datele </a:t>
            </a:r>
            <a:r>
              <a:rPr lang="it-IT" sz="1000" dirty="0">
                <a:latin typeface="Arial" pitchFamily="34" charset="0"/>
                <a:cs typeface="Arial" pitchFamily="34" charset="0"/>
              </a:rPr>
              <a:t>generate de la orice metode de testare adecvate pentru CLP</a:t>
            </a:r>
            <a:endParaRPr lang="en-US" sz="1000" dirty="0">
              <a:latin typeface="Arial" pitchFamily="34" charset="0"/>
              <a:cs typeface="Arial" pitchFamily="34" charset="0"/>
            </a:endParaRPr>
          </a:p>
          <a:p>
            <a:pPr lvl="1"/>
            <a:r>
              <a:rPr lang="vi-VN" sz="1000" dirty="0" smtClean="0">
                <a:latin typeface="Arial" pitchFamily="34" charset="0"/>
                <a:cs typeface="Arial" pitchFamily="34" charset="0"/>
              </a:rPr>
              <a:t>datele </a:t>
            </a:r>
            <a:r>
              <a:rPr lang="vi-VN" sz="1000" dirty="0">
                <a:latin typeface="Arial" pitchFamily="34" charset="0"/>
                <a:cs typeface="Arial" pitchFamily="34" charset="0"/>
              </a:rPr>
              <a:t>epidemiologice și experiența privind efectele asupra oamenilor, cum ar fi date </a:t>
            </a:r>
            <a:r>
              <a:rPr lang="en-US" sz="1000" dirty="0" smtClean="0">
                <a:latin typeface="Arial" pitchFamily="34" charset="0"/>
                <a:cs typeface="Arial" pitchFamily="34" charset="0"/>
              </a:rPr>
              <a:t>din bazele de date privind protectia muncii </a:t>
            </a:r>
            <a:r>
              <a:rPr lang="vi-VN" sz="1000" dirty="0" smtClean="0">
                <a:latin typeface="Arial" pitchFamily="34" charset="0"/>
                <a:cs typeface="Arial" pitchFamily="34" charset="0"/>
              </a:rPr>
              <a:t>și date </a:t>
            </a:r>
            <a:r>
              <a:rPr lang="en-US" sz="1000" dirty="0">
                <a:latin typeface="Arial" pitchFamily="34" charset="0"/>
                <a:cs typeface="Arial" pitchFamily="34" charset="0"/>
              </a:rPr>
              <a:t>din bazele de date </a:t>
            </a:r>
            <a:r>
              <a:rPr lang="vi-VN" sz="1000" dirty="0" smtClean="0">
                <a:latin typeface="Arial" pitchFamily="34" charset="0"/>
                <a:cs typeface="Arial" pitchFamily="34" charset="0"/>
              </a:rPr>
              <a:t>provenite </a:t>
            </a:r>
            <a:r>
              <a:rPr lang="vi-VN" sz="1000" dirty="0">
                <a:latin typeface="Arial" pitchFamily="34" charset="0"/>
                <a:cs typeface="Arial" pitchFamily="34" charset="0"/>
              </a:rPr>
              <a:t>din baze </a:t>
            </a:r>
            <a:r>
              <a:rPr lang="en-US" sz="1000" dirty="0" smtClean="0">
                <a:latin typeface="Arial" pitchFamily="34" charset="0"/>
                <a:cs typeface="Arial" pitchFamily="34" charset="0"/>
              </a:rPr>
              <a:t>privind</a:t>
            </a:r>
            <a:r>
              <a:rPr lang="vi-VN" sz="1000" dirty="0" smtClean="0">
                <a:latin typeface="Arial" pitchFamily="34" charset="0"/>
                <a:cs typeface="Arial" pitchFamily="34" charset="0"/>
              </a:rPr>
              <a:t> accidente</a:t>
            </a:r>
            <a:r>
              <a:rPr lang="en-US" sz="1000" dirty="0" smtClean="0">
                <a:latin typeface="Arial" pitchFamily="34" charset="0"/>
                <a:cs typeface="Arial" pitchFamily="34" charset="0"/>
              </a:rPr>
              <a:t>le</a:t>
            </a:r>
            <a:endParaRPr lang="en-US" sz="1000" dirty="0">
              <a:latin typeface="Arial" pitchFamily="34" charset="0"/>
              <a:cs typeface="Arial" pitchFamily="34" charset="0"/>
            </a:endParaRPr>
          </a:p>
          <a:p>
            <a:pPr lvl="1"/>
            <a:r>
              <a:rPr lang="vi-VN" sz="1000" dirty="0" smtClean="0">
                <a:latin typeface="Arial" pitchFamily="34" charset="0"/>
                <a:cs typeface="Arial" pitchFamily="34" charset="0"/>
              </a:rPr>
              <a:t>orice </a:t>
            </a:r>
            <a:r>
              <a:rPr lang="vi-VN" sz="1000" dirty="0">
                <a:latin typeface="Arial" pitchFamily="34" charset="0"/>
                <a:cs typeface="Arial" pitchFamily="34" charset="0"/>
              </a:rPr>
              <a:t>alte informații obținute în conformitate cu REACH</a:t>
            </a:r>
          </a:p>
          <a:p>
            <a:pPr lvl="1"/>
            <a:r>
              <a:rPr lang="vi-VN" sz="1000" dirty="0" smtClean="0">
                <a:latin typeface="Arial" pitchFamily="34" charset="0"/>
                <a:cs typeface="Arial" pitchFamily="34" charset="0"/>
              </a:rPr>
              <a:t>orice </a:t>
            </a:r>
            <a:r>
              <a:rPr lang="vi-VN" sz="1000" dirty="0">
                <a:latin typeface="Arial" pitchFamily="34" charset="0"/>
                <a:cs typeface="Arial" pitchFamily="34" charset="0"/>
              </a:rPr>
              <a:t>informații științifice noi</a:t>
            </a:r>
          </a:p>
          <a:p>
            <a:pPr lvl="1"/>
            <a:r>
              <a:rPr lang="vi-VN" sz="1000" dirty="0" smtClean="0">
                <a:latin typeface="Arial" pitchFamily="34" charset="0"/>
                <a:cs typeface="Arial" pitchFamily="34" charset="0"/>
              </a:rPr>
              <a:t>orice </a:t>
            </a:r>
            <a:r>
              <a:rPr lang="vi-VN" sz="1000" dirty="0">
                <a:latin typeface="Arial" pitchFamily="34" charset="0"/>
                <a:cs typeface="Arial" pitchFamily="34" charset="0"/>
              </a:rPr>
              <a:t>alte informații obținute în cadrul programelor chimice recunoscute la nivel </a:t>
            </a:r>
            <a:r>
              <a:rPr lang="vi-VN" sz="1000" dirty="0" smtClean="0">
                <a:latin typeface="Arial" pitchFamily="34" charset="0"/>
                <a:cs typeface="Arial" pitchFamily="34" charset="0"/>
              </a:rPr>
              <a:t>internațional</a:t>
            </a:r>
            <a:r>
              <a:rPr lang="en-US" sz="1000" dirty="0" smtClean="0">
                <a:latin typeface="Arial" pitchFamily="34" charset="0"/>
                <a:cs typeface="Arial" pitchFamily="34" charset="0"/>
              </a:rPr>
              <a:t>.</a:t>
            </a:r>
            <a:endParaRPr lang="en-US" sz="1000" dirty="0">
              <a:latin typeface="Arial" pitchFamily="34" charset="0"/>
              <a:cs typeface="Arial" pitchFamily="34" charset="0"/>
            </a:endParaRPr>
          </a:p>
          <a:p>
            <a:endParaRPr lang="en-US" sz="1000" dirty="0" smtClean="0">
              <a:latin typeface="Arial" pitchFamily="34" charset="0"/>
              <a:cs typeface="Arial" pitchFamily="34" charset="0"/>
            </a:endParaRPr>
          </a:p>
          <a:p>
            <a:r>
              <a:rPr lang="vi-VN" sz="1000" dirty="0">
                <a:latin typeface="Arial" pitchFamily="34" charset="0"/>
                <a:cs typeface="Arial" pitchFamily="34" charset="0"/>
              </a:rPr>
              <a:t>Informațiile se aplică la forma fizică a substanței prezente în </a:t>
            </a:r>
            <a:r>
              <a:rPr lang="vi-VN" sz="1000" dirty="0" smtClean="0">
                <a:latin typeface="Arial" pitchFamily="34" charset="0"/>
                <a:cs typeface="Arial" pitchFamily="34" charset="0"/>
              </a:rPr>
              <a:t>deșeuri.</a:t>
            </a:r>
            <a:endParaRPr lang="en-US" sz="1000" dirty="0">
              <a:latin typeface="Arial" pitchFamily="34" charset="0"/>
              <a:cs typeface="Arial" pitchFamily="34" charset="0"/>
            </a:endParaRPr>
          </a:p>
          <a:p>
            <a:r>
              <a:rPr lang="pt-BR" sz="1000" dirty="0" smtClean="0">
                <a:latin typeface="Arial" pitchFamily="34" charset="0"/>
                <a:cs typeface="Arial" pitchFamily="34" charset="0"/>
              </a:rPr>
              <a:t>Pentru mai multe informatii va recomandam sa descărcați </a:t>
            </a:r>
            <a:r>
              <a:rPr lang="pt-BR" sz="1000" dirty="0">
                <a:latin typeface="Arial" pitchFamily="34" charset="0"/>
                <a:cs typeface="Arial" pitchFamily="34" charset="0"/>
              </a:rPr>
              <a:t>Ghidul ECHA privind aplicarea criteriilor CLP pentru a clasifica o </a:t>
            </a:r>
            <a:r>
              <a:rPr lang="pt-BR" sz="1000" dirty="0" smtClean="0">
                <a:latin typeface="Arial" pitchFamily="34" charset="0"/>
                <a:cs typeface="Arial" pitchFamily="34" charset="0"/>
              </a:rPr>
              <a:t>substanță, care se gaseste la link-ul:</a:t>
            </a:r>
            <a:endParaRPr lang="en-US" sz="1000" dirty="0">
              <a:latin typeface="Arial" pitchFamily="34" charset="0"/>
              <a:cs typeface="Arial" pitchFamily="34" charset="0"/>
            </a:endParaRPr>
          </a:p>
          <a:p>
            <a:pPr marL="0" indent="0">
              <a:buNone/>
            </a:pPr>
            <a:r>
              <a:rPr lang="en-US" sz="1000" dirty="0">
                <a:latin typeface="Arial" pitchFamily="34" charset="0"/>
                <a:cs typeface="Arial" pitchFamily="34" charset="0"/>
              </a:rPr>
              <a:t>http://echa.europa.eu/documents/10162/13562/clp_en.pdf (PDF, 9.1MB) </a:t>
            </a:r>
          </a:p>
          <a:p>
            <a:r>
              <a:rPr lang="it-IT" sz="1000" dirty="0" smtClean="0">
                <a:latin typeface="Arial" pitchFamily="34" charset="0"/>
                <a:cs typeface="Arial" pitchFamily="34" charset="0"/>
              </a:rPr>
              <a:t>După </a:t>
            </a:r>
            <a:r>
              <a:rPr lang="it-IT" sz="1000" dirty="0">
                <a:latin typeface="Arial" pitchFamily="34" charset="0"/>
                <a:cs typeface="Arial" pitchFamily="34" charset="0"/>
              </a:rPr>
              <a:t>ce ați finalizat clasificarea fiecărei substanțe, </a:t>
            </a:r>
            <a:r>
              <a:rPr lang="it-IT" sz="1000" dirty="0" smtClean="0">
                <a:latin typeface="Arial" pitchFamily="34" charset="0"/>
                <a:cs typeface="Arial" pitchFamily="34" charset="0"/>
              </a:rPr>
              <a:t>veti </a:t>
            </a:r>
            <a:r>
              <a:rPr lang="it-IT" sz="1000" dirty="0">
                <a:latin typeface="Arial" pitchFamily="34" charset="0"/>
                <a:cs typeface="Arial" pitchFamily="34" charset="0"/>
              </a:rPr>
              <a:t>reveni la </a:t>
            </a:r>
            <a:r>
              <a:rPr lang="it-IT" sz="1000" dirty="0" smtClean="0">
                <a:latin typeface="Arial" pitchFamily="34" charset="0"/>
                <a:cs typeface="Arial" pitchFamily="34" charset="0"/>
              </a:rPr>
              <a:t>Capitolul </a:t>
            </a:r>
            <a:r>
              <a:rPr lang="it-IT" sz="1000" dirty="0">
                <a:latin typeface="Arial" pitchFamily="34" charset="0"/>
                <a:cs typeface="Arial" pitchFamily="34" charset="0"/>
              </a:rPr>
              <a:t>2, </a:t>
            </a:r>
            <a:r>
              <a:rPr lang="it-IT" sz="1000" dirty="0" smtClean="0">
                <a:latin typeface="Arial" pitchFamily="34" charset="0"/>
                <a:cs typeface="Arial" pitchFamily="34" charset="0"/>
              </a:rPr>
              <a:t>Pasul </a:t>
            </a:r>
            <a:r>
              <a:rPr lang="it-IT" sz="1000" dirty="0">
                <a:latin typeface="Arial" pitchFamily="34" charset="0"/>
                <a:cs typeface="Arial" pitchFamily="34" charset="0"/>
              </a:rPr>
              <a:t>5.</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2325958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Autofit/>
          </a:bodyPr>
          <a:lstStyle/>
          <a:p>
            <a:pPr algn="just"/>
            <a:r>
              <a:rPr lang="en-US" sz="1000" b="1" dirty="0">
                <a:solidFill>
                  <a:srgbClr val="C00000"/>
                </a:solidFill>
                <a:latin typeface="Arial" pitchFamily="34" charset="0"/>
                <a:cs typeface="Arial" pitchFamily="34" charset="0"/>
              </a:rPr>
              <a:t>Pasul 4: Utilizarea altor surse de </a:t>
            </a:r>
            <a:r>
              <a:rPr lang="en-US" sz="1000" b="1" dirty="0" smtClean="0">
                <a:solidFill>
                  <a:srgbClr val="C00000"/>
                </a:solidFill>
                <a:latin typeface="Arial" pitchFamily="34" charset="0"/>
                <a:cs typeface="Arial" pitchFamily="34" charset="0"/>
              </a:rPr>
              <a:t>informații</a:t>
            </a:r>
            <a:r>
              <a:rPr lang="en-US" sz="1000" b="1" dirty="0">
                <a:solidFill>
                  <a:srgbClr val="C00000"/>
                </a:solidFill>
                <a:latin typeface="Arial" pitchFamily="34" charset="0"/>
                <a:cs typeface="Arial" pitchFamily="34" charset="0"/>
              </a:rPr>
              <a:t>- Informații obținute în conformitate cu REACH</a:t>
            </a:r>
          </a:p>
          <a:p>
            <a:pPr algn="just"/>
            <a:r>
              <a:rPr lang="vi-VN" sz="1000" dirty="0" smtClean="0">
                <a:latin typeface="Arial" pitchFamily="34" charset="0"/>
                <a:cs typeface="Arial" pitchFamily="34" charset="0"/>
              </a:rPr>
              <a:t>ECHA </a:t>
            </a:r>
            <a:r>
              <a:rPr lang="en-US" sz="1000" dirty="0" smtClean="0">
                <a:latin typeface="Arial" pitchFamily="34" charset="0"/>
                <a:cs typeface="Arial" pitchFamily="34" charset="0"/>
              </a:rPr>
              <a:t>prin campanii de informare </a:t>
            </a:r>
            <a:r>
              <a:rPr lang="vi-VN" sz="1000" dirty="0" smtClean="0">
                <a:latin typeface="Arial" pitchFamily="34" charset="0"/>
                <a:cs typeface="Arial" pitchFamily="34" charset="0"/>
              </a:rPr>
              <a:t>face </a:t>
            </a:r>
            <a:r>
              <a:rPr lang="en-US" sz="1000" dirty="0" smtClean="0">
                <a:latin typeface="Arial" pitchFamily="34" charset="0"/>
                <a:cs typeface="Arial" pitchFamily="34" charset="0"/>
              </a:rPr>
              <a:t>disponibil publicului</a:t>
            </a:r>
            <a:r>
              <a:rPr lang="en-US" sz="1000" dirty="0">
                <a:latin typeface="Arial" pitchFamily="34" charset="0"/>
                <a:cs typeface="Arial" pitchFamily="34" charset="0"/>
              </a:rPr>
              <a:t> </a:t>
            </a:r>
            <a:r>
              <a:rPr lang="en-US" sz="1000" dirty="0" smtClean="0">
                <a:latin typeface="Arial" pitchFamily="34" charset="0"/>
                <a:cs typeface="Arial" pitchFamily="34" charset="0"/>
              </a:rPr>
              <a:t>informatii necesare in procesul de</a:t>
            </a:r>
            <a:r>
              <a:rPr lang="vi-VN" sz="1000" dirty="0" smtClean="0">
                <a:latin typeface="Arial" pitchFamily="34" charset="0"/>
                <a:cs typeface="Arial" pitchFamily="34" charset="0"/>
              </a:rPr>
              <a:t> </a:t>
            </a:r>
            <a:r>
              <a:rPr lang="en-US" sz="1000" dirty="0" smtClean="0">
                <a:latin typeface="Arial" pitchFamily="34" charset="0"/>
                <a:cs typeface="Arial" pitchFamily="34" charset="0"/>
              </a:rPr>
              <a:t> </a:t>
            </a:r>
            <a:r>
              <a:rPr lang="vi-VN" sz="1000" dirty="0" smtClean="0">
                <a:latin typeface="Arial" pitchFamily="34" charset="0"/>
                <a:cs typeface="Arial" pitchFamily="34" charset="0"/>
              </a:rPr>
              <a:t>înregistr</a:t>
            </a:r>
            <a:r>
              <a:rPr lang="en-US" sz="1000" dirty="0" smtClean="0">
                <a:latin typeface="Arial" pitchFamily="34" charset="0"/>
                <a:cs typeface="Arial" pitchFamily="34" charset="0"/>
              </a:rPr>
              <a:t>are a</a:t>
            </a:r>
            <a:r>
              <a:rPr lang="vi-VN" sz="1000" dirty="0" smtClean="0">
                <a:latin typeface="Arial" pitchFamily="34" charset="0"/>
                <a:cs typeface="Arial" pitchFamily="34" charset="0"/>
              </a:rPr>
              <a:t> substanțel</a:t>
            </a:r>
            <a:r>
              <a:rPr lang="en-US" sz="1000" dirty="0" smtClean="0">
                <a:latin typeface="Arial" pitchFamily="34" charset="0"/>
                <a:cs typeface="Arial" pitchFamily="34" charset="0"/>
              </a:rPr>
              <a:t>or</a:t>
            </a:r>
            <a:r>
              <a:rPr lang="vi-VN" sz="1000" dirty="0" smtClean="0">
                <a:latin typeface="Arial" pitchFamily="34" charset="0"/>
                <a:cs typeface="Arial" pitchFamily="34" charset="0"/>
              </a:rPr>
              <a:t>, inclusiv</a:t>
            </a:r>
            <a:r>
              <a:rPr lang="en-US" sz="1000" dirty="0" smtClean="0">
                <a:latin typeface="Arial" pitchFamily="34" charset="0"/>
                <a:cs typeface="Arial" pitchFamily="34" charset="0"/>
              </a:rPr>
              <a:t> a</a:t>
            </a:r>
            <a:r>
              <a:rPr lang="vi-VN" sz="1000" dirty="0" smtClean="0">
                <a:latin typeface="Arial" pitchFamily="34" charset="0"/>
                <a:cs typeface="Arial" pitchFamily="34" charset="0"/>
              </a:rPr>
              <a:t> clasifica</a:t>
            </a:r>
            <a:r>
              <a:rPr lang="en-US" sz="1000" dirty="0" err="1" smtClean="0">
                <a:latin typeface="Arial" pitchFamily="34" charset="0"/>
                <a:cs typeface="Arial" pitchFamily="34" charset="0"/>
              </a:rPr>
              <a:t>rii</a:t>
            </a:r>
            <a:r>
              <a:rPr lang="vi-VN" sz="1000" dirty="0" smtClean="0">
                <a:latin typeface="Arial" pitchFamily="34" charset="0"/>
                <a:cs typeface="Arial" pitchFamily="34" charset="0"/>
              </a:rPr>
              <a:t> </a:t>
            </a:r>
            <a:r>
              <a:rPr lang="vi-VN" sz="1000" dirty="0">
                <a:latin typeface="Arial" pitchFamily="34" charset="0"/>
                <a:cs typeface="Arial" pitchFamily="34" charset="0"/>
              </a:rPr>
              <a:t>acestora în cadrul CLP.</a:t>
            </a:r>
            <a:endParaRPr lang="en-US" sz="1000" dirty="0">
              <a:latin typeface="Arial" pitchFamily="34" charset="0"/>
              <a:cs typeface="Arial" pitchFamily="34" charset="0"/>
            </a:endParaRPr>
          </a:p>
          <a:p>
            <a:pPr algn="just"/>
            <a:r>
              <a:rPr lang="it-IT" sz="1000" dirty="0" smtClean="0">
                <a:latin typeface="Arial" pitchFamily="34" charset="0"/>
                <a:cs typeface="Arial" pitchFamily="34" charset="0"/>
              </a:rPr>
              <a:t>Informații </a:t>
            </a:r>
            <a:r>
              <a:rPr lang="it-IT" sz="1000" dirty="0">
                <a:latin typeface="Arial" pitchFamily="34" charset="0"/>
                <a:cs typeface="Arial" pitchFamily="34" charset="0"/>
              </a:rPr>
              <a:t>privind </a:t>
            </a:r>
            <a:r>
              <a:rPr lang="it-IT" sz="1000" dirty="0" smtClean="0">
                <a:latin typeface="Arial" pitchFamily="34" charset="0"/>
                <a:cs typeface="Arial" pitchFamily="34" charset="0"/>
              </a:rPr>
              <a:t>inregistrarea substantelor se gasesc :  </a:t>
            </a:r>
            <a:r>
              <a:rPr lang="en-US" sz="1000" dirty="0" smtClean="0">
                <a:latin typeface="Arial" pitchFamily="34" charset="0"/>
                <a:cs typeface="Arial" pitchFamily="34" charset="0"/>
              </a:rPr>
              <a:t>http</a:t>
            </a:r>
            <a:r>
              <a:rPr lang="en-US" sz="1000" dirty="0">
                <a:latin typeface="Arial" pitchFamily="34" charset="0"/>
                <a:cs typeface="Arial" pitchFamily="34" charset="0"/>
              </a:rPr>
              <a:t>://echa.europa.eu/information-on-chemicals/registered-substances </a:t>
            </a:r>
            <a:endParaRPr lang="en-US" sz="1000" dirty="0" smtClean="0">
              <a:latin typeface="Arial" pitchFamily="34" charset="0"/>
              <a:cs typeface="Arial" pitchFamily="34" charset="0"/>
            </a:endParaRPr>
          </a:p>
          <a:p>
            <a:pPr algn="just"/>
            <a:r>
              <a:rPr lang="vi-VN" sz="1000" dirty="0" smtClean="0">
                <a:latin typeface="Arial" pitchFamily="34" charset="0"/>
                <a:cs typeface="Arial" pitchFamily="34" charset="0"/>
              </a:rPr>
              <a:t>Informați</a:t>
            </a:r>
            <a:r>
              <a:rPr lang="en-US" sz="1000" dirty="0" smtClean="0">
                <a:latin typeface="Arial" pitchFamily="34" charset="0"/>
                <a:cs typeface="Arial" pitchFamily="34" charset="0"/>
              </a:rPr>
              <a:t>a</a:t>
            </a:r>
            <a:r>
              <a:rPr lang="vi-VN" sz="1000" dirty="0" smtClean="0">
                <a:latin typeface="Arial" pitchFamily="34" charset="0"/>
                <a:cs typeface="Arial" pitchFamily="34" charset="0"/>
              </a:rPr>
              <a:t> </a:t>
            </a:r>
            <a:r>
              <a:rPr lang="en-US" sz="1000" dirty="0" smtClean="0">
                <a:latin typeface="Arial" pitchFamily="34" charset="0"/>
                <a:cs typeface="Arial" pitchFamily="34" charset="0"/>
              </a:rPr>
              <a:t>este</a:t>
            </a:r>
            <a:r>
              <a:rPr lang="vi-VN" sz="1000" dirty="0" smtClean="0">
                <a:latin typeface="Arial" pitchFamily="34" charset="0"/>
                <a:cs typeface="Arial" pitchFamily="34" charset="0"/>
              </a:rPr>
              <a:t> furnizat</a:t>
            </a:r>
            <a:r>
              <a:rPr lang="en-US" sz="1000" dirty="0" smtClean="0">
                <a:latin typeface="Arial" pitchFamily="34" charset="0"/>
                <a:cs typeface="Arial" pitchFamily="34" charset="0"/>
              </a:rPr>
              <a:t>a</a:t>
            </a:r>
            <a:r>
              <a:rPr lang="vi-VN" sz="1000" dirty="0" smtClean="0">
                <a:latin typeface="Arial" pitchFamily="34" charset="0"/>
                <a:cs typeface="Arial" pitchFamily="34" charset="0"/>
              </a:rPr>
              <a:t> </a:t>
            </a:r>
            <a:r>
              <a:rPr lang="vi-VN" sz="1000" dirty="0">
                <a:latin typeface="Arial" pitchFamily="34" charset="0"/>
                <a:cs typeface="Arial" pitchFamily="34" charset="0"/>
              </a:rPr>
              <a:t>de către companii și:</a:t>
            </a:r>
          </a:p>
          <a:p>
            <a:pPr lvl="1" algn="just"/>
            <a:r>
              <a:rPr lang="vi-VN" sz="1000" dirty="0" smtClean="0">
                <a:latin typeface="Arial" pitchFamily="34" charset="0"/>
                <a:cs typeface="Arial" pitchFamily="34" charset="0"/>
              </a:rPr>
              <a:t>nu </a:t>
            </a:r>
            <a:r>
              <a:rPr lang="vi-VN" sz="1000" dirty="0">
                <a:latin typeface="Arial" pitchFamily="34" charset="0"/>
                <a:cs typeface="Arial" pitchFamily="34" charset="0"/>
              </a:rPr>
              <a:t>este verificată de ECHA</a:t>
            </a:r>
          </a:p>
          <a:p>
            <a:pPr lvl="1" algn="just"/>
            <a:r>
              <a:rPr lang="vi-VN" sz="1000" dirty="0" smtClean="0">
                <a:latin typeface="Arial" pitchFamily="34" charset="0"/>
                <a:cs typeface="Arial" pitchFamily="34" charset="0"/>
              </a:rPr>
              <a:t>cantitatea </a:t>
            </a:r>
            <a:r>
              <a:rPr lang="vi-VN" sz="1000" dirty="0">
                <a:latin typeface="Arial" pitchFamily="34" charset="0"/>
                <a:cs typeface="Arial" pitchFamily="34" charset="0"/>
              </a:rPr>
              <a:t>de informații </a:t>
            </a:r>
            <a:r>
              <a:rPr lang="vi-VN" sz="1000" dirty="0" smtClean="0">
                <a:latin typeface="Arial" pitchFamily="34" charset="0"/>
                <a:cs typeface="Arial" pitchFamily="34" charset="0"/>
              </a:rPr>
              <a:t>prezent</a:t>
            </a:r>
            <a:r>
              <a:rPr lang="en-US" sz="1000" dirty="0" smtClean="0">
                <a:latin typeface="Arial" pitchFamily="34" charset="0"/>
                <a:cs typeface="Arial" pitchFamily="34" charset="0"/>
              </a:rPr>
              <a:t>a</a:t>
            </a:r>
            <a:r>
              <a:rPr lang="vi-VN" sz="1000" dirty="0" smtClean="0">
                <a:latin typeface="Arial" pitchFamily="34" charset="0"/>
                <a:cs typeface="Arial" pitchFamily="34" charset="0"/>
              </a:rPr>
              <a:t> </a:t>
            </a:r>
            <a:r>
              <a:rPr lang="vi-VN" sz="1000" dirty="0">
                <a:latin typeface="Arial" pitchFamily="34" charset="0"/>
                <a:cs typeface="Arial" pitchFamily="34" charset="0"/>
              </a:rPr>
              <a:t>poate varia, </a:t>
            </a:r>
            <a:r>
              <a:rPr lang="en-US" sz="1000" dirty="0" smtClean="0">
                <a:latin typeface="Arial" pitchFamily="34" charset="0"/>
                <a:cs typeface="Arial" pitchFamily="34" charset="0"/>
              </a:rPr>
              <a:t>astfel ca </a:t>
            </a:r>
            <a:r>
              <a:rPr lang="vi-VN" sz="1000" dirty="0" smtClean="0">
                <a:latin typeface="Arial" pitchFamily="34" charset="0"/>
                <a:cs typeface="Arial" pitchFamily="34" charset="0"/>
              </a:rPr>
              <a:t>cerințe</a:t>
            </a:r>
            <a:r>
              <a:rPr lang="en-US" sz="1000" dirty="0" smtClean="0">
                <a:latin typeface="Arial" pitchFamily="34" charset="0"/>
                <a:cs typeface="Arial" pitchFamily="34" charset="0"/>
              </a:rPr>
              <a:t>le</a:t>
            </a:r>
            <a:r>
              <a:rPr lang="vi-VN" sz="1000" dirty="0" smtClean="0">
                <a:latin typeface="Arial" pitchFamily="34" charset="0"/>
                <a:cs typeface="Arial" pitchFamily="34" charset="0"/>
              </a:rPr>
              <a:t> </a:t>
            </a:r>
            <a:r>
              <a:rPr lang="vi-VN" sz="1000" dirty="0">
                <a:latin typeface="Arial" pitchFamily="34" charset="0"/>
                <a:cs typeface="Arial" pitchFamily="34" charset="0"/>
              </a:rPr>
              <a:t>se referă la </a:t>
            </a:r>
            <a:r>
              <a:rPr lang="vi-VN" sz="1000" dirty="0" smtClean="0">
                <a:latin typeface="Arial" pitchFamily="34" charset="0"/>
                <a:cs typeface="Arial" pitchFamily="34" charset="0"/>
              </a:rPr>
              <a:t>volumul producție</a:t>
            </a:r>
            <a:r>
              <a:rPr lang="en-US" sz="1000" dirty="0" smtClean="0">
                <a:latin typeface="Arial" pitchFamily="34" charset="0"/>
                <a:cs typeface="Arial" pitchFamily="34" charset="0"/>
              </a:rPr>
              <a:t>i</a:t>
            </a:r>
            <a:endParaRPr lang="vi-VN" sz="1000" dirty="0">
              <a:latin typeface="Arial" pitchFamily="34" charset="0"/>
              <a:cs typeface="Arial" pitchFamily="34" charset="0"/>
            </a:endParaRPr>
          </a:p>
          <a:p>
            <a:pPr lvl="1" algn="just"/>
            <a:r>
              <a:rPr lang="vi-VN" sz="1000" dirty="0" smtClean="0">
                <a:latin typeface="Arial" pitchFamily="34" charset="0"/>
                <a:cs typeface="Arial" pitchFamily="34" charset="0"/>
              </a:rPr>
              <a:t>nu </a:t>
            </a:r>
            <a:r>
              <a:rPr lang="vi-VN" sz="1000" dirty="0">
                <a:latin typeface="Arial" pitchFamily="34" charset="0"/>
                <a:cs typeface="Arial" pitchFamily="34" charset="0"/>
              </a:rPr>
              <a:t>toate datele pot fi disponibile pentru toate substanțele</a:t>
            </a:r>
            <a:endParaRPr lang="en-US" sz="1000" dirty="0">
              <a:latin typeface="Arial" pitchFamily="34" charset="0"/>
              <a:cs typeface="Arial" pitchFamily="34" charset="0"/>
            </a:endParaRPr>
          </a:p>
          <a:p>
            <a:pPr algn="just"/>
            <a:r>
              <a:rPr lang="vi-VN" sz="1000" dirty="0" smtClean="0">
                <a:latin typeface="Arial" pitchFamily="34" charset="0"/>
                <a:cs typeface="Arial" pitchFamily="34" charset="0"/>
              </a:rPr>
              <a:t>Tu </a:t>
            </a:r>
            <a:r>
              <a:rPr lang="vi-VN" sz="1000" dirty="0">
                <a:latin typeface="Arial" pitchFamily="34" charset="0"/>
                <a:cs typeface="Arial" pitchFamily="34" charset="0"/>
              </a:rPr>
              <a:t>ar trebui să </a:t>
            </a:r>
            <a:r>
              <a:rPr lang="vi-VN" sz="1000" dirty="0" smtClean="0">
                <a:latin typeface="Arial" pitchFamily="34" charset="0"/>
                <a:cs typeface="Arial" pitchFamily="34" charset="0"/>
              </a:rPr>
              <a:t>utiliz</a:t>
            </a:r>
            <a:r>
              <a:rPr lang="en-US" sz="1000" dirty="0" smtClean="0">
                <a:latin typeface="Arial" pitchFamily="34" charset="0"/>
                <a:cs typeface="Arial" pitchFamily="34" charset="0"/>
              </a:rPr>
              <a:t>ati</a:t>
            </a:r>
            <a:r>
              <a:rPr lang="vi-VN" sz="1000" dirty="0" smtClean="0">
                <a:latin typeface="Arial" pitchFamily="34" charset="0"/>
                <a:cs typeface="Arial" pitchFamily="34" charset="0"/>
              </a:rPr>
              <a:t> </a:t>
            </a:r>
            <a:r>
              <a:rPr lang="vi-VN" sz="1000" dirty="0">
                <a:latin typeface="Arial" pitchFamily="34" charset="0"/>
                <a:cs typeface="Arial" pitchFamily="34" charset="0"/>
              </a:rPr>
              <a:t>aceste informații </a:t>
            </a:r>
            <a:r>
              <a:rPr lang="en-US" sz="1000" dirty="0" smtClean="0">
                <a:latin typeface="Arial" pitchFamily="34" charset="0"/>
                <a:cs typeface="Arial" pitchFamily="34" charset="0"/>
              </a:rPr>
              <a:t>coroborat</a:t>
            </a:r>
            <a:r>
              <a:rPr lang="vi-VN" sz="1000" dirty="0" smtClean="0">
                <a:latin typeface="Arial" pitchFamily="34" charset="0"/>
                <a:cs typeface="Arial" pitchFamily="34" charset="0"/>
              </a:rPr>
              <a:t> </a:t>
            </a:r>
            <a:r>
              <a:rPr lang="vi-VN" sz="1000" dirty="0">
                <a:latin typeface="Arial" pitchFamily="34" charset="0"/>
                <a:cs typeface="Arial" pitchFamily="34" charset="0"/>
              </a:rPr>
              <a:t>cu alte informații relevante și disponibile.</a:t>
            </a:r>
            <a:endParaRPr lang="en-US" sz="1000" dirty="0">
              <a:latin typeface="Arial" pitchFamily="34" charset="0"/>
              <a:cs typeface="Arial" pitchFamily="34" charset="0"/>
            </a:endParaRPr>
          </a:p>
          <a:p>
            <a:pPr algn="just"/>
            <a:r>
              <a:rPr lang="vi-VN" sz="1000" dirty="0" smtClean="0">
                <a:latin typeface="Arial" pitchFamily="34" charset="0"/>
                <a:cs typeface="Arial" pitchFamily="34" charset="0"/>
              </a:rPr>
              <a:t>Aceste </a:t>
            </a:r>
            <a:r>
              <a:rPr lang="vi-VN" sz="1000" dirty="0">
                <a:latin typeface="Arial" pitchFamily="34" charset="0"/>
                <a:cs typeface="Arial" pitchFamily="34" charset="0"/>
              </a:rPr>
              <a:t>informații REACH </a:t>
            </a:r>
            <a:r>
              <a:rPr lang="en-US" sz="1000" dirty="0" smtClean="0">
                <a:latin typeface="Arial" pitchFamily="34" charset="0"/>
                <a:cs typeface="Arial" pitchFamily="34" charset="0"/>
              </a:rPr>
              <a:t>sunt</a:t>
            </a:r>
            <a:r>
              <a:rPr lang="vi-VN" sz="1000" dirty="0" smtClean="0">
                <a:latin typeface="Arial" pitchFamily="34" charset="0"/>
                <a:cs typeface="Arial" pitchFamily="34" charset="0"/>
              </a:rPr>
              <a:t> publicat</a:t>
            </a:r>
            <a:r>
              <a:rPr lang="en-US" sz="1000" dirty="0" smtClean="0">
                <a:latin typeface="Arial" pitchFamily="34" charset="0"/>
                <a:cs typeface="Arial" pitchFamily="34" charset="0"/>
              </a:rPr>
              <a:t>e</a:t>
            </a:r>
            <a:r>
              <a:rPr lang="vi-VN" sz="1000" dirty="0" smtClean="0">
                <a:latin typeface="Arial" pitchFamily="34" charset="0"/>
                <a:cs typeface="Arial" pitchFamily="34" charset="0"/>
              </a:rPr>
              <a:t> </a:t>
            </a:r>
            <a:r>
              <a:rPr lang="vi-VN" sz="1000" dirty="0">
                <a:latin typeface="Arial" pitchFamily="34" charset="0"/>
                <a:cs typeface="Arial" pitchFamily="34" charset="0"/>
              </a:rPr>
              <a:t>ca parte a OCDE (Organizația pentru cooperare și dezvoltare economică) pe e-chemportal cu alte baze de </a:t>
            </a:r>
            <a:r>
              <a:rPr lang="vi-VN" sz="1000" dirty="0" smtClean="0">
                <a:latin typeface="Arial" pitchFamily="34" charset="0"/>
                <a:cs typeface="Arial" pitchFamily="34" charset="0"/>
              </a:rPr>
              <a:t>date</a:t>
            </a:r>
            <a:r>
              <a:rPr lang="en-US" sz="1000" dirty="0" smtClean="0">
                <a:latin typeface="Arial" pitchFamily="34" charset="0"/>
                <a:cs typeface="Arial" pitchFamily="34" charset="0"/>
              </a:rPr>
              <a:t> chimice</a:t>
            </a:r>
            <a:r>
              <a:rPr lang="vi-VN" sz="1000" dirty="0" smtClean="0">
                <a:latin typeface="Arial" pitchFamily="34" charset="0"/>
                <a:cs typeface="Arial" pitchFamily="34" charset="0"/>
              </a:rPr>
              <a:t> internaționale</a:t>
            </a:r>
            <a:r>
              <a:rPr lang="en-US" sz="1000" dirty="0" smtClean="0">
                <a:latin typeface="Arial" pitchFamily="34" charset="0"/>
                <a:cs typeface="Arial" pitchFamily="34" charset="0"/>
              </a:rPr>
              <a:t> si pot fi gasite la: http</a:t>
            </a:r>
            <a:r>
              <a:rPr lang="en-US" sz="1000" dirty="0">
                <a:latin typeface="Arial" pitchFamily="34" charset="0"/>
                <a:cs typeface="Arial" pitchFamily="34" charset="0"/>
              </a:rPr>
              <a:t>://www.echemportal.org </a:t>
            </a:r>
          </a:p>
          <a:p>
            <a:pPr algn="just"/>
            <a:r>
              <a:rPr lang="en-US" sz="1000" b="1" dirty="0">
                <a:latin typeface="Arial" pitchFamily="34" charset="0"/>
                <a:cs typeface="Arial" pitchFamily="34" charset="0"/>
              </a:rPr>
              <a:t>Carcinogenicity and the International Agency for Research on Cancer (IARC) </a:t>
            </a:r>
            <a:endParaRPr lang="en-US" sz="1000" dirty="0">
              <a:latin typeface="Arial" pitchFamily="34" charset="0"/>
              <a:cs typeface="Arial" pitchFamily="34" charset="0"/>
            </a:endParaRPr>
          </a:p>
          <a:p>
            <a:pPr algn="just"/>
            <a:r>
              <a:rPr lang="vi-VN" sz="1000" dirty="0" smtClean="0">
                <a:latin typeface="Arial" pitchFamily="34" charset="0"/>
                <a:cs typeface="Arial" pitchFamily="34" charset="0"/>
              </a:rPr>
              <a:t>Atunci </a:t>
            </a:r>
            <a:r>
              <a:rPr lang="vi-VN" sz="1000" dirty="0">
                <a:latin typeface="Arial" pitchFamily="34" charset="0"/>
                <a:cs typeface="Arial" pitchFamily="34" charset="0"/>
              </a:rPr>
              <a:t>când se analizează </a:t>
            </a:r>
            <a:r>
              <a:rPr lang="en-US" sz="1000" dirty="0" smtClean="0">
                <a:latin typeface="Arial" pitchFamily="34" charset="0"/>
                <a:cs typeface="Arial" pitchFamily="34" charset="0"/>
              </a:rPr>
              <a:t>riscul </a:t>
            </a:r>
            <a:r>
              <a:rPr lang="vi-VN" sz="1000" dirty="0" smtClean="0">
                <a:latin typeface="Arial" pitchFamily="34" charset="0"/>
                <a:cs typeface="Arial" pitchFamily="34" charset="0"/>
              </a:rPr>
              <a:t>cancerigen </a:t>
            </a:r>
            <a:r>
              <a:rPr lang="vi-VN" sz="1000" dirty="0">
                <a:latin typeface="Arial" pitchFamily="34" charset="0"/>
                <a:cs typeface="Arial" pitchFamily="34" charset="0"/>
              </a:rPr>
              <a:t>al unei substanțe, este important să ia în considerare informațiile furnizate de către Agenția Internațională pentru Cercetarea Cancerului (IARC).</a:t>
            </a:r>
          </a:p>
          <a:p>
            <a:pPr algn="just"/>
            <a:r>
              <a:rPr lang="vi-VN" sz="1000" dirty="0">
                <a:latin typeface="Arial" pitchFamily="34" charset="0"/>
                <a:cs typeface="Arial" pitchFamily="34" charset="0"/>
              </a:rPr>
              <a:t>Deși există o legătură puternică între criteriile de clasificare folosite de CLP și care au folosit de IARC, ele sunt două sisteme de clasificare diferite.</a:t>
            </a:r>
            <a:endParaRPr lang="en-US" sz="1000" dirty="0">
              <a:latin typeface="Arial" pitchFamily="34" charset="0"/>
              <a:cs typeface="Arial" pitchFamily="34" charset="0"/>
            </a:endParaRPr>
          </a:p>
          <a:p>
            <a:pPr algn="just"/>
            <a:r>
              <a:rPr lang="en-US" sz="1000" dirty="0">
                <a:latin typeface="Arial" pitchFamily="34" charset="0"/>
                <a:cs typeface="Arial" pitchFamily="34" charset="0"/>
              </a:rPr>
              <a:t>IARC publishes and maintains a list that includes substances classified as carcinogens on their website, supported by detailed monographs. </a:t>
            </a:r>
          </a:p>
          <a:p>
            <a:pPr algn="just"/>
            <a:r>
              <a:rPr lang="en-US" sz="1000" dirty="0">
                <a:latin typeface="Arial" pitchFamily="34" charset="0"/>
                <a:cs typeface="Arial" pitchFamily="34" charset="0"/>
              </a:rPr>
              <a:t>Download the list of IARC carcinogens: </a:t>
            </a:r>
            <a:endParaRPr lang="en-US" sz="1000" dirty="0" smtClean="0">
              <a:latin typeface="Arial" pitchFamily="34" charset="0"/>
              <a:cs typeface="Arial" pitchFamily="34" charset="0"/>
            </a:endParaRPr>
          </a:p>
          <a:p>
            <a:pPr algn="just"/>
            <a:r>
              <a:rPr lang="vi-VN" sz="1000" dirty="0">
                <a:latin typeface="Arial" pitchFamily="34" charset="0"/>
                <a:cs typeface="Arial" pitchFamily="34" charset="0"/>
              </a:rPr>
              <a:t>IARC publică și menține o listă care include substanțele clasificate ca fiind cancerigene de pe site-ul lor, susținută </a:t>
            </a:r>
            <a:r>
              <a:rPr lang="en-US" sz="1000" dirty="0" smtClean="0">
                <a:latin typeface="Arial" pitchFamily="34" charset="0"/>
                <a:cs typeface="Arial" pitchFamily="34" charset="0"/>
              </a:rPr>
              <a:t>cu informatii </a:t>
            </a:r>
            <a:r>
              <a:rPr lang="vi-VN" sz="1000" dirty="0" smtClean="0">
                <a:latin typeface="Arial" pitchFamily="34" charset="0"/>
                <a:cs typeface="Arial" pitchFamily="34" charset="0"/>
              </a:rPr>
              <a:t> </a:t>
            </a:r>
            <a:r>
              <a:rPr lang="vi-VN" sz="1000" dirty="0">
                <a:latin typeface="Arial" pitchFamily="34" charset="0"/>
                <a:cs typeface="Arial" pitchFamily="34" charset="0"/>
              </a:rPr>
              <a:t>detaliate.</a:t>
            </a:r>
          </a:p>
          <a:p>
            <a:r>
              <a:rPr lang="en-US" sz="1000" dirty="0">
                <a:latin typeface="Arial" pitchFamily="34" charset="0"/>
                <a:cs typeface="Arial" pitchFamily="34" charset="0"/>
              </a:rPr>
              <a:t>L</a:t>
            </a:r>
            <a:r>
              <a:rPr lang="vi-VN" sz="1000" dirty="0" smtClean="0">
                <a:latin typeface="Arial" pitchFamily="34" charset="0"/>
                <a:cs typeface="Arial" pitchFamily="34" charset="0"/>
              </a:rPr>
              <a:t>ista </a:t>
            </a:r>
            <a:r>
              <a:rPr lang="vi-VN" sz="1000" dirty="0">
                <a:latin typeface="Arial" pitchFamily="34" charset="0"/>
                <a:cs typeface="Arial" pitchFamily="34" charset="0"/>
              </a:rPr>
              <a:t>de substanțe cancerigene </a:t>
            </a:r>
            <a:r>
              <a:rPr lang="vi-VN" sz="1000" dirty="0" smtClean="0">
                <a:latin typeface="Arial" pitchFamily="34" charset="0"/>
                <a:cs typeface="Arial" pitchFamily="34" charset="0"/>
              </a:rPr>
              <a:t>IARC</a:t>
            </a:r>
            <a:r>
              <a:rPr lang="en-US" sz="1000" dirty="0" smtClean="0">
                <a:latin typeface="Arial" pitchFamily="34" charset="0"/>
                <a:cs typeface="Arial" pitchFamily="34" charset="0"/>
              </a:rPr>
              <a:t> se poate descarca de pe:  http</a:t>
            </a:r>
            <a:r>
              <a:rPr lang="en-US" sz="1000" dirty="0">
                <a:latin typeface="Arial" pitchFamily="34" charset="0"/>
                <a:cs typeface="Arial" pitchFamily="34" charset="0"/>
              </a:rPr>
              <a:t>://monographs.iarc.fr/ENG/Classification/ClassificationsAlphaOrder.pdf </a:t>
            </a:r>
          </a:p>
        </p:txBody>
      </p:sp>
    </p:spTree>
    <p:extLst>
      <p:ext uri="{BB962C8B-B14F-4D97-AF65-F5344CB8AC3E}">
        <p14:creationId xmlns:p14="http://schemas.microsoft.com/office/powerpoint/2010/main" val="1951561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just"/>
            <a:r>
              <a:rPr lang="en-US" sz="1400" b="1" dirty="0">
                <a:solidFill>
                  <a:srgbClr val="C00000"/>
                </a:solidFill>
                <a:latin typeface="Arial" pitchFamily="34" charset="0"/>
                <a:cs typeface="Arial" pitchFamily="34" charset="0"/>
              </a:rPr>
              <a:t>Pasul 4: Utilizarea altor surse de informații- Informații obținute în conformitate cu </a:t>
            </a:r>
            <a:r>
              <a:rPr lang="en-US" sz="1400" b="1" dirty="0" smtClean="0">
                <a:solidFill>
                  <a:srgbClr val="C00000"/>
                </a:solidFill>
                <a:latin typeface="Arial" pitchFamily="34" charset="0"/>
                <a:cs typeface="Arial" pitchFamily="34" charset="0"/>
              </a:rPr>
              <a:t>REACH</a:t>
            </a:r>
          </a:p>
          <a:p>
            <a:pPr marL="0" indent="0" algn="just">
              <a:buNone/>
            </a:pPr>
            <a:r>
              <a:rPr lang="en-US" sz="1400" b="1" dirty="0" smtClean="0">
                <a:solidFill>
                  <a:srgbClr val="C00000"/>
                </a:solidFill>
                <a:latin typeface="Arial" pitchFamily="34" charset="0"/>
                <a:cs typeface="Arial" pitchFamily="34" charset="0"/>
              </a:rPr>
              <a:t>       Pesticide</a:t>
            </a:r>
            <a:r>
              <a:rPr lang="en-US" sz="1400" b="1" dirty="0">
                <a:solidFill>
                  <a:srgbClr val="C00000"/>
                </a:solidFill>
                <a:latin typeface="Arial" pitchFamily="34" charset="0"/>
                <a:cs typeface="Arial" pitchFamily="34" charset="0"/>
              </a:rPr>
              <a:t>, biocide și erbicide ("substanțe active")</a:t>
            </a:r>
          </a:p>
          <a:p>
            <a:pPr algn="just"/>
            <a:r>
              <a:rPr lang="vi-VN" sz="1400" dirty="0" smtClean="0">
                <a:latin typeface="Arial" pitchFamily="34" charset="0"/>
                <a:cs typeface="Arial" pitchFamily="34" charset="0"/>
              </a:rPr>
              <a:t>O </a:t>
            </a:r>
            <a:r>
              <a:rPr lang="vi-VN" sz="1400" dirty="0">
                <a:latin typeface="Arial" pitchFamily="34" charset="0"/>
                <a:cs typeface="Arial" pitchFamily="34" charset="0"/>
              </a:rPr>
              <a:t>gamă largă de compuși metalici și compuși organici sunt </a:t>
            </a:r>
            <a:r>
              <a:rPr lang="vi-VN" sz="1400" dirty="0" smtClean="0">
                <a:latin typeface="Arial" pitchFamily="34" charset="0"/>
                <a:cs typeface="Arial" pitchFamily="34" charset="0"/>
              </a:rPr>
              <a:t>utilizat</a:t>
            </a:r>
            <a:r>
              <a:rPr lang="en-US" sz="1400" dirty="0" smtClean="0">
                <a:latin typeface="Arial" pitchFamily="34" charset="0"/>
                <a:cs typeface="Arial" pitchFamily="34" charset="0"/>
              </a:rPr>
              <a:t>i</a:t>
            </a:r>
            <a:r>
              <a:rPr lang="vi-VN" sz="1400" dirty="0" smtClean="0">
                <a:latin typeface="Arial" pitchFamily="34" charset="0"/>
                <a:cs typeface="Arial" pitchFamily="34" charset="0"/>
              </a:rPr>
              <a:t> </a:t>
            </a:r>
            <a:r>
              <a:rPr lang="vi-VN" sz="1400" dirty="0">
                <a:latin typeface="Arial" pitchFamily="34" charset="0"/>
                <a:cs typeface="Arial" pitchFamily="34" charset="0"/>
              </a:rPr>
              <a:t>ca substanțe active în produsele de protecție a plantelor. Ca substanțe active </a:t>
            </a:r>
            <a:r>
              <a:rPr lang="en-US" sz="1400" dirty="0" smtClean="0">
                <a:latin typeface="Arial" pitchFamily="34" charset="0"/>
                <a:cs typeface="Arial" pitchFamily="34" charset="0"/>
              </a:rPr>
              <a:t>acestea fac subiectul </a:t>
            </a:r>
            <a:r>
              <a:rPr lang="vi-VN" sz="1400" dirty="0" smtClean="0">
                <a:latin typeface="Arial" pitchFamily="34" charset="0"/>
                <a:cs typeface="Arial" pitchFamily="34" charset="0"/>
              </a:rPr>
              <a:t>unui </a:t>
            </a:r>
            <a:r>
              <a:rPr lang="vi-VN" sz="1400" dirty="0">
                <a:latin typeface="Arial" pitchFamily="34" charset="0"/>
                <a:cs typeface="Arial" pitchFamily="34" charset="0"/>
              </a:rPr>
              <a:t>control suplimentar pentru aprobare și autorizare.</a:t>
            </a:r>
            <a:endParaRPr lang="en-US" sz="1400" dirty="0">
              <a:latin typeface="Arial" pitchFamily="34" charset="0"/>
              <a:cs typeface="Arial" pitchFamily="34" charset="0"/>
            </a:endParaRPr>
          </a:p>
          <a:p>
            <a:pPr algn="just"/>
            <a:r>
              <a:rPr lang="vi-VN" sz="1400" dirty="0" smtClean="0">
                <a:latin typeface="Arial" pitchFamily="34" charset="0"/>
                <a:cs typeface="Arial" pitchFamily="34" charset="0"/>
              </a:rPr>
              <a:t>Autoritatea </a:t>
            </a:r>
            <a:r>
              <a:rPr lang="vi-VN" sz="1400" dirty="0">
                <a:latin typeface="Arial" pitchFamily="34" charset="0"/>
                <a:cs typeface="Arial" pitchFamily="34" charset="0"/>
              </a:rPr>
              <a:t>Europeană pentru Siguranța Alimentară (EFSA) a condus o revizuire </a:t>
            </a:r>
            <a:r>
              <a:rPr lang="en-US" sz="1400" dirty="0" smtClean="0">
                <a:latin typeface="Arial" pitchFamily="34" charset="0"/>
                <a:cs typeface="Arial" pitchFamily="34" charset="0"/>
              </a:rPr>
              <a:t>oficiala</a:t>
            </a:r>
            <a:r>
              <a:rPr lang="vi-VN" sz="1400" dirty="0" smtClean="0">
                <a:latin typeface="Arial" pitchFamily="34" charset="0"/>
                <a:cs typeface="Arial" pitchFamily="34" charset="0"/>
              </a:rPr>
              <a:t> </a:t>
            </a:r>
            <a:r>
              <a:rPr lang="vi-VN" sz="1400" dirty="0">
                <a:latin typeface="Arial" pitchFamily="34" charset="0"/>
                <a:cs typeface="Arial" pitchFamily="34" charset="0"/>
              </a:rPr>
              <a:t>a acestor compuși de statele membre. Ca urmare, EFSA publică o cantitate semnificativă de informații care pot fi utilizate pentru clasificare chimica.</a:t>
            </a:r>
            <a:endParaRPr lang="en-US" sz="1400" dirty="0">
              <a:latin typeface="Arial" pitchFamily="34" charset="0"/>
              <a:cs typeface="Arial" pitchFamily="34" charset="0"/>
            </a:endParaRPr>
          </a:p>
          <a:p>
            <a:pPr algn="just"/>
            <a:r>
              <a:rPr lang="en-US" sz="1400" dirty="0">
                <a:latin typeface="Arial" pitchFamily="34" charset="0"/>
                <a:cs typeface="Arial" pitchFamily="34" charset="0"/>
              </a:rPr>
              <a:t>The Pesticide Properties Database collates this, as well as information from other sources: </a:t>
            </a:r>
            <a:endParaRPr lang="en-US" sz="1400" dirty="0" smtClean="0">
              <a:latin typeface="Arial" pitchFamily="34" charset="0"/>
              <a:cs typeface="Arial" pitchFamily="34" charset="0"/>
            </a:endParaRPr>
          </a:p>
          <a:p>
            <a:pPr algn="just"/>
            <a:r>
              <a:rPr lang="en-US" sz="1400" dirty="0" smtClean="0">
                <a:latin typeface="Arial" pitchFamily="34" charset="0"/>
                <a:cs typeface="Arial" pitchFamily="34" charset="0"/>
              </a:rPr>
              <a:t>Baze de date privind proprietatile pesticidelor din </a:t>
            </a:r>
            <a:r>
              <a:rPr lang="vi-VN" sz="1400" dirty="0" smtClean="0">
                <a:latin typeface="Arial" pitchFamily="34" charset="0"/>
                <a:cs typeface="Arial" pitchFamily="34" charset="0"/>
              </a:rPr>
              <a:t>alte surse</a:t>
            </a:r>
            <a:r>
              <a:rPr lang="en-US" sz="1400" dirty="0" smtClean="0">
                <a:latin typeface="Arial" pitchFamily="34" charset="0"/>
                <a:cs typeface="Arial" pitchFamily="34" charset="0"/>
              </a:rPr>
              <a:t> pot fi gasite pe adresa: http</a:t>
            </a:r>
            <a:r>
              <a:rPr lang="en-US" sz="1400" dirty="0">
                <a:latin typeface="Arial" pitchFamily="34" charset="0"/>
                <a:cs typeface="Arial" pitchFamily="34" charset="0"/>
              </a:rPr>
              <a:t>://sitem.herts.ac.uk/aeru/ppdb/en/index.htm </a:t>
            </a:r>
          </a:p>
          <a:p>
            <a:pPr algn="just"/>
            <a:r>
              <a:rPr lang="it-IT" sz="1400" b="1" dirty="0" smtClean="0">
                <a:latin typeface="Arial" pitchFamily="34" charset="0"/>
                <a:cs typeface="Arial" pitchFamily="34" charset="0"/>
              </a:rPr>
              <a:t>Inventarul clasificarii si etichetarii </a:t>
            </a:r>
            <a:r>
              <a:rPr lang="it-IT" sz="1400" b="1" dirty="0">
                <a:latin typeface="Arial" pitchFamily="34" charset="0"/>
                <a:cs typeface="Arial" pitchFamily="34" charset="0"/>
              </a:rPr>
              <a:t>(auto-clasificările)</a:t>
            </a:r>
            <a:endParaRPr lang="en-US" sz="1400" b="1" dirty="0">
              <a:latin typeface="Arial" pitchFamily="34" charset="0"/>
              <a:cs typeface="Arial" pitchFamily="34" charset="0"/>
            </a:endParaRPr>
          </a:p>
          <a:p>
            <a:pPr algn="just"/>
            <a:r>
              <a:rPr lang="it-IT" sz="1400" dirty="0" smtClean="0">
                <a:latin typeface="Arial" pitchFamily="34" charset="0"/>
                <a:cs typeface="Arial" pitchFamily="34" charset="0"/>
              </a:rPr>
              <a:t>Inventarul </a:t>
            </a:r>
            <a:r>
              <a:rPr lang="it-IT" sz="1400" dirty="0">
                <a:latin typeface="Arial" pitchFamily="34" charset="0"/>
                <a:cs typeface="Arial" pitchFamily="34" charset="0"/>
              </a:rPr>
              <a:t>clasificarii si etichetarii </a:t>
            </a:r>
            <a:r>
              <a:rPr lang="vi-VN" sz="1400" dirty="0" smtClean="0">
                <a:latin typeface="Arial" pitchFamily="34" charset="0"/>
                <a:cs typeface="Arial" pitchFamily="34" charset="0"/>
              </a:rPr>
              <a:t>conține</a:t>
            </a:r>
            <a:r>
              <a:rPr lang="vi-VN" sz="1400" dirty="0">
                <a:latin typeface="Arial" pitchFamily="34" charset="0"/>
                <a:cs typeface="Arial" pitchFamily="34" charset="0"/>
              </a:rPr>
              <a:t>, de asemenea, </a:t>
            </a:r>
            <a:r>
              <a:rPr lang="vi-VN" sz="1400" dirty="0" smtClean="0">
                <a:latin typeface="Arial" pitchFamily="34" charset="0"/>
                <a:cs typeface="Arial" pitchFamily="34" charset="0"/>
              </a:rPr>
              <a:t>auto-clasificările</a:t>
            </a:r>
            <a:r>
              <a:rPr lang="en-US" sz="1400" dirty="0" smtClean="0">
                <a:latin typeface="Arial" pitchFamily="34" charset="0"/>
                <a:cs typeface="Arial" pitchFamily="34" charset="0"/>
              </a:rPr>
              <a:t> </a:t>
            </a:r>
            <a:r>
              <a:rPr lang="vi-VN" sz="1400" dirty="0" smtClean="0">
                <a:latin typeface="Arial" pitchFamily="34" charset="0"/>
                <a:cs typeface="Arial" pitchFamily="34" charset="0"/>
              </a:rPr>
              <a:t>substanțe</a:t>
            </a:r>
            <a:r>
              <a:rPr lang="en-US" sz="1400" dirty="0" smtClean="0">
                <a:latin typeface="Arial" pitchFamily="34" charset="0"/>
                <a:cs typeface="Arial" pitchFamily="34" charset="0"/>
              </a:rPr>
              <a:t>i</a:t>
            </a:r>
            <a:r>
              <a:rPr lang="vi-VN" sz="1400" dirty="0" smtClean="0">
                <a:latin typeface="Arial" pitchFamily="34" charset="0"/>
                <a:cs typeface="Arial" pitchFamily="34" charset="0"/>
              </a:rPr>
              <a:t> </a:t>
            </a:r>
            <a:r>
              <a:rPr lang="vi-VN" sz="1400" dirty="0">
                <a:latin typeface="Arial" pitchFamily="34" charset="0"/>
                <a:cs typeface="Arial" pitchFamily="34" charset="0"/>
              </a:rPr>
              <a:t>transmise la ECHA de către întreprinderi. Aceasta include informații privind substanțele înregistrate conform REACH. Acestea sunt </a:t>
            </a:r>
            <a:r>
              <a:rPr lang="en-US" sz="1400" dirty="0" smtClean="0">
                <a:latin typeface="Arial" pitchFamily="34" charset="0"/>
                <a:cs typeface="Arial" pitchFamily="34" charset="0"/>
              </a:rPr>
              <a:t>clasificate de furnizori prin aplicarea criteriilor de clasificare CLP. Auto clasificarile pot fi listate pentru substante care au clasificarea armonizata</a:t>
            </a:r>
            <a:r>
              <a:rPr lang="vi-VN" sz="1400" dirty="0" smtClean="0">
                <a:latin typeface="Arial" pitchFamily="34" charset="0"/>
                <a:cs typeface="Arial" pitchFamily="34" charset="0"/>
              </a:rPr>
              <a:t>, </a:t>
            </a:r>
            <a:r>
              <a:rPr lang="vi-VN" sz="1400" dirty="0">
                <a:latin typeface="Arial" pitchFamily="34" charset="0"/>
                <a:cs typeface="Arial" pitchFamily="34" charset="0"/>
              </a:rPr>
              <a:t>deși </a:t>
            </a:r>
            <a:r>
              <a:rPr lang="en-US" sz="1400" dirty="0" smtClean="0">
                <a:latin typeface="Arial" pitchFamily="34" charset="0"/>
                <a:cs typeface="Arial" pitchFamily="34" charset="0"/>
              </a:rPr>
              <a:t>acestea </a:t>
            </a:r>
            <a:r>
              <a:rPr lang="vi-VN" sz="1400" dirty="0" smtClean="0">
                <a:latin typeface="Arial" pitchFamily="34" charset="0"/>
                <a:cs typeface="Arial" pitchFamily="34" charset="0"/>
              </a:rPr>
              <a:t>acoperă </a:t>
            </a:r>
            <a:r>
              <a:rPr lang="vi-VN" sz="1400" dirty="0">
                <a:latin typeface="Arial" pitchFamily="34" charset="0"/>
                <a:cs typeface="Arial" pitchFamily="34" charset="0"/>
              </a:rPr>
              <a:t>acele clase de pericol și categorii de pericol care nu sunt incluse în intrarea </a:t>
            </a:r>
            <a:r>
              <a:rPr lang="vi-VN" sz="1400" dirty="0" smtClean="0">
                <a:latin typeface="Arial" pitchFamily="34" charset="0"/>
                <a:cs typeface="Arial" pitchFamily="34" charset="0"/>
              </a:rPr>
              <a:t>armonizat</a:t>
            </a:r>
            <a:r>
              <a:rPr lang="en-US" sz="1400" dirty="0" smtClean="0">
                <a:latin typeface="Arial" pitchFamily="34" charset="0"/>
                <a:cs typeface="Arial" pitchFamily="34" charset="0"/>
              </a:rPr>
              <a:t>a</a:t>
            </a:r>
            <a:r>
              <a:rPr lang="vi-VN" sz="1400" dirty="0" smtClean="0">
                <a:latin typeface="Arial" pitchFamily="34" charset="0"/>
                <a:cs typeface="Arial" pitchFamily="34" charset="0"/>
              </a:rPr>
              <a:t>.</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2774752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47500" lnSpcReduction="20000"/>
          </a:bodyPr>
          <a:lstStyle/>
          <a:p>
            <a:r>
              <a:rPr lang="en-US" i="1" dirty="0" smtClean="0">
                <a:latin typeface="Arial" pitchFamily="34" charset="0"/>
                <a:cs typeface="Arial" pitchFamily="34" charset="0"/>
              </a:rPr>
              <a:t>Articolul </a:t>
            </a:r>
            <a:r>
              <a:rPr lang="en-US" i="1" dirty="0">
                <a:latin typeface="Arial" pitchFamily="34" charset="0"/>
                <a:cs typeface="Arial" pitchFamily="34" charset="0"/>
              </a:rPr>
              <a:t>2 </a:t>
            </a:r>
            <a:endParaRPr lang="en-US" dirty="0">
              <a:latin typeface="Arial" pitchFamily="34" charset="0"/>
              <a:cs typeface="Arial" pitchFamily="34" charset="0"/>
            </a:endParaRPr>
          </a:p>
          <a:p>
            <a:r>
              <a:rPr lang="en-US" b="1" dirty="0">
                <a:latin typeface="Arial" pitchFamily="34" charset="0"/>
                <a:cs typeface="Arial" pitchFamily="34" charset="0"/>
              </a:rPr>
              <a:t>Definiții </a:t>
            </a:r>
            <a:endParaRPr lang="en-US" dirty="0">
              <a:latin typeface="Arial" pitchFamily="34" charset="0"/>
              <a:cs typeface="Arial" pitchFamily="34" charset="0"/>
            </a:endParaRPr>
          </a:p>
          <a:p>
            <a:r>
              <a:rPr lang="pt-BR" dirty="0">
                <a:latin typeface="Arial" pitchFamily="34" charset="0"/>
                <a:cs typeface="Arial" pitchFamily="34" charset="0"/>
              </a:rPr>
              <a:t>În sensul prezentului regulament, se aplică următoarele definiții: </a:t>
            </a:r>
            <a:r>
              <a:rPr lang="en-US" dirty="0">
                <a:latin typeface="Arial" pitchFamily="34" charset="0"/>
                <a:cs typeface="Arial" pitchFamily="34" charset="0"/>
              </a:rPr>
              <a:t>	</a:t>
            </a:r>
          </a:p>
          <a:p>
            <a:pPr algn="just"/>
            <a:r>
              <a:rPr lang="vi-VN" dirty="0" smtClean="0">
                <a:latin typeface="Arial" pitchFamily="34" charset="0"/>
                <a:cs typeface="Arial" pitchFamily="34" charset="0"/>
              </a:rPr>
              <a:t>1</a:t>
            </a:r>
            <a:r>
              <a:rPr lang="vi-VN" dirty="0">
                <a:latin typeface="Arial" pitchFamily="34" charset="0"/>
                <a:cs typeface="Arial" pitchFamily="34" charset="0"/>
              </a:rPr>
              <a:t>. „</a:t>
            </a:r>
            <a:r>
              <a:rPr lang="vi-VN" b="1" dirty="0">
                <a:latin typeface="Arial" pitchFamily="34" charset="0"/>
                <a:cs typeface="Arial" pitchFamily="34" charset="0"/>
              </a:rPr>
              <a:t>clasă de pericol</a:t>
            </a:r>
            <a:r>
              <a:rPr lang="vi-VN" dirty="0">
                <a:latin typeface="Arial" pitchFamily="34" charset="0"/>
                <a:cs typeface="Arial" pitchFamily="34" charset="0"/>
              </a:rPr>
              <a:t>” înseamnă pericolul de natură fizică, pentru sănătate sau pentru mediu; </a:t>
            </a:r>
          </a:p>
          <a:p>
            <a:pPr algn="just"/>
            <a:r>
              <a:rPr lang="vi-VN" dirty="0">
                <a:latin typeface="Arial" pitchFamily="34" charset="0"/>
                <a:cs typeface="Arial" pitchFamily="34" charset="0"/>
              </a:rPr>
              <a:t>2. „</a:t>
            </a:r>
            <a:r>
              <a:rPr lang="vi-VN" b="1" dirty="0">
                <a:latin typeface="Arial" pitchFamily="34" charset="0"/>
                <a:cs typeface="Arial" pitchFamily="34" charset="0"/>
              </a:rPr>
              <a:t>categorie de pericol</a:t>
            </a:r>
            <a:r>
              <a:rPr lang="vi-VN" dirty="0">
                <a:latin typeface="Arial" pitchFamily="34" charset="0"/>
                <a:cs typeface="Arial" pitchFamily="34" charset="0"/>
              </a:rPr>
              <a:t>” înseamnă diviziunea criteriilor din cadrul fiecărei clase de pericol, specificându-se gravitatea pericolului</a:t>
            </a:r>
            <a:r>
              <a:rPr lang="vi-VN" dirty="0" smtClean="0">
                <a:latin typeface="Arial" pitchFamily="34" charset="0"/>
                <a:cs typeface="Arial" pitchFamily="34" charset="0"/>
              </a:rPr>
              <a:t>;</a:t>
            </a:r>
            <a:endParaRPr lang="en-US" dirty="0" smtClean="0">
              <a:latin typeface="Arial" pitchFamily="34" charset="0"/>
              <a:cs typeface="Arial" pitchFamily="34" charset="0"/>
            </a:endParaRPr>
          </a:p>
          <a:p>
            <a:pPr algn="just"/>
            <a:r>
              <a:rPr lang="vi-VN" dirty="0" smtClean="0">
                <a:latin typeface="Arial" pitchFamily="34" charset="0"/>
                <a:cs typeface="Arial" pitchFamily="34" charset="0"/>
              </a:rPr>
              <a:t>5</a:t>
            </a:r>
            <a:r>
              <a:rPr lang="vi-VN" dirty="0">
                <a:latin typeface="Arial" pitchFamily="34" charset="0"/>
                <a:cs typeface="Arial" pitchFamily="34" charset="0"/>
              </a:rPr>
              <a:t>. „</a:t>
            </a:r>
            <a:r>
              <a:rPr lang="vi-VN" b="1" dirty="0">
                <a:latin typeface="Arial" pitchFamily="34" charset="0"/>
                <a:cs typeface="Arial" pitchFamily="34" charset="0"/>
              </a:rPr>
              <a:t>frază de pericol</a:t>
            </a:r>
            <a:r>
              <a:rPr lang="vi-VN" dirty="0">
                <a:latin typeface="Arial" pitchFamily="34" charset="0"/>
                <a:cs typeface="Arial" pitchFamily="34" charset="0"/>
              </a:rPr>
              <a:t>” înseamnă o frază alocată unei clase și categorii de pericol care descrie natura pericolelor prezentate de o substanță sau de un amestec periculos inclusiv, când este cazul, gradul de periculozitate</a:t>
            </a:r>
            <a:r>
              <a:rPr lang="vi-VN" dirty="0" smtClean="0">
                <a:latin typeface="Arial" pitchFamily="34" charset="0"/>
                <a:cs typeface="Arial" pitchFamily="34" charset="0"/>
              </a:rPr>
              <a:t>;</a:t>
            </a:r>
            <a:endParaRPr lang="en-US" dirty="0" smtClean="0">
              <a:latin typeface="Arial" pitchFamily="34" charset="0"/>
              <a:cs typeface="Arial" pitchFamily="34" charset="0"/>
            </a:endParaRPr>
          </a:p>
          <a:p>
            <a:pPr algn="just"/>
            <a:r>
              <a:rPr lang="vi-VN" dirty="0" smtClean="0">
                <a:latin typeface="Arial" pitchFamily="34" charset="0"/>
                <a:cs typeface="Arial" pitchFamily="34" charset="0"/>
              </a:rPr>
              <a:t>7</a:t>
            </a:r>
            <a:r>
              <a:rPr lang="vi-VN" dirty="0">
                <a:latin typeface="Arial" pitchFamily="34" charset="0"/>
                <a:cs typeface="Arial" pitchFamily="34" charset="0"/>
              </a:rPr>
              <a:t>. „</a:t>
            </a:r>
            <a:r>
              <a:rPr lang="vi-VN" b="1" dirty="0">
                <a:latin typeface="Arial" pitchFamily="34" charset="0"/>
                <a:cs typeface="Arial" pitchFamily="34" charset="0"/>
              </a:rPr>
              <a:t>substanță</a:t>
            </a:r>
            <a:r>
              <a:rPr lang="vi-VN" dirty="0">
                <a:latin typeface="Arial" pitchFamily="34" charset="0"/>
                <a:cs typeface="Arial" pitchFamily="34" charset="0"/>
              </a:rPr>
              <a:t>” înseamnă un element chimic și compușii săi, în stare naturală sau obținuți prin orice proces de producție, inclusiv orice aditiv necesar pentru păstrarea stabilității și orice impuritate care derivă din procesul utilizat, cu excepția oricărui solvent care poate fi separat fără a influența stabilitatea substanței sau fără a-i schimba compoziția</a:t>
            </a:r>
            <a:r>
              <a:rPr lang="vi-VN" dirty="0" smtClean="0">
                <a:latin typeface="Arial" pitchFamily="34" charset="0"/>
                <a:cs typeface="Arial" pitchFamily="34" charset="0"/>
              </a:rPr>
              <a:t>;</a:t>
            </a:r>
            <a:endParaRPr lang="en-US" dirty="0" smtClean="0">
              <a:latin typeface="Arial" pitchFamily="34" charset="0"/>
              <a:cs typeface="Arial" pitchFamily="34" charset="0"/>
            </a:endParaRPr>
          </a:p>
          <a:p>
            <a:pPr algn="just"/>
            <a:r>
              <a:rPr lang="vi-VN" dirty="0" smtClean="0">
                <a:latin typeface="Arial" pitchFamily="34" charset="0"/>
                <a:cs typeface="Arial" pitchFamily="34" charset="0"/>
              </a:rPr>
              <a:t>31</a:t>
            </a:r>
            <a:r>
              <a:rPr lang="vi-VN" dirty="0">
                <a:latin typeface="Arial" pitchFamily="34" charset="0"/>
                <a:cs typeface="Arial" pitchFamily="34" charset="0"/>
              </a:rPr>
              <a:t>. „</a:t>
            </a:r>
            <a:r>
              <a:rPr lang="vi-VN" b="1" dirty="0">
                <a:latin typeface="Arial" pitchFamily="34" charset="0"/>
                <a:cs typeface="Arial" pitchFamily="34" charset="0"/>
              </a:rPr>
              <a:t>valoare limită</a:t>
            </a:r>
            <a:r>
              <a:rPr lang="vi-VN" dirty="0">
                <a:latin typeface="Arial" pitchFamily="34" charset="0"/>
                <a:cs typeface="Arial" pitchFamily="34" charset="0"/>
              </a:rPr>
              <a:t>” înseamnă un prag pentru orice impuritate, aditiv sau component individual clasificate, dintr-o substanță sau dintr-un amestec, prag peste care acestea vor fi luate în considerare pentru a stabili dacă substanța sau amestecul trebuie să se clasifice; </a:t>
            </a:r>
          </a:p>
          <a:p>
            <a:pPr algn="just"/>
            <a:r>
              <a:rPr lang="vi-VN" dirty="0">
                <a:latin typeface="Arial" pitchFamily="34" charset="0"/>
                <a:cs typeface="Arial" pitchFamily="34" charset="0"/>
              </a:rPr>
              <a:t>32. „</a:t>
            </a:r>
            <a:r>
              <a:rPr lang="vi-VN" b="1" dirty="0">
                <a:latin typeface="Arial" pitchFamily="34" charset="0"/>
                <a:cs typeface="Arial" pitchFamily="34" charset="0"/>
              </a:rPr>
              <a:t>limită de concentrație</a:t>
            </a:r>
            <a:r>
              <a:rPr lang="vi-VN" dirty="0">
                <a:latin typeface="Arial" pitchFamily="34" charset="0"/>
                <a:cs typeface="Arial" pitchFamily="34" charset="0"/>
              </a:rPr>
              <a:t>” înseamnă un prag pentru orice impuritate, aditiv sau component individual, clasificate, dintr-o substanță sau dintr-un amestec care ar putea determina modul de clasificare al unei substanțe sau al unui amestec;</a:t>
            </a:r>
            <a:endParaRPr lang="en-US" dirty="0">
              <a:latin typeface="Arial" pitchFamily="34" charset="0"/>
              <a:cs typeface="Arial" pitchFamily="34" charset="0"/>
            </a:endParaRPr>
          </a:p>
        </p:txBody>
      </p:sp>
    </p:spTree>
    <p:extLst>
      <p:ext uri="{BB962C8B-B14F-4D97-AF65-F5344CB8AC3E}">
        <p14:creationId xmlns:p14="http://schemas.microsoft.com/office/powerpoint/2010/main" val="2527843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gn="just"/>
            <a:r>
              <a:rPr lang="en-US" sz="1600" b="1" dirty="0">
                <a:solidFill>
                  <a:srgbClr val="C00000"/>
                </a:solidFill>
                <a:latin typeface="Arial" pitchFamily="34" charset="0"/>
                <a:cs typeface="Arial" pitchFamily="34" charset="0"/>
              </a:rPr>
              <a:t>Pasul 4: Utilizarea altor surse de informații- Informații obținute în conformitate cu </a:t>
            </a:r>
            <a:r>
              <a:rPr lang="en-US" sz="1600" b="1" dirty="0" smtClean="0">
                <a:solidFill>
                  <a:srgbClr val="C00000"/>
                </a:solidFill>
                <a:latin typeface="Arial" pitchFamily="34" charset="0"/>
                <a:cs typeface="Arial" pitchFamily="34" charset="0"/>
              </a:rPr>
              <a:t>REACH</a:t>
            </a:r>
          </a:p>
          <a:p>
            <a:pPr algn="just"/>
            <a:endParaRPr lang="en-US" sz="1600" b="1" dirty="0">
              <a:solidFill>
                <a:srgbClr val="C00000"/>
              </a:solidFill>
              <a:latin typeface="Arial" pitchFamily="34" charset="0"/>
              <a:cs typeface="Arial" pitchFamily="34" charset="0"/>
            </a:endParaRPr>
          </a:p>
          <a:p>
            <a:pPr algn="just"/>
            <a:r>
              <a:rPr lang="vi-VN" sz="1600" dirty="0" smtClean="0">
                <a:latin typeface="Arial" pitchFamily="34" charset="0"/>
                <a:cs typeface="Arial" pitchFamily="34" charset="0"/>
              </a:rPr>
              <a:t>Nu pote </a:t>
            </a:r>
            <a:r>
              <a:rPr lang="vi-VN" sz="1600" dirty="0">
                <a:latin typeface="Arial" pitchFamily="34" charset="0"/>
                <a:cs typeface="Arial" pitchFamily="34" charset="0"/>
              </a:rPr>
              <a:t>fi mai multe clasificări pentru aceeași </a:t>
            </a:r>
            <a:r>
              <a:rPr lang="vi-VN" sz="1600" dirty="0" smtClean="0">
                <a:latin typeface="Arial" pitchFamily="34" charset="0"/>
                <a:cs typeface="Arial" pitchFamily="34" charset="0"/>
              </a:rPr>
              <a:t>substanță</a:t>
            </a:r>
            <a:r>
              <a:rPr lang="en-US" sz="1600" dirty="0" smtClean="0">
                <a:latin typeface="Arial" pitchFamily="34" charset="0"/>
                <a:cs typeface="Arial" pitchFamily="34" charset="0"/>
              </a:rPr>
              <a:t>, datorita:</a:t>
            </a:r>
            <a:endParaRPr lang="en-US" sz="1600" dirty="0">
              <a:latin typeface="Arial" pitchFamily="34" charset="0"/>
              <a:cs typeface="Arial" pitchFamily="34" charset="0"/>
            </a:endParaRPr>
          </a:p>
          <a:p>
            <a:pPr lvl="1" algn="just"/>
            <a:r>
              <a:rPr lang="vi-VN" sz="1600" dirty="0" smtClean="0">
                <a:latin typeface="Arial" pitchFamily="34" charset="0"/>
                <a:cs typeface="Arial" pitchFamily="34" charset="0"/>
              </a:rPr>
              <a:t>compoziția </a:t>
            </a:r>
            <a:r>
              <a:rPr lang="en-US" sz="1600" dirty="0" smtClean="0">
                <a:latin typeface="Arial" pitchFamily="34" charset="0"/>
                <a:cs typeface="Arial" pitchFamily="34" charset="0"/>
              </a:rPr>
              <a:t> </a:t>
            </a:r>
            <a:r>
              <a:rPr lang="vi-VN" sz="1600" dirty="0" smtClean="0">
                <a:latin typeface="Arial" pitchFamily="34" charset="0"/>
                <a:cs typeface="Arial" pitchFamily="34" charset="0"/>
              </a:rPr>
              <a:t>diferit</a:t>
            </a:r>
            <a:r>
              <a:rPr lang="en-US" sz="1600" dirty="0" smtClean="0">
                <a:latin typeface="Arial" pitchFamily="34" charset="0"/>
                <a:cs typeface="Arial" pitchFamily="34" charset="0"/>
              </a:rPr>
              <a:t>a</a:t>
            </a:r>
            <a:r>
              <a:rPr lang="vi-VN" sz="1600" dirty="0" smtClean="0">
                <a:latin typeface="Arial" pitchFamily="34" charset="0"/>
                <a:cs typeface="Arial" pitchFamily="34" charset="0"/>
              </a:rPr>
              <a:t>, </a:t>
            </a:r>
            <a:r>
              <a:rPr lang="vi-VN" sz="1600" dirty="0">
                <a:latin typeface="Arial" pitchFamily="34" charset="0"/>
                <a:cs typeface="Arial" pitchFamily="34" charset="0"/>
              </a:rPr>
              <a:t>forma sau la starea fizică a substanței introduse pe piață</a:t>
            </a:r>
          </a:p>
          <a:p>
            <a:pPr lvl="1" algn="just"/>
            <a:r>
              <a:rPr lang="vi-VN" sz="1600" dirty="0" smtClean="0">
                <a:latin typeface="Arial" pitchFamily="34" charset="0"/>
                <a:cs typeface="Arial" pitchFamily="34" charset="0"/>
              </a:rPr>
              <a:t>un </a:t>
            </a:r>
            <a:r>
              <a:rPr lang="en-US" sz="1600" dirty="0" smtClean="0">
                <a:latin typeface="Arial" pitchFamily="34" charset="0"/>
                <a:cs typeface="Arial" pitchFamily="34" charset="0"/>
              </a:rPr>
              <a:t>fabricant</a:t>
            </a:r>
            <a:r>
              <a:rPr lang="vi-VN" sz="1600" dirty="0" smtClean="0">
                <a:latin typeface="Arial" pitchFamily="34" charset="0"/>
                <a:cs typeface="Arial" pitchFamily="34" charset="0"/>
              </a:rPr>
              <a:t> </a:t>
            </a:r>
            <a:r>
              <a:rPr lang="vi-VN" sz="1600" dirty="0">
                <a:latin typeface="Arial" pitchFamily="34" charset="0"/>
                <a:cs typeface="Arial" pitchFamily="34" charset="0"/>
              </a:rPr>
              <a:t>sau </a:t>
            </a:r>
            <a:r>
              <a:rPr lang="en-US" sz="1600" dirty="0" smtClean="0">
                <a:latin typeface="Arial" pitchFamily="34" charset="0"/>
                <a:cs typeface="Arial" pitchFamily="34" charset="0"/>
              </a:rPr>
              <a:t>un </a:t>
            </a:r>
            <a:r>
              <a:rPr lang="vi-VN" sz="1600" dirty="0" smtClean="0">
                <a:latin typeface="Arial" pitchFamily="34" charset="0"/>
                <a:cs typeface="Arial" pitchFamily="34" charset="0"/>
              </a:rPr>
              <a:t>producător</a:t>
            </a:r>
            <a:r>
              <a:rPr lang="en-US" sz="1600" dirty="0" smtClean="0">
                <a:latin typeface="Arial" pitchFamily="34" charset="0"/>
                <a:cs typeface="Arial" pitchFamily="34" charset="0"/>
              </a:rPr>
              <a:t>, care a</a:t>
            </a:r>
            <a:r>
              <a:rPr lang="vi-VN" sz="1600" dirty="0" smtClean="0">
                <a:latin typeface="Arial" pitchFamily="34" charset="0"/>
                <a:cs typeface="Arial" pitchFamily="34" charset="0"/>
              </a:rPr>
              <a:t> identifica</a:t>
            </a:r>
            <a:r>
              <a:rPr lang="en-US" sz="1600" dirty="0" smtClean="0">
                <a:latin typeface="Arial" pitchFamily="34" charset="0"/>
                <a:cs typeface="Arial" pitchFamily="34" charset="0"/>
              </a:rPr>
              <a:t>t</a:t>
            </a:r>
            <a:r>
              <a:rPr lang="vi-VN" sz="1600" dirty="0" smtClean="0">
                <a:latin typeface="Arial" pitchFamily="34" charset="0"/>
                <a:cs typeface="Arial" pitchFamily="34" charset="0"/>
              </a:rPr>
              <a:t> </a:t>
            </a:r>
            <a:r>
              <a:rPr lang="vi-VN" sz="1600" dirty="0">
                <a:latin typeface="Arial" pitchFamily="34" charset="0"/>
                <a:cs typeface="Arial" pitchFamily="34" charset="0"/>
              </a:rPr>
              <a:t>informații insuficiente pentru a evalua această clasă </a:t>
            </a:r>
            <a:r>
              <a:rPr lang="vi-VN" sz="1600" dirty="0" smtClean="0">
                <a:latin typeface="Arial" pitchFamily="34" charset="0"/>
                <a:cs typeface="Arial" pitchFamily="34" charset="0"/>
              </a:rPr>
              <a:t>sau </a:t>
            </a:r>
            <a:r>
              <a:rPr lang="vi-VN" sz="1600" dirty="0">
                <a:latin typeface="Arial" pitchFamily="34" charset="0"/>
                <a:cs typeface="Arial" pitchFamily="34" charset="0"/>
              </a:rPr>
              <a:t>categorie de pericol </a:t>
            </a:r>
            <a:r>
              <a:rPr lang="vi-VN" sz="1600" dirty="0" smtClean="0">
                <a:latin typeface="Arial" pitchFamily="34" charset="0"/>
                <a:cs typeface="Arial" pitchFamily="34" charset="0"/>
              </a:rPr>
              <a:t>(</a:t>
            </a:r>
            <a:r>
              <a:rPr lang="vi-VN" sz="1600" dirty="0">
                <a:latin typeface="Arial" pitchFamily="34" charset="0"/>
                <a:cs typeface="Arial" pitchFamily="34" charset="0"/>
              </a:rPr>
              <a:t>care vor raporta ca "date </a:t>
            </a:r>
            <a:r>
              <a:rPr lang="vi-VN" sz="1600" dirty="0" smtClean="0">
                <a:latin typeface="Arial" pitchFamily="34" charset="0"/>
                <a:cs typeface="Arial" pitchFamily="34" charset="0"/>
              </a:rPr>
              <a:t>lips</a:t>
            </a:r>
            <a:r>
              <a:rPr lang="en-US" sz="1600" dirty="0" smtClean="0">
                <a:latin typeface="Arial" pitchFamily="34" charset="0"/>
                <a:cs typeface="Arial" pitchFamily="34" charset="0"/>
              </a:rPr>
              <a:t>a</a:t>
            </a:r>
            <a:r>
              <a:rPr lang="vi-VN" sz="1600" dirty="0" smtClean="0">
                <a:latin typeface="Arial" pitchFamily="34" charset="0"/>
                <a:cs typeface="Arial" pitchFamily="34" charset="0"/>
              </a:rPr>
              <a:t>", </a:t>
            </a:r>
            <a:r>
              <a:rPr lang="vi-VN" sz="1600" dirty="0">
                <a:latin typeface="Arial" pitchFamily="34" charset="0"/>
                <a:cs typeface="Arial" pitchFamily="34" charset="0"/>
              </a:rPr>
              <a:t>"neconcludente", sau "concludente, dar nu sunt suficiente pentru o clasificare")</a:t>
            </a:r>
          </a:p>
          <a:p>
            <a:pPr lvl="1" algn="just"/>
            <a:r>
              <a:rPr lang="vi-VN" sz="1600" dirty="0" smtClean="0">
                <a:latin typeface="Arial" pitchFamily="34" charset="0"/>
                <a:cs typeface="Arial" pitchFamily="34" charset="0"/>
              </a:rPr>
              <a:t>producătorul</a:t>
            </a:r>
            <a:r>
              <a:rPr lang="vi-VN" sz="1600" dirty="0">
                <a:latin typeface="Arial" pitchFamily="34" charset="0"/>
                <a:cs typeface="Arial" pitchFamily="34" charset="0"/>
              </a:rPr>
              <a:t>, importatorul sau utilizatorul din aval are acces la, sau a generat, de date diferite sau suplimentare</a:t>
            </a:r>
            <a:endParaRPr lang="en-US" sz="1600" dirty="0">
              <a:latin typeface="Arial" pitchFamily="34" charset="0"/>
              <a:cs typeface="Arial" pitchFamily="34" charset="0"/>
            </a:endParaRPr>
          </a:p>
          <a:p>
            <a:pPr algn="just"/>
            <a:endParaRPr lang="en-US" sz="1600" dirty="0" smtClean="0">
              <a:latin typeface="Arial" pitchFamily="34" charset="0"/>
              <a:cs typeface="Arial" pitchFamily="34" charset="0"/>
            </a:endParaRPr>
          </a:p>
          <a:p>
            <a:pPr algn="just"/>
            <a:r>
              <a:rPr lang="en-US" sz="1600" dirty="0">
                <a:latin typeface="Arial" pitchFamily="34" charset="0"/>
                <a:cs typeface="Arial" pitchFamily="34" charset="0"/>
              </a:rPr>
              <a:t>Aceste informații nu elimina obligația de a lua în considerare informațiile disponibile și relevante </a:t>
            </a:r>
            <a:r>
              <a:rPr lang="en-US" sz="1600" dirty="0" smtClean="0">
                <a:latin typeface="Arial" pitchFamily="34" charset="0"/>
                <a:cs typeface="Arial" pitchFamily="34" charset="0"/>
              </a:rPr>
              <a:t>din Pasul </a:t>
            </a:r>
            <a:r>
              <a:rPr lang="en-US" sz="1600" dirty="0">
                <a:latin typeface="Arial" pitchFamily="34" charset="0"/>
                <a:cs typeface="Arial" pitchFamily="34" charset="0"/>
              </a:rPr>
              <a:t>4 pentru a obține clasificarea substanței. Dar știind ce clase </a:t>
            </a:r>
            <a:r>
              <a:rPr lang="en-US" sz="1600" dirty="0" smtClean="0">
                <a:latin typeface="Arial" pitchFamily="34" charset="0"/>
                <a:cs typeface="Arial" pitchFamily="34" charset="0"/>
              </a:rPr>
              <a:t>și </a:t>
            </a:r>
            <a:r>
              <a:rPr lang="en-US" sz="1600" dirty="0">
                <a:latin typeface="Arial" pitchFamily="34" charset="0"/>
                <a:cs typeface="Arial" pitchFamily="34" charset="0"/>
              </a:rPr>
              <a:t>categorii de </a:t>
            </a:r>
            <a:r>
              <a:rPr lang="en-US" sz="1600" dirty="0" smtClean="0">
                <a:latin typeface="Arial" pitchFamily="34" charset="0"/>
                <a:cs typeface="Arial" pitchFamily="34" charset="0"/>
              </a:rPr>
              <a:t>pericol, pe care un alt operator economic le-a identificat deja, aceasta poate fi folosit in acest proces de informare. </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1506117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55000" lnSpcReduction="20000"/>
          </a:bodyPr>
          <a:lstStyle/>
          <a:p>
            <a:pPr algn="ctr"/>
            <a:r>
              <a:rPr lang="en-US" b="1" dirty="0">
                <a:solidFill>
                  <a:schemeClr val="tx1"/>
                </a:solidFill>
                <a:latin typeface="Arial Black" pitchFamily="34" charset="0"/>
              </a:rPr>
              <a:t>AGENTIA NATIONALA PENTRU PROTECTIA MEDIULUI </a:t>
            </a:r>
            <a:br>
              <a:rPr lang="en-US" b="1" dirty="0">
                <a:solidFill>
                  <a:schemeClr val="tx1"/>
                </a:solidFill>
                <a:latin typeface="Arial Black" pitchFamily="34" charset="0"/>
              </a:rPr>
            </a:br>
            <a:r>
              <a:rPr lang="en-US" b="1" dirty="0">
                <a:solidFill>
                  <a:schemeClr val="tx1"/>
                </a:solidFill>
                <a:latin typeface="Arial Black" pitchFamily="34" charset="0"/>
              </a:rPr>
              <a:t>DIRECTIA DESEURI SI SUBSTANTE CHIMICE PERICULOASE</a:t>
            </a:r>
            <a:br>
              <a:rPr lang="en-US" b="1" dirty="0">
                <a:solidFill>
                  <a:schemeClr val="tx1"/>
                </a:solidFill>
                <a:latin typeface="Arial Black" pitchFamily="34" charset="0"/>
              </a:rPr>
            </a:br>
            <a:r>
              <a:rPr lang="en-US" b="1" dirty="0">
                <a:solidFill>
                  <a:schemeClr val="tx1"/>
                </a:solidFill>
                <a:latin typeface="Arial Black" pitchFamily="34" charset="0"/>
              </a:rPr>
              <a:t>Claudia Pârvu</a:t>
            </a:r>
          </a:p>
          <a:p>
            <a:pPr algn="ctr"/>
            <a:r>
              <a:rPr lang="en-US" b="1" dirty="0">
                <a:solidFill>
                  <a:schemeClr val="tx1"/>
                </a:solidFill>
                <a:latin typeface="Arial Black" pitchFamily="34" charset="0"/>
              </a:rPr>
              <a:t>Tel. 021 207 11 08</a:t>
            </a:r>
          </a:p>
          <a:p>
            <a:pPr algn="ctr"/>
            <a:r>
              <a:rPr lang="en-US" b="1" dirty="0" smtClean="0">
                <a:solidFill>
                  <a:schemeClr val="tx1"/>
                </a:solidFill>
                <a:latin typeface="Arial Black" pitchFamily="34" charset="0"/>
                <a:hlinkClick r:id="rId2"/>
              </a:rPr>
              <a:t>claudia.babescu@anpm.ro</a:t>
            </a:r>
            <a:endParaRPr lang="en-US" b="1" dirty="0">
              <a:solidFill>
                <a:schemeClr val="tx1"/>
              </a:solidFill>
              <a:latin typeface="Arial Black" pitchFamily="34" charset="0"/>
            </a:endParaRPr>
          </a:p>
          <a:p>
            <a:pPr algn="ctr"/>
            <a:r>
              <a:rPr lang="en-US" b="1" dirty="0" smtClean="0">
                <a:solidFill>
                  <a:schemeClr val="tx1"/>
                </a:solidFill>
                <a:latin typeface="Arial Black" pitchFamily="34" charset="0"/>
              </a:rPr>
              <a:t>25- 28 OCTOMBRIE 2016 </a:t>
            </a:r>
            <a:endParaRPr lang="en-US" dirty="0">
              <a:solidFill>
                <a:schemeClr val="tx1"/>
              </a:solidFill>
            </a:endParaRPr>
          </a:p>
          <a:p>
            <a:endParaRPr lang="en-US" dirty="0"/>
          </a:p>
        </p:txBody>
      </p:sp>
      <p:sp>
        <p:nvSpPr>
          <p:cNvPr id="3" name="Title 2"/>
          <p:cNvSpPr>
            <a:spLocks noGrp="1"/>
          </p:cNvSpPr>
          <p:nvPr>
            <p:ph type="title"/>
          </p:nvPr>
        </p:nvSpPr>
        <p:spPr/>
        <p:txBody>
          <a:bodyPr>
            <a:normAutofit fontScale="90000"/>
          </a:bodyPr>
          <a:lstStyle/>
          <a:p>
            <a:r>
              <a:rPr lang="en-US" dirty="0" smtClean="0"/>
              <a:t>VA MULTUMESC PENTRU ATENTIE !</a:t>
            </a:r>
            <a:endParaRPr lang="en-US" dirty="0"/>
          </a:p>
        </p:txBody>
      </p:sp>
    </p:spTree>
    <p:extLst>
      <p:ext uri="{BB962C8B-B14F-4D97-AF65-F5344CB8AC3E}">
        <p14:creationId xmlns:p14="http://schemas.microsoft.com/office/powerpoint/2010/main" val="1739863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77500" lnSpcReduction="20000"/>
          </a:bodyPr>
          <a:lstStyle/>
          <a:p>
            <a:endParaRPr lang="en-US" dirty="0">
              <a:latin typeface="Arial" pitchFamily="34" charset="0"/>
              <a:cs typeface="Arial" pitchFamily="34" charset="0"/>
            </a:endParaRPr>
          </a:p>
          <a:p>
            <a:r>
              <a:rPr lang="en-US" i="1" dirty="0">
                <a:latin typeface="Arial" pitchFamily="34" charset="0"/>
                <a:cs typeface="Arial" pitchFamily="34" charset="0"/>
              </a:rPr>
              <a:t>Articolul 3 </a:t>
            </a:r>
            <a:endParaRPr lang="en-US" dirty="0">
              <a:latin typeface="Arial" pitchFamily="34" charset="0"/>
              <a:cs typeface="Arial" pitchFamily="34" charset="0"/>
            </a:endParaRPr>
          </a:p>
          <a:p>
            <a:r>
              <a:rPr lang="en-US" b="1" dirty="0">
                <a:latin typeface="Arial" pitchFamily="34" charset="0"/>
                <a:cs typeface="Arial" pitchFamily="34" charset="0"/>
              </a:rPr>
              <a:t>Substanțe și amestecuri periculoase și specificarea claselor de pericol </a:t>
            </a:r>
            <a:endParaRPr lang="en-US" dirty="0">
              <a:latin typeface="Arial" pitchFamily="34" charset="0"/>
              <a:cs typeface="Arial" pitchFamily="34" charset="0"/>
            </a:endParaRPr>
          </a:p>
          <a:p>
            <a:pPr algn="just"/>
            <a:r>
              <a:rPr lang="vi-VN" dirty="0">
                <a:latin typeface="Arial" pitchFamily="34" charset="0"/>
                <a:cs typeface="Arial" pitchFamily="34" charset="0"/>
              </a:rPr>
              <a:t>O substanță sau un amestec care respectă criteriile privind </a:t>
            </a:r>
            <a:r>
              <a:rPr lang="vi-VN" b="1" dirty="0">
                <a:solidFill>
                  <a:srgbClr val="C00000"/>
                </a:solidFill>
                <a:latin typeface="Arial" pitchFamily="34" charset="0"/>
                <a:cs typeface="Arial" pitchFamily="34" charset="0"/>
              </a:rPr>
              <a:t>pericolele fizice</a:t>
            </a:r>
            <a:r>
              <a:rPr lang="vi-VN" dirty="0">
                <a:latin typeface="Arial" pitchFamily="34" charset="0"/>
                <a:cs typeface="Arial" pitchFamily="34" charset="0"/>
              </a:rPr>
              <a:t>, pentru </a:t>
            </a:r>
            <a:r>
              <a:rPr lang="vi-VN" b="1" dirty="0">
                <a:solidFill>
                  <a:srgbClr val="C00000"/>
                </a:solidFill>
                <a:latin typeface="Arial" pitchFamily="34" charset="0"/>
                <a:cs typeface="Arial" pitchFamily="34" charset="0"/>
              </a:rPr>
              <a:t>sănătate</a:t>
            </a:r>
            <a:r>
              <a:rPr lang="vi-VN" dirty="0">
                <a:latin typeface="Arial" pitchFamily="34" charset="0"/>
                <a:cs typeface="Arial" pitchFamily="34" charset="0"/>
              </a:rPr>
              <a:t> sau pentru </a:t>
            </a:r>
            <a:r>
              <a:rPr lang="vi-VN" b="1" dirty="0">
                <a:solidFill>
                  <a:srgbClr val="C00000"/>
                </a:solidFill>
                <a:latin typeface="Arial" pitchFamily="34" charset="0"/>
                <a:cs typeface="Arial" pitchFamily="34" charset="0"/>
              </a:rPr>
              <a:t>mediu</a:t>
            </a:r>
            <a:r>
              <a:rPr lang="vi-VN" dirty="0">
                <a:latin typeface="Arial" pitchFamily="34" charset="0"/>
                <a:cs typeface="Arial" pitchFamily="34" charset="0"/>
              </a:rPr>
              <a:t>, stabilite în </a:t>
            </a:r>
            <a:r>
              <a:rPr lang="vi-VN" b="1" dirty="0">
                <a:solidFill>
                  <a:srgbClr val="7030A0"/>
                </a:solidFill>
                <a:latin typeface="Arial" pitchFamily="34" charset="0"/>
                <a:cs typeface="Arial" pitchFamily="34" charset="0"/>
              </a:rPr>
              <a:t>părțile 2-5 din anexa I, este considerat periculoasă </a:t>
            </a:r>
            <a:r>
              <a:rPr lang="vi-VN" dirty="0">
                <a:latin typeface="Arial" pitchFamily="34" charset="0"/>
                <a:cs typeface="Arial" pitchFamily="34" charset="0"/>
              </a:rPr>
              <a:t>(periculos) și se clasifică în raport cu clasele de pericol corespunzătoare prevăzute în respectiva anexă. </a:t>
            </a:r>
            <a:endParaRPr lang="en-US" dirty="0" smtClean="0">
              <a:latin typeface="Arial" pitchFamily="34" charset="0"/>
              <a:cs typeface="Arial" pitchFamily="34" charset="0"/>
            </a:endParaRPr>
          </a:p>
          <a:p>
            <a:pPr marL="0" indent="0" algn="just">
              <a:buNone/>
            </a:pPr>
            <a:endParaRPr lang="vi-VN" dirty="0">
              <a:latin typeface="Arial" pitchFamily="34" charset="0"/>
              <a:cs typeface="Arial" pitchFamily="34" charset="0"/>
            </a:endParaRPr>
          </a:p>
          <a:p>
            <a:pPr algn="just"/>
            <a:r>
              <a:rPr lang="vi-VN" dirty="0">
                <a:latin typeface="Arial" pitchFamily="34" charset="0"/>
                <a:cs typeface="Arial" pitchFamily="34" charset="0"/>
              </a:rPr>
              <a:t>În cazul în care, în anexa I, clasele de pericol se diferențiază pe baza căii de expunere sau a naturii efectelor, substanța sau amestecul se clasifică în conformitate cu diferențierea în cauză.</a:t>
            </a:r>
            <a:endParaRPr lang="en-US" dirty="0">
              <a:latin typeface="Arial" pitchFamily="34" charset="0"/>
              <a:cs typeface="Arial" pitchFamily="34" charset="0"/>
            </a:endParaRPr>
          </a:p>
        </p:txBody>
      </p:sp>
    </p:spTree>
    <p:extLst>
      <p:ext uri="{BB962C8B-B14F-4D97-AF65-F5344CB8AC3E}">
        <p14:creationId xmlns:p14="http://schemas.microsoft.com/office/powerpoint/2010/main" val="335520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55000" lnSpcReduction="20000"/>
          </a:bodyPr>
          <a:lstStyle/>
          <a:p>
            <a:endParaRPr lang="en-US" dirty="0"/>
          </a:p>
          <a:p>
            <a:r>
              <a:rPr lang="en-US" i="1" dirty="0">
                <a:latin typeface="Arial" pitchFamily="34" charset="0"/>
                <a:cs typeface="Arial" pitchFamily="34" charset="0"/>
              </a:rPr>
              <a:t>Articolul 11 </a:t>
            </a:r>
            <a:endParaRPr lang="en-US" dirty="0">
              <a:latin typeface="Arial" pitchFamily="34" charset="0"/>
              <a:cs typeface="Arial" pitchFamily="34" charset="0"/>
            </a:endParaRPr>
          </a:p>
          <a:p>
            <a:r>
              <a:rPr lang="vi-VN" b="1" dirty="0">
                <a:latin typeface="Arial" pitchFamily="34" charset="0"/>
                <a:cs typeface="Arial" pitchFamily="34" charset="0"/>
              </a:rPr>
              <a:t>Valori-limită </a:t>
            </a:r>
            <a:endParaRPr lang="vi-VN" dirty="0">
              <a:latin typeface="Arial" pitchFamily="34" charset="0"/>
              <a:cs typeface="Arial" pitchFamily="34" charset="0"/>
            </a:endParaRPr>
          </a:p>
          <a:p>
            <a:pPr algn="just"/>
            <a:r>
              <a:rPr lang="vi-VN" dirty="0">
                <a:latin typeface="Arial" pitchFamily="34" charset="0"/>
                <a:cs typeface="Arial" pitchFamily="34" charset="0"/>
              </a:rPr>
              <a:t>(1) În cazul în care o substanță conține o altă substanță, clasificată ea însăși ca periculoasă, fie sub forma unei impurități, a unui aditiv sau a unui component individual, identificate, aceasta se ia în considerare în vederea clasificării, în cazul în care concentrația impurității, a aditivului sau a componentului individual, identificate, este egală sau mai mare decât valoarea sa limită aplicabilă în conformitate cu alineatul (3</a:t>
            </a:r>
            <a:r>
              <a:rPr lang="vi-VN" dirty="0" smtClean="0">
                <a:latin typeface="Arial" pitchFamily="34" charset="0"/>
                <a:cs typeface="Arial" pitchFamily="34" charset="0"/>
              </a:rPr>
              <a:t>).</a:t>
            </a:r>
            <a:endParaRPr lang="en-US" dirty="0" smtClean="0">
              <a:latin typeface="Arial" pitchFamily="34" charset="0"/>
              <a:cs typeface="Arial" pitchFamily="34" charset="0"/>
            </a:endParaRPr>
          </a:p>
          <a:p>
            <a:pPr marL="0" indent="0" algn="just">
              <a:buNone/>
            </a:pPr>
            <a:r>
              <a:rPr lang="vi-VN" dirty="0" smtClean="0">
                <a:latin typeface="Arial" pitchFamily="34" charset="0"/>
                <a:cs typeface="Arial" pitchFamily="34" charset="0"/>
              </a:rPr>
              <a:t> </a:t>
            </a:r>
            <a:endParaRPr lang="vi-VN" dirty="0">
              <a:latin typeface="Arial" pitchFamily="34" charset="0"/>
              <a:cs typeface="Arial" pitchFamily="34" charset="0"/>
            </a:endParaRPr>
          </a:p>
          <a:p>
            <a:pPr algn="just"/>
            <a:r>
              <a:rPr lang="vi-VN" dirty="0">
                <a:latin typeface="Arial" pitchFamily="34" charset="0"/>
                <a:cs typeface="Arial" pitchFamily="34" charset="0"/>
              </a:rPr>
              <a:t>(2) În cazul în care un amestec conține o substanță clasificată ca periculoasă, fie sub formă de component, de impuritate sau aditiv, identificate, aceste informații se iau în considerare în vederea clasificării, în cazul în care concentrația respectivei substanțe este egală sau mai mare decât valoarea sa limită, în conformitate cu alineatul (3</a:t>
            </a:r>
            <a:r>
              <a:rPr lang="vi-VN" dirty="0" smtClean="0">
                <a:latin typeface="Arial" pitchFamily="34" charset="0"/>
                <a:cs typeface="Arial" pitchFamily="34" charset="0"/>
              </a:rPr>
              <a:t>).</a:t>
            </a:r>
            <a:endParaRPr lang="en-US" dirty="0" smtClean="0">
              <a:latin typeface="Arial" pitchFamily="34" charset="0"/>
              <a:cs typeface="Arial" pitchFamily="34" charset="0"/>
            </a:endParaRPr>
          </a:p>
          <a:p>
            <a:pPr marL="0" indent="0" algn="just">
              <a:buNone/>
            </a:pPr>
            <a:r>
              <a:rPr lang="vi-VN" dirty="0" smtClean="0">
                <a:latin typeface="Arial" pitchFamily="34" charset="0"/>
                <a:cs typeface="Arial" pitchFamily="34" charset="0"/>
              </a:rPr>
              <a:t> </a:t>
            </a:r>
            <a:endParaRPr lang="vi-VN" dirty="0">
              <a:latin typeface="Arial" pitchFamily="34" charset="0"/>
              <a:cs typeface="Arial" pitchFamily="34" charset="0"/>
            </a:endParaRPr>
          </a:p>
          <a:p>
            <a:pPr algn="just"/>
            <a:r>
              <a:rPr lang="vi-VN" dirty="0">
                <a:latin typeface="Arial" pitchFamily="34" charset="0"/>
                <a:cs typeface="Arial" pitchFamily="34" charset="0"/>
              </a:rPr>
              <a:t>(3) Valoarea limită menționată la </a:t>
            </a:r>
            <a:r>
              <a:rPr lang="vi-VN" b="1" dirty="0">
                <a:solidFill>
                  <a:srgbClr val="7030A0"/>
                </a:solidFill>
                <a:latin typeface="Arial" pitchFamily="34" charset="0"/>
                <a:cs typeface="Arial" pitchFamily="34" charset="0"/>
              </a:rPr>
              <a:t>alineatele (1) și (2) se stabilește în conformitate cu secțiunea 1.1.2.2 din anexa I.</a:t>
            </a:r>
            <a:endParaRPr lang="en-US" b="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28228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47500" lnSpcReduction="20000"/>
          </a:bodyPr>
          <a:lstStyle/>
          <a:p>
            <a:endParaRPr lang="en-US" dirty="0"/>
          </a:p>
          <a:p>
            <a:r>
              <a:rPr lang="en-US" sz="3300" b="1" dirty="0">
                <a:solidFill>
                  <a:srgbClr val="7030A0"/>
                </a:solidFill>
                <a:latin typeface="Arial" pitchFamily="34" charset="0"/>
                <a:cs typeface="Arial" pitchFamily="34" charset="0"/>
              </a:rPr>
              <a:t>PARTEA 2: PERICOLE </a:t>
            </a:r>
            <a:r>
              <a:rPr lang="en-US" sz="3300" b="1" dirty="0" smtClean="0">
                <a:solidFill>
                  <a:srgbClr val="7030A0"/>
                </a:solidFill>
                <a:latin typeface="Arial" pitchFamily="34" charset="0"/>
                <a:cs typeface="Arial" pitchFamily="34" charset="0"/>
              </a:rPr>
              <a:t>FIZICE</a:t>
            </a:r>
          </a:p>
          <a:p>
            <a:endParaRPr lang="en-US" sz="3300" b="1" dirty="0">
              <a:solidFill>
                <a:srgbClr val="7030A0"/>
              </a:solidFill>
              <a:latin typeface="Arial" pitchFamily="34" charset="0"/>
              <a:cs typeface="Arial" pitchFamily="34" charset="0"/>
            </a:endParaRPr>
          </a:p>
          <a:p>
            <a:r>
              <a:rPr lang="en-US" sz="3300" dirty="0">
                <a:latin typeface="Arial" pitchFamily="34" charset="0"/>
                <a:cs typeface="Arial" pitchFamily="34" charset="0"/>
              </a:rPr>
              <a:t>2.1. </a:t>
            </a:r>
            <a:r>
              <a:rPr lang="en-US" sz="3300" b="1" dirty="0" smtClean="0">
                <a:latin typeface="Arial" pitchFamily="34" charset="0"/>
                <a:cs typeface="Arial" pitchFamily="34" charset="0"/>
              </a:rPr>
              <a:t>Explozivi</a:t>
            </a:r>
          </a:p>
          <a:p>
            <a:endParaRPr lang="en-US" sz="3300" b="1" dirty="0" smtClean="0">
              <a:latin typeface="Arial" pitchFamily="34" charset="0"/>
              <a:cs typeface="Arial" pitchFamily="34" charset="0"/>
            </a:endParaRPr>
          </a:p>
          <a:p>
            <a:pPr algn="just"/>
            <a:r>
              <a:rPr lang="vi-VN" sz="3300" dirty="0" smtClean="0">
                <a:solidFill>
                  <a:srgbClr val="7030A0"/>
                </a:solidFill>
                <a:latin typeface="Arial" pitchFamily="34" charset="0"/>
                <a:cs typeface="Arial" pitchFamily="34" charset="0"/>
              </a:rPr>
              <a:t>Clasificarea </a:t>
            </a:r>
            <a:r>
              <a:rPr lang="vi-VN" sz="3300" dirty="0">
                <a:solidFill>
                  <a:srgbClr val="7030A0"/>
                </a:solidFill>
                <a:latin typeface="Arial" pitchFamily="34" charset="0"/>
                <a:cs typeface="Arial" pitchFamily="34" charset="0"/>
              </a:rPr>
              <a:t>substanțelor, amestecurilor </a:t>
            </a:r>
            <a:r>
              <a:rPr lang="vi-VN" sz="3300" dirty="0">
                <a:latin typeface="Arial" pitchFamily="34" charset="0"/>
                <a:cs typeface="Arial" pitchFamily="34" charset="0"/>
              </a:rPr>
              <a:t>și articolelor în clasa de pericol a explozivilor și atribuirea suplimentară într-o diviziune constituie o procedură foarte complexă, în trei etape. </a:t>
            </a:r>
            <a:r>
              <a:rPr lang="vi-VN" sz="3300" dirty="0">
                <a:solidFill>
                  <a:srgbClr val="7030A0"/>
                </a:solidFill>
                <a:latin typeface="Arial" pitchFamily="34" charset="0"/>
                <a:cs typeface="Arial" pitchFamily="34" charset="0"/>
              </a:rPr>
              <a:t>Trebuie să se facă trimitere la Recomandările ONU privind transportul mărfurilor periculoase, Manualul de teste și criterii partea I. </a:t>
            </a:r>
          </a:p>
          <a:p>
            <a:r>
              <a:rPr lang="vi-VN" sz="3300" b="1" dirty="0">
                <a:solidFill>
                  <a:srgbClr val="C00000"/>
                </a:solidFill>
                <a:latin typeface="Arial" pitchFamily="34" charset="0"/>
                <a:cs typeface="Arial" pitchFamily="34" charset="0"/>
              </a:rPr>
              <a:t>Prima etapă </a:t>
            </a:r>
            <a:r>
              <a:rPr lang="vi-VN" sz="3300" dirty="0">
                <a:latin typeface="Arial" pitchFamily="34" charset="0"/>
                <a:cs typeface="Arial" pitchFamily="34" charset="0"/>
              </a:rPr>
              <a:t>implică stabilirea faptului dacă substanța sau amestecul are efecte </a:t>
            </a:r>
            <a:r>
              <a:rPr lang="vi-VN" sz="3300" dirty="0">
                <a:solidFill>
                  <a:srgbClr val="7030A0"/>
                </a:solidFill>
                <a:latin typeface="Arial" pitchFamily="34" charset="0"/>
                <a:cs typeface="Arial" pitchFamily="34" charset="0"/>
              </a:rPr>
              <a:t>explozive (seria de teste 1). </a:t>
            </a:r>
            <a:endParaRPr lang="en-US" sz="3300" dirty="0" smtClean="0">
              <a:solidFill>
                <a:srgbClr val="7030A0"/>
              </a:solidFill>
              <a:latin typeface="Arial" pitchFamily="34" charset="0"/>
              <a:cs typeface="Arial" pitchFamily="34" charset="0"/>
            </a:endParaRPr>
          </a:p>
          <a:p>
            <a:r>
              <a:rPr lang="vi-VN" sz="3300" b="1" dirty="0" smtClean="0">
                <a:solidFill>
                  <a:srgbClr val="C00000"/>
                </a:solidFill>
                <a:latin typeface="Arial" pitchFamily="34" charset="0"/>
                <a:cs typeface="Arial" pitchFamily="34" charset="0"/>
              </a:rPr>
              <a:t>A </a:t>
            </a:r>
            <a:r>
              <a:rPr lang="vi-VN" sz="3300" b="1" dirty="0">
                <a:solidFill>
                  <a:srgbClr val="C00000"/>
                </a:solidFill>
                <a:latin typeface="Arial" pitchFamily="34" charset="0"/>
                <a:cs typeface="Arial" pitchFamily="34" charset="0"/>
              </a:rPr>
              <a:t>doua etapă </a:t>
            </a:r>
            <a:r>
              <a:rPr lang="vi-VN" sz="3300" dirty="0">
                <a:latin typeface="Arial" pitchFamily="34" charset="0"/>
                <a:cs typeface="Arial" pitchFamily="34" charset="0"/>
              </a:rPr>
              <a:t>constă în procedura de acceptare (</a:t>
            </a:r>
            <a:r>
              <a:rPr lang="vi-VN" sz="3300" dirty="0">
                <a:solidFill>
                  <a:srgbClr val="7030A0"/>
                </a:solidFill>
                <a:latin typeface="Arial" pitchFamily="34" charset="0"/>
                <a:cs typeface="Arial" pitchFamily="34" charset="0"/>
              </a:rPr>
              <a:t>seriile de teste 2-4</a:t>
            </a:r>
            <a:r>
              <a:rPr lang="vi-VN" sz="3300" dirty="0">
                <a:latin typeface="Arial" pitchFamily="34" charset="0"/>
                <a:cs typeface="Arial" pitchFamily="34" charset="0"/>
              </a:rPr>
              <a:t>), iar </a:t>
            </a:r>
            <a:endParaRPr lang="en-US" sz="3300" dirty="0" smtClean="0">
              <a:latin typeface="Arial" pitchFamily="34" charset="0"/>
              <a:cs typeface="Arial" pitchFamily="34" charset="0"/>
            </a:endParaRPr>
          </a:p>
          <a:p>
            <a:pPr algn="just"/>
            <a:r>
              <a:rPr lang="vi-VN" sz="3300" b="1" dirty="0" smtClean="0">
                <a:solidFill>
                  <a:srgbClr val="C00000"/>
                </a:solidFill>
                <a:latin typeface="Arial" pitchFamily="34" charset="0"/>
                <a:cs typeface="Arial" pitchFamily="34" charset="0"/>
              </a:rPr>
              <a:t>a </a:t>
            </a:r>
            <a:r>
              <a:rPr lang="vi-VN" sz="3300" b="1" dirty="0">
                <a:solidFill>
                  <a:srgbClr val="C00000"/>
                </a:solidFill>
                <a:latin typeface="Arial" pitchFamily="34" charset="0"/>
                <a:cs typeface="Arial" pitchFamily="34" charset="0"/>
              </a:rPr>
              <a:t>treia etapă </a:t>
            </a:r>
            <a:r>
              <a:rPr lang="vi-VN" sz="3300" dirty="0">
                <a:latin typeface="Arial" pitchFamily="34" charset="0"/>
                <a:cs typeface="Arial" pitchFamily="34" charset="0"/>
              </a:rPr>
              <a:t>constă în încadrarea într-o categorie de pericol (</a:t>
            </a:r>
            <a:r>
              <a:rPr lang="vi-VN" sz="3300" dirty="0">
                <a:solidFill>
                  <a:srgbClr val="7030A0"/>
                </a:solidFill>
                <a:latin typeface="Arial" pitchFamily="34" charset="0"/>
                <a:cs typeface="Arial" pitchFamily="34" charset="0"/>
              </a:rPr>
              <a:t>seriile de teste 5- 7</a:t>
            </a:r>
            <a:r>
              <a:rPr lang="vi-VN" sz="3300" dirty="0">
                <a:latin typeface="Arial" pitchFamily="34" charset="0"/>
                <a:cs typeface="Arial" pitchFamily="34" charset="0"/>
              </a:rPr>
              <a:t>). Pentru a stabili dacă un candidat pentru „emulsie, suspensie sau gel de azotat de amoniu, intermediar pentru explozivi minieri (ANE)” este îndeajuns de insensibil pentru a fi inclus ca lichid oxidant (secțiunea 2.13) sau solid oxidant (secțiunea 2.14) se folosește seria de teste 8.</a:t>
            </a:r>
            <a:endParaRPr lang="en-US" sz="3300" dirty="0">
              <a:latin typeface="Arial" pitchFamily="34" charset="0"/>
              <a:cs typeface="Arial" pitchFamily="34" charset="0"/>
            </a:endParaRPr>
          </a:p>
        </p:txBody>
      </p:sp>
    </p:spTree>
    <p:extLst>
      <p:ext uri="{BB962C8B-B14F-4D97-AF65-F5344CB8AC3E}">
        <p14:creationId xmlns:p14="http://schemas.microsoft.com/office/powerpoint/2010/main" val="3191042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85000" lnSpcReduction="10000"/>
          </a:bodyPr>
          <a:lstStyle/>
          <a:p>
            <a:r>
              <a:rPr lang="en-US" b="1" dirty="0" smtClean="0">
                <a:solidFill>
                  <a:srgbClr val="7030A0"/>
                </a:solidFill>
                <a:latin typeface="Arial" pitchFamily="34" charset="0"/>
                <a:cs typeface="Arial" pitchFamily="34" charset="0"/>
              </a:rPr>
              <a:t>PARTEA </a:t>
            </a:r>
            <a:r>
              <a:rPr lang="en-US" b="1" dirty="0">
                <a:solidFill>
                  <a:srgbClr val="7030A0"/>
                </a:solidFill>
                <a:latin typeface="Arial" pitchFamily="34" charset="0"/>
                <a:cs typeface="Arial" pitchFamily="34" charset="0"/>
              </a:rPr>
              <a:t>2: PERICOLE </a:t>
            </a:r>
            <a:r>
              <a:rPr lang="en-US" b="1" dirty="0" smtClean="0">
                <a:solidFill>
                  <a:srgbClr val="7030A0"/>
                </a:solidFill>
                <a:latin typeface="Arial" pitchFamily="34" charset="0"/>
                <a:cs typeface="Arial" pitchFamily="34" charset="0"/>
              </a:rPr>
              <a:t>FIZICE</a:t>
            </a:r>
          </a:p>
          <a:p>
            <a:pPr marL="0" indent="0">
              <a:buNone/>
            </a:pPr>
            <a:r>
              <a:rPr lang="en-US" b="1" dirty="0" smtClean="0">
                <a:solidFill>
                  <a:srgbClr val="7030A0"/>
                </a:solidFill>
                <a:latin typeface="Arial" pitchFamily="34" charset="0"/>
                <a:cs typeface="Arial" pitchFamily="34" charset="0"/>
              </a:rPr>
              <a:t> </a:t>
            </a:r>
            <a:endParaRPr lang="en-US" b="1" dirty="0">
              <a:solidFill>
                <a:srgbClr val="7030A0"/>
              </a:solidFill>
              <a:latin typeface="Arial" pitchFamily="34" charset="0"/>
              <a:cs typeface="Arial" pitchFamily="34" charset="0"/>
            </a:endParaRPr>
          </a:p>
          <a:p>
            <a:pPr algn="just"/>
            <a:r>
              <a:rPr lang="it-IT" dirty="0" smtClean="0">
                <a:latin typeface="Arial" pitchFamily="34" charset="0"/>
                <a:cs typeface="Arial" pitchFamily="34" charset="0"/>
              </a:rPr>
              <a:t>2.2</a:t>
            </a:r>
            <a:r>
              <a:rPr lang="it-IT" dirty="0">
                <a:latin typeface="Arial" pitchFamily="34" charset="0"/>
                <a:cs typeface="Arial" pitchFamily="34" charset="0"/>
              </a:rPr>
              <a:t>. </a:t>
            </a:r>
            <a:r>
              <a:rPr lang="it-IT" b="1" dirty="0">
                <a:latin typeface="Arial" pitchFamily="34" charset="0"/>
                <a:cs typeface="Arial" pitchFamily="34" charset="0"/>
              </a:rPr>
              <a:t>Gaze inflamabile (inclusiv gaze instabile chimic</a:t>
            </a:r>
            <a:r>
              <a:rPr lang="it-IT" b="1" dirty="0" smtClean="0">
                <a:latin typeface="Arial" pitchFamily="34" charset="0"/>
                <a:cs typeface="Arial" pitchFamily="34" charset="0"/>
              </a:rPr>
              <a:t>), </a:t>
            </a:r>
            <a:r>
              <a:rPr lang="en-US" dirty="0" smtClean="0">
                <a:latin typeface="Arial" pitchFamily="34" charset="0"/>
                <a:cs typeface="Arial" pitchFamily="34" charset="0"/>
              </a:rPr>
              <a:t>2.3</a:t>
            </a:r>
            <a:r>
              <a:rPr lang="en-US" dirty="0">
                <a:latin typeface="Arial" pitchFamily="34" charset="0"/>
                <a:cs typeface="Arial" pitchFamily="34" charset="0"/>
              </a:rPr>
              <a:t>. </a:t>
            </a:r>
            <a:r>
              <a:rPr lang="en-US" b="1" dirty="0" smtClean="0">
                <a:latin typeface="Arial" pitchFamily="34" charset="0"/>
                <a:cs typeface="Arial" pitchFamily="34" charset="0"/>
              </a:rPr>
              <a:t>Aerosoli, </a:t>
            </a:r>
            <a:r>
              <a:rPr lang="en-US" dirty="0" smtClean="0">
                <a:latin typeface="Arial" pitchFamily="34" charset="0"/>
                <a:cs typeface="Arial" pitchFamily="34" charset="0"/>
              </a:rPr>
              <a:t>2.4</a:t>
            </a:r>
            <a:r>
              <a:rPr lang="en-US" dirty="0">
                <a:latin typeface="Arial" pitchFamily="34" charset="0"/>
                <a:cs typeface="Arial" pitchFamily="34" charset="0"/>
              </a:rPr>
              <a:t>. </a:t>
            </a:r>
            <a:r>
              <a:rPr lang="en-US" b="1" dirty="0">
                <a:latin typeface="Arial" pitchFamily="34" charset="0"/>
                <a:cs typeface="Arial" pitchFamily="34" charset="0"/>
              </a:rPr>
              <a:t>Gaze </a:t>
            </a:r>
            <a:r>
              <a:rPr lang="en-US" b="1" dirty="0" smtClean="0">
                <a:latin typeface="Arial" pitchFamily="34" charset="0"/>
                <a:cs typeface="Arial" pitchFamily="34" charset="0"/>
              </a:rPr>
              <a:t>oxidante, </a:t>
            </a:r>
            <a:r>
              <a:rPr lang="en-US" dirty="0" smtClean="0">
                <a:latin typeface="Arial" pitchFamily="34" charset="0"/>
                <a:cs typeface="Arial" pitchFamily="34" charset="0"/>
              </a:rPr>
              <a:t>2.5</a:t>
            </a:r>
            <a:r>
              <a:rPr lang="en-US" dirty="0">
                <a:latin typeface="Arial" pitchFamily="34" charset="0"/>
                <a:cs typeface="Arial" pitchFamily="34" charset="0"/>
              </a:rPr>
              <a:t>. </a:t>
            </a:r>
            <a:r>
              <a:rPr lang="en-US" b="1" dirty="0">
                <a:latin typeface="Arial" pitchFamily="34" charset="0"/>
                <a:cs typeface="Arial" pitchFamily="34" charset="0"/>
              </a:rPr>
              <a:t>Gaze sub </a:t>
            </a:r>
            <a:r>
              <a:rPr lang="en-US" b="1" dirty="0" smtClean="0">
                <a:latin typeface="Arial" pitchFamily="34" charset="0"/>
                <a:cs typeface="Arial" pitchFamily="34" charset="0"/>
              </a:rPr>
              <a:t>presiune, </a:t>
            </a:r>
            <a:r>
              <a:rPr lang="en-US" dirty="0" smtClean="0">
                <a:latin typeface="Arial" pitchFamily="34" charset="0"/>
                <a:cs typeface="Arial" pitchFamily="34" charset="0"/>
              </a:rPr>
              <a:t>2.6</a:t>
            </a:r>
            <a:r>
              <a:rPr lang="en-US" dirty="0">
                <a:latin typeface="Arial" pitchFamily="34" charset="0"/>
                <a:cs typeface="Arial" pitchFamily="34" charset="0"/>
              </a:rPr>
              <a:t>. </a:t>
            </a:r>
            <a:r>
              <a:rPr lang="en-US" b="1" dirty="0">
                <a:latin typeface="Arial" pitchFamily="34" charset="0"/>
                <a:cs typeface="Arial" pitchFamily="34" charset="0"/>
              </a:rPr>
              <a:t>Lichide </a:t>
            </a:r>
            <a:r>
              <a:rPr lang="en-US" b="1" dirty="0" smtClean="0">
                <a:latin typeface="Arial" pitchFamily="34" charset="0"/>
                <a:cs typeface="Arial" pitchFamily="34" charset="0"/>
              </a:rPr>
              <a:t>inflamabile, </a:t>
            </a:r>
            <a:r>
              <a:rPr lang="en-US" dirty="0" smtClean="0">
                <a:latin typeface="Arial" pitchFamily="34" charset="0"/>
                <a:cs typeface="Arial" pitchFamily="34" charset="0"/>
              </a:rPr>
              <a:t>2.7</a:t>
            </a:r>
            <a:r>
              <a:rPr lang="en-US" dirty="0">
                <a:latin typeface="Arial" pitchFamily="34" charset="0"/>
                <a:cs typeface="Arial" pitchFamily="34" charset="0"/>
              </a:rPr>
              <a:t>. </a:t>
            </a:r>
            <a:r>
              <a:rPr lang="en-US" b="1" dirty="0">
                <a:latin typeface="Arial" pitchFamily="34" charset="0"/>
                <a:cs typeface="Arial" pitchFamily="34" charset="0"/>
              </a:rPr>
              <a:t>Solide </a:t>
            </a:r>
            <a:r>
              <a:rPr lang="en-US" b="1" dirty="0" smtClean="0">
                <a:latin typeface="Arial" pitchFamily="34" charset="0"/>
                <a:cs typeface="Arial" pitchFamily="34" charset="0"/>
              </a:rPr>
              <a:t>inflamabile, </a:t>
            </a:r>
            <a:r>
              <a:rPr lang="en-US" dirty="0" smtClean="0">
                <a:latin typeface="Arial" pitchFamily="34" charset="0"/>
                <a:cs typeface="Arial" pitchFamily="34" charset="0"/>
              </a:rPr>
              <a:t>2.8</a:t>
            </a:r>
            <a:r>
              <a:rPr lang="en-US" dirty="0">
                <a:latin typeface="Arial" pitchFamily="34" charset="0"/>
                <a:cs typeface="Arial" pitchFamily="34" charset="0"/>
              </a:rPr>
              <a:t>. </a:t>
            </a:r>
            <a:r>
              <a:rPr lang="en-US" b="1" dirty="0">
                <a:latin typeface="Arial" pitchFamily="34" charset="0"/>
                <a:cs typeface="Arial" pitchFamily="34" charset="0"/>
              </a:rPr>
              <a:t>Substanțe și amestecuri </a:t>
            </a:r>
            <a:r>
              <a:rPr lang="en-US" b="1" dirty="0" smtClean="0">
                <a:latin typeface="Arial" pitchFamily="34" charset="0"/>
                <a:cs typeface="Arial" pitchFamily="34" charset="0"/>
              </a:rPr>
              <a:t>autoreactive, </a:t>
            </a:r>
            <a:r>
              <a:rPr lang="en-US" dirty="0" smtClean="0">
                <a:latin typeface="Arial" pitchFamily="34" charset="0"/>
                <a:cs typeface="Arial" pitchFamily="34" charset="0"/>
              </a:rPr>
              <a:t>2.9</a:t>
            </a:r>
            <a:r>
              <a:rPr lang="en-US" dirty="0">
                <a:latin typeface="Arial" pitchFamily="34" charset="0"/>
                <a:cs typeface="Arial" pitchFamily="34" charset="0"/>
              </a:rPr>
              <a:t>. </a:t>
            </a:r>
            <a:r>
              <a:rPr lang="en-US" b="1" dirty="0">
                <a:latin typeface="Arial" pitchFamily="34" charset="0"/>
                <a:cs typeface="Arial" pitchFamily="34" charset="0"/>
              </a:rPr>
              <a:t>Lichide </a:t>
            </a:r>
            <a:r>
              <a:rPr lang="en-US" b="1" dirty="0" smtClean="0">
                <a:latin typeface="Arial" pitchFamily="34" charset="0"/>
                <a:cs typeface="Arial" pitchFamily="34" charset="0"/>
              </a:rPr>
              <a:t>piroforice, </a:t>
            </a:r>
            <a:r>
              <a:rPr lang="en-US" dirty="0" smtClean="0">
                <a:latin typeface="Arial" pitchFamily="34" charset="0"/>
                <a:cs typeface="Arial" pitchFamily="34" charset="0"/>
              </a:rPr>
              <a:t>2.10</a:t>
            </a:r>
            <a:r>
              <a:rPr lang="en-US" dirty="0">
                <a:latin typeface="Arial" pitchFamily="34" charset="0"/>
                <a:cs typeface="Arial" pitchFamily="34" charset="0"/>
              </a:rPr>
              <a:t>. </a:t>
            </a:r>
            <a:r>
              <a:rPr lang="en-US" b="1" dirty="0">
                <a:latin typeface="Arial" pitchFamily="34" charset="0"/>
                <a:cs typeface="Arial" pitchFamily="34" charset="0"/>
              </a:rPr>
              <a:t>Solide </a:t>
            </a:r>
            <a:r>
              <a:rPr lang="en-US" b="1" dirty="0" smtClean="0">
                <a:latin typeface="Arial" pitchFamily="34" charset="0"/>
                <a:cs typeface="Arial" pitchFamily="34" charset="0"/>
              </a:rPr>
              <a:t>piroforice, </a:t>
            </a:r>
            <a:r>
              <a:rPr lang="vi-VN" dirty="0" smtClean="0">
                <a:latin typeface="Arial" pitchFamily="34" charset="0"/>
                <a:cs typeface="Arial" pitchFamily="34" charset="0"/>
              </a:rPr>
              <a:t>2.11</a:t>
            </a:r>
            <a:r>
              <a:rPr lang="vi-VN" dirty="0">
                <a:latin typeface="Arial" pitchFamily="34" charset="0"/>
                <a:cs typeface="Arial" pitchFamily="34" charset="0"/>
              </a:rPr>
              <a:t>. </a:t>
            </a:r>
            <a:r>
              <a:rPr lang="vi-VN" b="1" dirty="0">
                <a:latin typeface="Arial" pitchFamily="34" charset="0"/>
                <a:cs typeface="Arial" pitchFamily="34" charset="0"/>
              </a:rPr>
              <a:t>Substanțe sau amestecuri care se </a:t>
            </a:r>
            <a:r>
              <a:rPr lang="vi-VN" b="1" dirty="0" smtClean="0">
                <a:latin typeface="Arial" pitchFamily="34" charset="0"/>
                <a:cs typeface="Arial" pitchFamily="34" charset="0"/>
              </a:rPr>
              <a:t>autoîncălzesc</a:t>
            </a:r>
            <a:r>
              <a:rPr lang="en-US" b="1" dirty="0" smtClean="0">
                <a:latin typeface="Arial" pitchFamily="34" charset="0"/>
                <a:cs typeface="Arial" pitchFamily="34" charset="0"/>
              </a:rPr>
              <a:t>, </a:t>
            </a:r>
            <a:r>
              <a:rPr lang="en-US" dirty="0" smtClean="0">
                <a:latin typeface="Arial" pitchFamily="34" charset="0"/>
                <a:cs typeface="Arial" pitchFamily="34" charset="0"/>
              </a:rPr>
              <a:t>2.12</a:t>
            </a:r>
            <a:r>
              <a:rPr lang="en-US" dirty="0">
                <a:latin typeface="Arial" pitchFamily="34" charset="0"/>
                <a:cs typeface="Arial" pitchFamily="34" charset="0"/>
              </a:rPr>
              <a:t>. </a:t>
            </a:r>
            <a:r>
              <a:rPr lang="en-US" b="1" dirty="0">
                <a:latin typeface="Arial" pitchFamily="34" charset="0"/>
                <a:cs typeface="Arial" pitchFamily="34" charset="0"/>
              </a:rPr>
              <a:t>Substanțe și amestecuri care, în contact cu apa, emit </a:t>
            </a:r>
            <a:r>
              <a:rPr lang="en-US" b="1" dirty="0" smtClean="0">
                <a:latin typeface="Arial" pitchFamily="34" charset="0"/>
                <a:cs typeface="Arial" pitchFamily="34" charset="0"/>
              </a:rPr>
              <a:t>gaze, inflamabile, </a:t>
            </a:r>
            <a:r>
              <a:rPr lang="en-US" dirty="0" smtClean="0">
                <a:latin typeface="Arial" pitchFamily="34" charset="0"/>
                <a:cs typeface="Arial" pitchFamily="34" charset="0"/>
              </a:rPr>
              <a:t>2.13</a:t>
            </a:r>
            <a:r>
              <a:rPr lang="en-US" dirty="0">
                <a:latin typeface="Arial" pitchFamily="34" charset="0"/>
                <a:cs typeface="Arial" pitchFamily="34" charset="0"/>
              </a:rPr>
              <a:t>. </a:t>
            </a:r>
            <a:r>
              <a:rPr lang="en-US" b="1" dirty="0">
                <a:latin typeface="Arial" pitchFamily="34" charset="0"/>
                <a:cs typeface="Arial" pitchFamily="34" charset="0"/>
              </a:rPr>
              <a:t>Lichide </a:t>
            </a:r>
            <a:r>
              <a:rPr lang="en-US" b="1" dirty="0" smtClean="0">
                <a:latin typeface="Arial" pitchFamily="34" charset="0"/>
                <a:cs typeface="Arial" pitchFamily="34" charset="0"/>
              </a:rPr>
              <a:t>oxidante, </a:t>
            </a:r>
            <a:r>
              <a:rPr lang="en-US" dirty="0" smtClean="0">
                <a:latin typeface="Arial" pitchFamily="34" charset="0"/>
                <a:cs typeface="Arial" pitchFamily="34" charset="0"/>
              </a:rPr>
              <a:t>2.14</a:t>
            </a:r>
            <a:r>
              <a:rPr lang="en-US" dirty="0">
                <a:latin typeface="Arial" pitchFamily="34" charset="0"/>
                <a:cs typeface="Arial" pitchFamily="34" charset="0"/>
              </a:rPr>
              <a:t>. </a:t>
            </a:r>
            <a:r>
              <a:rPr lang="en-US" b="1" dirty="0">
                <a:latin typeface="Arial" pitchFamily="34" charset="0"/>
                <a:cs typeface="Arial" pitchFamily="34" charset="0"/>
              </a:rPr>
              <a:t>SOLIDE </a:t>
            </a:r>
            <a:r>
              <a:rPr lang="en-US" b="1" dirty="0" smtClean="0">
                <a:latin typeface="Arial" pitchFamily="34" charset="0"/>
                <a:cs typeface="Arial" pitchFamily="34" charset="0"/>
              </a:rPr>
              <a:t>OXIDANTE, </a:t>
            </a:r>
            <a:r>
              <a:rPr lang="en-US" dirty="0" smtClean="0">
                <a:latin typeface="Arial" pitchFamily="34" charset="0"/>
                <a:cs typeface="Arial" pitchFamily="34" charset="0"/>
              </a:rPr>
              <a:t>2.15</a:t>
            </a:r>
            <a:r>
              <a:rPr lang="en-US" dirty="0">
                <a:latin typeface="Arial" pitchFamily="34" charset="0"/>
                <a:cs typeface="Arial" pitchFamily="34" charset="0"/>
              </a:rPr>
              <a:t>. </a:t>
            </a:r>
            <a:r>
              <a:rPr lang="en-US" b="1" dirty="0">
                <a:latin typeface="Arial" pitchFamily="34" charset="0"/>
                <a:cs typeface="Arial" pitchFamily="34" charset="0"/>
              </a:rPr>
              <a:t>Peroxizi </a:t>
            </a:r>
            <a:r>
              <a:rPr lang="en-US" b="1" dirty="0" smtClean="0">
                <a:latin typeface="Arial" pitchFamily="34" charset="0"/>
                <a:cs typeface="Arial" pitchFamily="34" charset="0"/>
              </a:rPr>
              <a:t>organici, </a:t>
            </a:r>
            <a:r>
              <a:rPr lang="en-US" dirty="0" smtClean="0">
                <a:latin typeface="Arial" pitchFamily="34" charset="0"/>
                <a:cs typeface="Arial" pitchFamily="34" charset="0"/>
              </a:rPr>
              <a:t>2.16</a:t>
            </a:r>
            <a:r>
              <a:rPr lang="en-US" dirty="0">
                <a:latin typeface="Arial" pitchFamily="34" charset="0"/>
                <a:cs typeface="Arial" pitchFamily="34" charset="0"/>
              </a:rPr>
              <a:t>. </a:t>
            </a:r>
            <a:r>
              <a:rPr lang="en-US" b="1" dirty="0">
                <a:latin typeface="Arial" pitchFamily="34" charset="0"/>
                <a:cs typeface="Arial" pitchFamily="34" charset="0"/>
              </a:rPr>
              <a:t>Corosive pentru </a:t>
            </a:r>
            <a:r>
              <a:rPr lang="en-US" b="1" dirty="0" smtClean="0">
                <a:latin typeface="Arial" pitchFamily="34" charset="0"/>
                <a:cs typeface="Arial" pitchFamily="34" charset="0"/>
              </a:rPr>
              <a:t>metale, </a:t>
            </a:r>
          </a:p>
          <a:p>
            <a:endParaRPr lang="en-US" dirty="0"/>
          </a:p>
        </p:txBody>
      </p:sp>
    </p:spTree>
    <p:extLst>
      <p:ext uri="{BB962C8B-B14F-4D97-AF65-F5344CB8AC3E}">
        <p14:creationId xmlns:p14="http://schemas.microsoft.com/office/powerpoint/2010/main" val="2812493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70000" lnSpcReduction="20000"/>
          </a:bodyPr>
          <a:lstStyle/>
          <a:p>
            <a:r>
              <a:rPr lang="it-IT" b="1" dirty="0" smtClean="0">
                <a:solidFill>
                  <a:srgbClr val="7030A0"/>
                </a:solidFill>
                <a:latin typeface="Arial" pitchFamily="34" charset="0"/>
                <a:cs typeface="Arial" pitchFamily="34" charset="0"/>
              </a:rPr>
              <a:t>PARTEA </a:t>
            </a:r>
            <a:r>
              <a:rPr lang="it-IT" b="1" dirty="0">
                <a:solidFill>
                  <a:srgbClr val="7030A0"/>
                </a:solidFill>
                <a:latin typeface="Arial" pitchFamily="34" charset="0"/>
                <a:cs typeface="Arial" pitchFamily="34" charset="0"/>
              </a:rPr>
              <a:t>3: PERICOLE PENTRU </a:t>
            </a:r>
            <a:r>
              <a:rPr lang="it-IT" b="1" dirty="0" smtClean="0">
                <a:solidFill>
                  <a:srgbClr val="7030A0"/>
                </a:solidFill>
                <a:latin typeface="Arial" pitchFamily="34" charset="0"/>
                <a:cs typeface="Arial" pitchFamily="34" charset="0"/>
              </a:rPr>
              <a:t>SĂNĂTATE</a:t>
            </a:r>
          </a:p>
          <a:p>
            <a:pPr marL="0" indent="0">
              <a:buNone/>
            </a:pPr>
            <a:endParaRPr lang="it-IT" b="1" dirty="0" smtClean="0">
              <a:solidFill>
                <a:srgbClr val="7030A0"/>
              </a:solidFill>
              <a:latin typeface="Arial" pitchFamily="34" charset="0"/>
              <a:cs typeface="Arial" pitchFamily="34" charset="0"/>
            </a:endParaRPr>
          </a:p>
          <a:p>
            <a:r>
              <a:rPr lang="vi-VN" dirty="0" smtClean="0">
                <a:latin typeface="Arial" pitchFamily="34" charset="0"/>
                <a:cs typeface="Arial" pitchFamily="34" charset="0"/>
              </a:rPr>
              <a:t>3.1</a:t>
            </a:r>
            <a:r>
              <a:rPr lang="vi-VN" dirty="0">
                <a:latin typeface="Arial" pitchFamily="34" charset="0"/>
                <a:cs typeface="Arial" pitchFamily="34" charset="0"/>
              </a:rPr>
              <a:t>. </a:t>
            </a:r>
            <a:r>
              <a:rPr lang="vi-VN" b="1" dirty="0">
                <a:latin typeface="Arial" pitchFamily="34" charset="0"/>
                <a:cs typeface="Arial" pitchFamily="34" charset="0"/>
              </a:rPr>
              <a:t>Toxicitate </a:t>
            </a:r>
            <a:r>
              <a:rPr lang="vi-VN" b="1" dirty="0" smtClean="0">
                <a:latin typeface="Arial" pitchFamily="34" charset="0"/>
                <a:cs typeface="Arial" pitchFamily="34" charset="0"/>
              </a:rPr>
              <a:t>acută</a:t>
            </a:r>
            <a:endParaRPr lang="en-US" dirty="0">
              <a:latin typeface="Arial" pitchFamily="34" charset="0"/>
              <a:cs typeface="Arial" pitchFamily="34" charset="0"/>
            </a:endParaRPr>
          </a:p>
          <a:p>
            <a:r>
              <a:rPr lang="en-US" dirty="0">
                <a:latin typeface="Arial" pitchFamily="34" charset="0"/>
                <a:cs typeface="Arial" pitchFamily="34" charset="0"/>
              </a:rPr>
              <a:t>3.2. </a:t>
            </a:r>
            <a:r>
              <a:rPr lang="en-US" b="1" dirty="0">
                <a:latin typeface="Arial" pitchFamily="34" charset="0"/>
                <a:cs typeface="Arial" pitchFamily="34" charset="0"/>
              </a:rPr>
              <a:t>Corodarea/iritarea </a:t>
            </a:r>
            <a:r>
              <a:rPr lang="en-US" b="1" dirty="0" smtClean="0">
                <a:latin typeface="Arial" pitchFamily="34" charset="0"/>
                <a:cs typeface="Arial" pitchFamily="34" charset="0"/>
              </a:rPr>
              <a:t>pielii</a:t>
            </a:r>
            <a:endParaRPr lang="en-US" dirty="0">
              <a:latin typeface="Arial" pitchFamily="34" charset="0"/>
              <a:cs typeface="Arial" pitchFamily="34" charset="0"/>
            </a:endParaRPr>
          </a:p>
          <a:p>
            <a:r>
              <a:rPr lang="it-IT" dirty="0">
                <a:latin typeface="Arial" pitchFamily="34" charset="0"/>
                <a:cs typeface="Arial" pitchFamily="34" charset="0"/>
              </a:rPr>
              <a:t>3.3. </a:t>
            </a:r>
            <a:r>
              <a:rPr lang="it-IT" b="1" dirty="0">
                <a:latin typeface="Arial" pitchFamily="34" charset="0"/>
                <a:cs typeface="Arial" pitchFamily="34" charset="0"/>
              </a:rPr>
              <a:t>Lezarea gravă a ochilor/iritarea </a:t>
            </a:r>
            <a:r>
              <a:rPr lang="it-IT" b="1" dirty="0" smtClean="0">
                <a:latin typeface="Arial" pitchFamily="34" charset="0"/>
                <a:cs typeface="Arial" pitchFamily="34" charset="0"/>
              </a:rPr>
              <a:t>ochilor</a:t>
            </a:r>
            <a:endParaRPr lang="en-US" dirty="0">
              <a:latin typeface="Arial" pitchFamily="34" charset="0"/>
              <a:cs typeface="Arial" pitchFamily="34" charset="0"/>
            </a:endParaRPr>
          </a:p>
          <a:p>
            <a:r>
              <a:rPr lang="vi-VN" dirty="0">
                <a:latin typeface="Arial" pitchFamily="34" charset="0"/>
                <a:cs typeface="Arial" pitchFamily="34" charset="0"/>
              </a:rPr>
              <a:t>3.4. </a:t>
            </a:r>
            <a:r>
              <a:rPr lang="vi-VN" b="1" dirty="0">
                <a:latin typeface="Arial" pitchFamily="34" charset="0"/>
                <a:cs typeface="Arial" pitchFamily="34" charset="0"/>
              </a:rPr>
              <a:t>Sensibilizarea căilor respiratorii sau a </a:t>
            </a:r>
            <a:r>
              <a:rPr lang="vi-VN" b="1" dirty="0" smtClean="0">
                <a:latin typeface="Arial" pitchFamily="34" charset="0"/>
                <a:cs typeface="Arial" pitchFamily="34" charset="0"/>
              </a:rPr>
              <a:t>pielii</a:t>
            </a:r>
            <a:endParaRPr lang="en-US" dirty="0">
              <a:latin typeface="Arial" pitchFamily="34" charset="0"/>
              <a:cs typeface="Arial" pitchFamily="34" charset="0"/>
            </a:endParaRPr>
          </a:p>
          <a:p>
            <a:r>
              <a:rPr lang="en-US" dirty="0">
                <a:latin typeface="Arial" pitchFamily="34" charset="0"/>
                <a:cs typeface="Arial" pitchFamily="34" charset="0"/>
              </a:rPr>
              <a:t>3.5. </a:t>
            </a:r>
            <a:r>
              <a:rPr lang="en-US" b="1" dirty="0">
                <a:latin typeface="Arial" pitchFamily="34" charset="0"/>
                <a:cs typeface="Arial" pitchFamily="34" charset="0"/>
              </a:rPr>
              <a:t>Mutagenicitatea celulelor </a:t>
            </a:r>
            <a:r>
              <a:rPr lang="en-US" b="1" dirty="0" smtClean="0">
                <a:latin typeface="Arial" pitchFamily="34" charset="0"/>
                <a:cs typeface="Arial" pitchFamily="34" charset="0"/>
              </a:rPr>
              <a:t>embrionare</a:t>
            </a:r>
            <a:endParaRPr lang="en-US" dirty="0">
              <a:latin typeface="Arial" pitchFamily="34" charset="0"/>
              <a:cs typeface="Arial" pitchFamily="34" charset="0"/>
            </a:endParaRPr>
          </a:p>
          <a:p>
            <a:r>
              <a:rPr lang="en-US" dirty="0">
                <a:latin typeface="Arial" pitchFamily="34" charset="0"/>
                <a:cs typeface="Arial" pitchFamily="34" charset="0"/>
              </a:rPr>
              <a:t>3.6. </a:t>
            </a:r>
            <a:r>
              <a:rPr lang="en-US" b="1" dirty="0" smtClean="0">
                <a:latin typeface="Arial" pitchFamily="34" charset="0"/>
                <a:cs typeface="Arial" pitchFamily="34" charset="0"/>
              </a:rPr>
              <a:t>Cancerigenitate</a:t>
            </a:r>
            <a:endParaRPr lang="en-US" dirty="0">
              <a:latin typeface="Arial" pitchFamily="34" charset="0"/>
              <a:cs typeface="Arial" pitchFamily="34" charset="0"/>
            </a:endParaRPr>
          </a:p>
          <a:p>
            <a:r>
              <a:rPr lang="en-US" dirty="0">
                <a:latin typeface="Arial" pitchFamily="34" charset="0"/>
                <a:cs typeface="Arial" pitchFamily="34" charset="0"/>
              </a:rPr>
              <a:t>3.7. </a:t>
            </a:r>
            <a:r>
              <a:rPr lang="en-US" b="1" dirty="0">
                <a:latin typeface="Arial" pitchFamily="34" charset="0"/>
                <a:cs typeface="Arial" pitchFamily="34" charset="0"/>
              </a:rPr>
              <a:t>Toxicitate pentru </a:t>
            </a:r>
            <a:r>
              <a:rPr lang="en-US" b="1" dirty="0" smtClean="0">
                <a:latin typeface="Arial" pitchFamily="34" charset="0"/>
                <a:cs typeface="Arial" pitchFamily="34" charset="0"/>
              </a:rPr>
              <a:t>reproducere</a:t>
            </a:r>
            <a:endParaRPr lang="en-US" dirty="0">
              <a:latin typeface="Arial" pitchFamily="34" charset="0"/>
              <a:cs typeface="Arial" pitchFamily="34" charset="0"/>
            </a:endParaRPr>
          </a:p>
          <a:p>
            <a:r>
              <a:rPr lang="vi-VN" dirty="0">
                <a:latin typeface="Arial" pitchFamily="34" charset="0"/>
                <a:cs typeface="Arial" pitchFamily="34" charset="0"/>
              </a:rPr>
              <a:t>3.8. </a:t>
            </a:r>
            <a:r>
              <a:rPr lang="vi-VN" b="1" dirty="0">
                <a:latin typeface="Arial" pitchFamily="34" charset="0"/>
                <a:cs typeface="Arial" pitchFamily="34" charset="0"/>
              </a:rPr>
              <a:t>Toxicitate asupra unui organ țintă specific – o singură </a:t>
            </a:r>
            <a:r>
              <a:rPr lang="vi-VN" b="1" dirty="0" smtClean="0">
                <a:latin typeface="Arial" pitchFamily="34" charset="0"/>
                <a:cs typeface="Arial" pitchFamily="34" charset="0"/>
              </a:rPr>
              <a:t>expunere</a:t>
            </a:r>
            <a:endParaRPr lang="en-US" dirty="0">
              <a:latin typeface="Arial" pitchFamily="34" charset="0"/>
              <a:cs typeface="Arial" pitchFamily="34" charset="0"/>
            </a:endParaRPr>
          </a:p>
          <a:p>
            <a:r>
              <a:rPr lang="vi-VN" dirty="0">
                <a:latin typeface="Arial" pitchFamily="34" charset="0"/>
                <a:cs typeface="Arial" pitchFamily="34" charset="0"/>
              </a:rPr>
              <a:t>3.9. </a:t>
            </a:r>
            <a:r>
              <a:rPr lang="vi-VN" b="1" dirty="0">
                <a:latin typeface="Arial" pitchFamily="34" charset="0"/>
                <a:cs typeface="Arial" pitchFamily="34" charset="0"/>
              </a:rPr>
              <a:t>Toxicitate asupra unui organ țintă specific – expunere </a:t>
            </a:r>
            <a:r>
              <a:rPr lang="vi-VN" b="1" dirty="0" smtClean="0">
                <a:latin typeface="Arial" pitchFamily="34" charset="0"/>
                <a:cs typeface="Arial" pitchFamily="34" charset="0"/>
              </a:rPr>
              <a:t>repetată</a:t>
            </a:r>
            <a:endParaRPr lang="en-US" dirty="0">
              <a:latin typeface="Arial" pitchFamily="34" charset="0"/>
              <a:cs typeface="Arial" pitchFamily="34" charset="0"/>
            </a:endParaRPr>
          </a:p>
          <a:p>
            <a:r>
              <a:rPr lang="en-US" dirty="0">
                <a:latin typeface="Arial" pitchFamily="34" charset="0"/>
                <a:cs typeface="Arial" pitchFamily="34" charset="0"/>
              </a:rPr>
              <a:t>3.10. </a:t>
            </a:r>
            <a:r>
              <a:rPr lang="en-US" b="1" dirty="0">
                <a:latin typeface="Arial" pitchFamily="34" charset="0"/>
                <a:cs typeface="Arial" pitchFamily="34" charset="0"/>
              </a:rPr>
              <a:t>Pericol prin </a:t>
            </a:r>
            <a:r>
              <a:rPr lang="en-US" b="1" dirty="0" smtClean="0">
                <a:latin typeface="Arial" pitchFamily="34" charset="0"/>
                <a:cs typeface="Arial" pitchFamily="34" charset="0"/>
              </a:rPr>
              <a:t>aspirare</a:t>
            </a:r>
          </a:p>
          <a:p>
            <a:endParaRPr lang="en-US" dirty="0"/>
          </a:p>
        </p:txBody>
      </p:sp>
    </p:spTree>
    <p:extLst>
      <p:ext uri="{BB962C8B-B14F-4D97-AF65-F5344CB8AC3E}">
        <p14:creationId xmlns:p14="http://schemas.microsoft.com/office/powerpoint/2010/main" val="2684260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600" dirty="0" smtClean="0">
                <a:solidFill>
                  <a:schemeClr val="tx1"/>
                </a:solidFill>
              </a:rPr>
              <a:t>IDENTIFICAREA SUBSTANTELOR DIN DESEUL RESPECTIV SI STABILIREA DACA ACESTEA SUNT ,,</a:t>
            </a:r>
            <a:r>
              <a:rPr lang="en-US" sz="1600" b="1" dirty="0" smtClean="0">
                <a:solidFill>
                  <a:schemeClr val="tx1"/>
                </a:solidFill>
              </a:rPr>
              <a:t>SUBSTANTE PERICULOASE</a:t>
            </a:r>
            <a:r>
              <a:rPr lang="en-US" sz="1600" dirty="0" smtClean="0">
                <a:solidFill>
                  <a:schemeClr val="tx1"/>
                </a:solidFill>
              </a:rPr>
              <a:t>”</a:t>
            </a:r>
            <a:endParaRPr lang="en-US" sz="1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77500" lnSpcReduction="20000"/>
          </a:bodyPr>
          <a:lstStyle/>
          <a:p>
            <a:pPr algn="just"/>
            <a:r>
              <a:rPr lang="en-US" b="1" dirty="0" smtClean="0">
                <a:solidFill>
                  <a:srgbClr val="7030A0"/>
                </a:solidFill>
                <a:latin typeface="Arial" pitchFamily="34" charset="0"/>
                <a:cs typeface="Arial" pitchFamily="34" charset="0"/>
              </a:rPr>
              <a:t>4</a:t>
            </a:r>
            <a:r>
              <a:rPr lang="en-US" b="1" dirty="0">
                <a:solidFill>
                  <a:srgbClr val="7030A0"/>
                </a:solidFill>
                <a:latin typeface="Arial" pitchFamily="34" charset="0"/>
                <a:cs typeface="Arial" pitchFamily="34" charset="0"/>
              </a:rPr>
              <a:t>. PARTEA 4: PERICOLE PENTRU MEDIU </a:t>
            </a:r>
          </a:p>
          <a:p>
            <a:pPr algn="just"/>
            <a:r>
              <a:rPr lang="pt-BR" dirty="0">
                <a:latin typeface="Arial" pitchFamily="34" charset="0"/>
                <a:cs typeface="Arial" pitchFamily="34" charset="0"/>
              </a:rPr>
              <a:t>4.1. </a:t>
            </a:r>
            <a:r>
              <a:rPr lang="pt-BR" b="1" dirty="0">
                <a:latin typeface="Arial" pitchFamily="34" charset="0"/>
                <a:cs typeface="Arial" pitchFamily="34" charset="0"/>
              </a:rPr>
              <a:t>Periculos pentru mediul </a:t>
            </a:r>
            <a:r>
              <a:rPr lang="pt-BR" b="1" dirty="0" smtClean="0">
                <a:latin typeface="Arial" pitchFamily="34" charset="0"/>
                <a:cs typeface="Arial" pitchFamily="34" charset="0"/>
              </a:rPr>
              <a:t>acvatic</a:t>
            </a:r>
          </a:p>
          <a:p>
            <a:pPr marL="0" indent="0" algn="just">
              <a:buNone/>
            </a:pPr>
            <a:endParaRPr lang="pt-BR" b="1" dirty="0" smtClean="0">
              <a:latin typeface="Arial" pitchFamily="34" charset="0"/>
              <a:cs typeface="Arial" pitchFamily="34" charset="0"/>
            </a:endParaRPr>
          </a:p>
          <a:p>
            <a:pPr algn="just"/>
            <a:r>
              <a:rPr lang="it-IT" b="1" dirty="0" smtClean="0">
                <a:solidFill>
                  <a:srgbClr val="7030A0"/>
                </a:solidFill>
                <a:latin typeface="Arial" pitchFamily="34" charset="0"/>
                <a:cs typeface="Arial" pitchFamily="34" charset="0"/>
              </a:rPr>
              <a:t>5</a:t>
            </a:r>
            <a:r>
              <a:rPr lang="it-IT" b="1" dirty="0">
                <a:solidFill>
                  <a:srgbClr val="7030A0"/>
                </a:solidFill>
                <a:latin typeface="Arial" pitchFamily="34" charset="0"/>
                <a:cs typeface="Arial" pitchFamily="34" charset="0"/>
              </a:rPr>
              <a:t>. PARTEA 5: PERICOLE SUPLIMENTARE </a:t>
            </a:r>
          </a:p>
          <a:p>
            <a:pPr algn="just"/>
            <a:r>
              <a:rPr lang="en-US" dirty="0">
                <a:latin typeface="Arial" pitchFamily="34" charset="0"/>
                <a:cs typeface="Arial" pitchFamily="34" charset="0"/>
              </a:rPr>
              <a:t>5.1. </a:t>
            </a:r>
            <a:r>
              <a:rPr lang="en-US" b="1" dirty="0">
                <a:latin typeface="Arial" pitchFamily="34" charset="0"/>
                <a:cs typeface="Arial" pitchFamily="34" charset="0"/>
              </a:rPr>
              <a:t>Periculos pentru stratul de </a:t>
            </a:r>
            <a:r>
              <a:rPr lang="en-US" b="1" dirty="0" smtClean="0">
                <a:latin typeface="Arial" pitchFamily="34" charset="0"/>
                <a:cs typeface="Arial" pitchFamily="34" charset="0"/>
              </a:rPr>
              <a:t>ozon</a:t>
            </a:r>
          </a:p>
          <a:p>
            <a:pPr algn="just"/>
            <a:endParaRPr lang="en-US" dirty="0">
              <a:latin typeface="Arial" pitchFamily="34" charset="0"/>
              <a:cs typeface="Arial" pitchFamily="34" charset="0"/>
            </a:endParaRPr>
          </a:p>
          <a:p>
            <a:pPr algn="just"/>
            <a:r>
              <a:rPr lang="en-US" i="1" dirty="0">
                <a:latin typeface="Arial" pitchFamily="34" charset="0"/>
                <a:cs typeface="Arial" pitchFamily="34" charset="0"/>
              </a:rPr>
              <a:t>ANEXA III </a:t>
            </a:r>
            <a:endParaRPr lang="en-US" dirty="0">
              <a:latin typeface="Arial" pitchFamily="34" charset="0"/>
              <a:cs typeface="Arial" pitchFamily="34" charset="0"/>
            </a:endParaRPr>
          </a:p>
          <a:p>
            <a:pPr algn="just"/>
            <a:r>
              <a:rPr lang="en-US" b="1" dirty="0">
                <a:latin typeface="Arial" pitchFamily="34" charset="0"/>
                <a:cs typeface="Arial" pitchFamily="34" charset="0"/>
              </a:rPr>
              <a:t>LISTA FRAZELOR DE PERICOL, INFORMAȚII SUPLIMENTARE PRIVIND PERICOLUL ȘI ELEMENTE SUPLIMENTARE PRIVIND </a:t>
            </a:r>
            <a:r>
              <a:rPr lang="en-US" b="1" dirty="0" smtClean="0">
                <a:latin typeface="Arial" pitchFamily="34" charset="0"/>
                <a:cs typeface="Arial" pitchFamily="34" charset="0"/>
              </a:rPr>
              <a:t>ETICHETAREA, </a:t>
            </a:r>
            <a:r>
              <a:rPr lang="en-US" b="1" dirty="0" smtClean="0">
                <a:solidFill>
                  <a:srgbClr val="7030A0"/>
                </a:solidFill>
                <a:latin typeface="Arial" pitchFamily="34" charset="0"/>
                <a:cs typeface="Arial" pitchFamily="34" charset="0"/>
              </a:rPr>
              <a:t>pag 211 </a:t>
            </a:r>
            <a:endParaRPr lang="en-US" dirty="0">
              <a:solidFill>
                <a:srgbClr val="7030A0"/>
              </a:solidFill>
              <a:latin typeface="Arial" pitchFamily="34" charset="0"/>
              <a:cs typeface="Arial" pitchFamily="34" charset="0"/>
            </a:endParaRPr>
          </a:p>
          <a:p>
            <a:pPr algn="just"/>
            <a:r>
              <a:rPr lang="en-US" dirty="0">
                <a:latin typeface="Arial" pitchFamily="34" charset="0"/>
                <a:cs typeface="Arial" pitchFamily="34" charset="0"/>
              </a:rPr>
              <a:t>1. </a:t>
            </a:r>
            <a:r>
              <a:rPr lang="en-US" b="1" dirty="0">
                <a:latin typeface="Arial" pitchFamily="34" charset="0"/>
                <a:cs typeface="Arial" pitchFamily="34" charset="0"/>
              </a:rPr>
              <a:t>Partea 1: fraze de </a:t>
            </a:r>
            <a:r>
              <a:rPr lang="en-US" b="1" dirty="0" smtClean="0">
                <a:latin typeface="Arial" pitchFamily="34" charset="0"/>
                <a:cs typeface="Arial" pitchFamily="34" charset="0"/>
              </a:rPr>
              <a:t>pericol</a:t>
            </a:r>
            <a:endParaRPr lang="en-US" dirty="0">
              <a:latin typeface="Arial" pitchFamily="34" charset="0"/>
              <a:cs typeface="Arial" pitchFamily="34" charset="0"/>
            </a:endParaRPr>
          </a:p>
          <a:p>
            <a:pPr algn="just"/>
            <a:r>
              <a:rPr lang="vi-VN" dirty="0">
                <a:latin typeface="Arial" pitchFamily="34" charset="0"/>
                <a:cs typeface="Arial" pitchFamily="34" charset="0"/>
              </a:rPr>
              <a:t>Frazele de pericol trebuie să fie aplicate în conformitate cu </a:t>
            </a:r>
            <a:r>
              <a:rPr lang="vi-VN" dirty="0">
                <a:solidFill>
                  <a:srgbClr val="7030A0"/>
                </a:solidFill>
                <a:latin typeface="Arial" pitchFamily="34" charset="0"/>
                <a:cs typeface="Arial" pitchFamily="34" charset="0"/>
              </a:rPr>
              <a:t>părțile 2, 3, 4 și 5 din anexa I</a:t>
            </a:r>
            <a:r>
              <a:rPr lang="vi-VN" dirty="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41847917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731</TotalTime>
  <Words>4222</Words>
  <Application>Microsoft Office PowerPoint</Application>
  <PresentationFormat>On-screen Show (4:3)</PresentationFormat>
  <Paragraphs>285</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Median</vt:lpstr>
      <vt:lpstr>3.2.1. IDENTIFICAREA UNEI SUBSTANTE PERICULOASE, A CATEGORIEI DE PERICOL SI ATRIBUIREA CODULUI FAZEI DE PERICOL</vt:lpstr>
      <vt:lpstr>AGENTIA NATIONALA PENTRU PROTECTIA MEDIULUI  DIRECTIA DESEURI SI SUBSTANTE CHIMICE PERICULOASE  </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IDENTIFICAREA SUBSTANTELOR DIN DESEUL RESPECTIV SI STABILIREA DACA ACESTEA SUNT ,,SUBSTANTE PERICULOASE”</vt:lpstr>
      <vt:lpstr>VA MULTUMESC PENTRU ATENTIE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3.2.1. IDENTIFICAREA UNEI SUBSTANTE PERICULOASE, A CATEGORIEI DE PERICOL SI ATRIBUIREA CODULUI FAZEI DE PERICOL</dc:title>
  <dc:creator>Claudia Babescu</dc:creator>
  <cp:lastModifiedBy>Claudia Babescu</cp:lastModifiedBy>
  <cp:revision>61</cp:revision>
  <dcterms:created xsi:type="dcterms:W3CDTF">2015-09-23T06:05:33Z</dcterms:created>
  <dcterms:modified xsi:type="dcterms:W3CDTF">2016-10-06T09:11:30Z</dcterms:modified>
</cp:coreProperties>
</file>