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7"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094E7E-E047-4413-9ECA-8F12F6B16A7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094E7E-E047-4413-9ECA-8F12F6B16A7C}"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4488697-5707-48E3-B713-F10F7CC7E0A3}" type="datetimeFigureOut">
              <a:rPr lang="en-US" smtClean="0"/>
              <a:pPr/>
              <a:t>10/6/2016</a:t>
            </a:fld>
            <a:endParaRPr lang="en-US" dirty="0"/>
          </a:p>
        </p:txBody>
      </p:sp>
      <p:sp>
        <p:nvSpPr>
          <p:cNvPr id="9" name="Slide Number Placeholder 8"/>
          <p:cNvSpPr>
            <a:spLocks noGrp="1"/>
          </p:cNvSpPr>
          <p:nvPr>
            <p:ph type="sldNum" sz="quarter" idx="11"/>
          </p:nvPr>
        </p:nvSpPr>
        <p:spPr/>
        <p:txBody>
          <a:bodyPr/>
          <a:lstStyle/>
          <a:p>
            <a:fld id="{E7094E7E-E047-4413-9ECA-8F12F6B16A7C}"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7094E7E-E047-4413-9ECA-8F12F6B16A7C}"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4488697-5707-48E3-B713-F10F7CC7E0A3}" type="datetimeFigureOut">
              <a:rPr lang="en-US" smtClean="0"/>
              <a:pPr/>
              <a:t>10/6/2016</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3200" b="1" dirty="0" smtClean="0"/>
              <a:t>3.3 EVALUAREA PROPRIETATILOR PERICULOASE </a:t>
            </a:r>
            <a:endParaRPr lang="en-US" sz="3200" b="1" dirty="0"/>
          </a:p>
        </p:txBody>
      </p:sp>
      <p:sp>
        <p:nvSpPr>
          <p:cNvPr id="3" name="Subtitle 2"/>
          <p:cNvSpPr>
            <a:spLocks noGrp="1"/>
          </p:cNvSpPr>
          <p:nvPr>
            <p:ph type="subTitle" idx="1"/>
          </p:nvPr>
        </p:nvSpPr>
        <p:spPr/>
        <p:txBody>
          <a:bodyPr>
            <a:normAutofit fontScale="85000" lnSpcReduction="20000"/>
          </a:bodyPr>
          <a:lstStyle/>
          <a:p>
            <a:pPr algn="ctr"/>
            <a:r>
              <a:rPr lang="en-US" b="1" dirty="0">
                <a:solidFill>
                  <a:schemeClr val="tx1"/>
                </a:solidFill>
                <a:latin typeface="Arial Black" pitchFamily="34" charset="0"/>
              </a:rPr>
              <a:t>AGENTIA NATIONALA PENTRU PROTECTIA MEDIULUI </a:t>
            </a:r>
          </a:p>
          <a:p>
            <a:pPr algn="ctr"/>
            <a:r>
              <a:rPr lang="en-US" b="1" dirty="0">
                <a:solidFill>
                  <a:schemeClr val="tx1"/>
                </a:solidFill>
                <a:latin typeface="Arial Black" pitchFamily="34" charset="0"/>
              </a:rPr>
              <a:t>DIRECTIA DESEURI SI SUBSTANTE CHIMICE PERICULOASE</a:t>
            </a:r>
          </a:p>
          <a:p>
            <a:endParaRPr lang="en-US" dirty="0"/>
          </a:p>
        </p:txBody>
      </p:sp>
    </p:spTree>
    <p:extLst>
      <p:ext uri="{BB962C8B-B14F-4D97-AF65-F5344CB8AC3E}">
        <p14:creationId xmlns:p14="http://schemas.microsoft.com/office/powerpoint/2010/main" val="3105300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smtClean="0">
                <a:solidFill>
                  <a:schemeClr val="tx1"/>
                </a:solidFill>
              </a:rPr>
              <a:t/>
            </a:r>
            <a:br>
              <a:rPr lang="en-US" sz="1600" b="1" dirty="0" smtClean="0">
                <a:solidFill>
                  <a:schemeClr val="tx1"/>
                </a:solidFill>
              </a:rPr>
            </a:br>
            <a:r>
              <a:rPr lang="en-US" sz="1600" dirty="0" smtClean="0">
                <a:solidFill>
                  <a:srgbClr val="FF0000"/>
                </a:solidFill>
              </a:rPr>
              <a:t/>
            </a:r>
            <a:br>
              <a:rPr lang="en-US" sz="1600" dirty="0" smtClean="0">
                <a:solidFill>
                  <a:srgbClr val="FF0000"/>
                </a:solidFill>
              </a:rPr>
            </a:br>
            <a:r>
              <a:rPr lang="en-US" sz="1600" b="1" dirty="0" smtClean="0">
                <a:solidFill>
                  <a:schemeClr val="tx1"/>
                </a:solidFill>
                <a:latin typeface="Arial Black" pitchFamily="34" charset="0"/>
              </a:rPr>
              <a:t> AGENTIA NATIONALA PENTRU PROTECTIA MEDIULUI </a:t>
            </a:r>
            <a:br>
              <a:rPr lang="en-US" sz="1600" b="1" dirty="0" smtClean="0">
                <a:solidFill>
                  <a:schemeClr val="tx1"/>
                </a:solidFill>
                <a:latin typeface="Arial Black" pitchFamily="34" charset="0"/>
              </a:rPr>
            </a:br>
            <a:r>
              <a:rPr lang="en-US" sz="1600" b="1" dirty="0" smtClean="0">
                <a:solidFill>
                  <a:schemeClr val="tx1"/>
                </a:solidFill>
                <a:latin typeface="Arial Black" pitchFamily="34" charset="0"/>
              </a:rPr>
              <a:t>DIRECTIA DESEURI SI SUBSTANTE CHIMICE PERICULOASE</a:t>
            </a:r>
            <a:endParaRPr lang="en-US" sz="1600" b="1" dirty="0"/>
          </a:p>
        </p:txBody>
      </p:sp>
      <p:sp>
        <p:nvSpPr>
          <p:cNvPr id="3" name="Content Placeholder 2"/>
          <p:cNvSpPr>
            <a:spLocks noGrp="1"/>
          </p:cNvSpPr>
          <p:nvPr>
            <p:ph idx="1"/>
          </p:nvPr>
        </p:nvSpPr>
        <p:spPr/>
        <p:txBody>
          <a:bodyPr>
            <a:normAutofit fontScale="92500" lnSpcReduction="10000"/>
          </a:bodyPr>
          <a:lstStyle/>
          <a:p>
            <a:pPr algn="just"/>
            <a:r>
              <a:rPr lang="en-US" sz="2400" b="1" dirty="0" err="1" smtClean="0">
                <a:solidFill>
                  <a:srgbClr val="C00000"/>
                </a:solidFill>
                <a:latin typeface="Arial" pitchFamily="34" charset="0"/>
                <a:cs typeface="Arial" pitchFamily="34" charset="0"/>
              </a:rPr>
              <a:t>Etapa</a:t>
            </a:r>
            <a:r>
              <a:rPr lang="en-US" sz="2400" b="1" dirty="0" smtClean="0">
                <a:solidFill>
                  <a:srgbClr val="C00000"/>
                </a:solidFill>
                <a:latin typeface="Arial" pitchFamily="34" charset="0"/>
                <a:cs typeface="Arial" pitchFamily="34" charset="0"/>
              </a:rPr>
              <a:t> 6- </a:t>
            </a:r>
            <a:r>
              <a:rPr lang="en-US" sz="2400" b="1" dirty="0" err="1" smtClean="0">
                <a:solidFill>
                  <a:srgbClr val="C00000"/>
                </a:solidFill>
                <a:latin typeface="Arial" pitchFamily="34" charset="0"/>
                <a:cs typeface="Arial" pitchFamily="34" charset="0"/>
              </a:rPr>
              <a:t>Evaluarea</a:t>
            </a:r>
            <a:r>
              <a:rPr lang="en-US" sz="2400" b="1" dirty="0" smtClean="0">
                <a:solidFill>
                  <a:srgbClr val="C00000"/>
                </a:solidFill>
                <a:latin typeface="Arial" pitchFamily="34" charset="0"/>
                <a:cs typeface="Arial" pitchFamily="34" charset="0"/>
              </a:rPr>
              <a:t> </a:t>
            </a:r>
            <a:r>
              <a:rPr lang="en-US" sz="2400" b="1" dirty="0" err="1" smtClean="0">
                <a:solidFill>
                  <a:srgbClr val="C00000"/>
                </a:solidFill>
                <a:latin typeface="Arial" pitchFamily="34" charset="0"/>
                <a:cs typeface="Arial" pitchFamily="34" charset="0"/>
              </a:rPr>
              <a:t>proprietatilor</a:t>
            </a:r>
            <a:r>
              <a:rPr lang="en-US" sz="2400" b="1" dirty="0" smtClean="0">
                <a:solidFill>
                  <a:srgbClr val="C00000"/>
                </a:solidFill>
                <a:latin typeface="Arial" pitchFamily="34" charset="0"/>
                <a:cs typeface="Arial" pitchFamily="34" charset="0"/>
              </a:rPr>
              <a:t> </a:t>
            </a:r>
            <a:r>
              <a:rPr lang="en-US" sz="2400" b="1" dirty="0" err="1" smtClean="0">
                <a:solidFill>
                  <a:srgbClr val="C00000"/>
                </a:solidFill>
                <a:latin typeface="Arial" pitchFamily="34" charset="0"/>
                <a:cs typeface="Arial" pitchFamily="34" charset="0"/>
              </a:rPr>
              <a:t>periculoase</a:t>
            </a:r>
            <a:r>
              <a:rPr lang="en-US" sz="2400" b="1" dirty="0" smtClean="0">
                <a:solidFill>
                  <a:srgbClr val="C00000"/>
                </a:solidFill>
                <a:latin typeface="Arial" pitchFamily="34" charset="0"/>
                <a:cs typeface="Arial" pitchFamily="34" charset="0"/>
              </a:rPr>
              <a:t> ale </a:t>
            </a:r>
            <a:r>
              <a:rPr lang="en-US" sz="2400" b="1" dirty="0" err="1" smtClean="0">
                <a:solidFill>
                  <a:srgbClr val="C00000"/>
                </a:solidFill>
                <a:latin typeface="Arial" pitchFamily="34" charset="0"/>
                <a:cs typeface="Arial" pitchFamily="34" charset="0"/>
              </a:rPr>
              <a:t>deseului</a:t>
            </a:r>
            <a:endParaRPr lang="en-US" sz="2400" b="1" dirty="0" smtClean="0">
              <a:solidFill>
                <a:srgbClr val="C00000"/>
              </a:solidFill>
              <a:latin typeface="Arial" pitchFamily="34" charset="0"/>
              <a:cs typeface="Arial" pitchFamily="34" charset="0"/>
            </a:endParaRPr>
          </a:p>
          <a:p>
            <a:pPr algn="just"/>
            <a:r>
              <a:rPr lang="en-US" sz="2400" b="1" dirty="0" smtClean="0">
                <a:solidFill>
                  <a:srgbClr val="C00000"/>
                </a:solidFill>
                <a:latin typeface="Arial" pitchFamily="34" charset="0"/>
                <a:cs typeface="Arial" pitchFamily="34" charset="0"/>
              </a:rPr>
              <a:t>P</a:t>
            </a:r>
            <a:r>
              <a:rPr lang="vi-VN" sz="2400" b="1" dirty="0" smtClean="0">
                <a:solidFill>
                  <a:srgbClr val="C00000"/>
                </a:solidFill>
                <a:latin typeface="Arial" pitchFamily="34" charset="0"/>
                <a:cs typeface="Arial" pitchFamily="34" charset="0"/>
              </a:rPr>
              <a:t>oluanții organici persistenți</a:t>
            </a:r>
            <a:endParaRPr lang="en-US" sz="2400" b="1" dirty="0" smtClean="0">
              <a:solidFill>
                <a:srgbClr val="C00000"/>
              </a:solidFill>
              <a:latin typeface="Arial" pitchFamily="34" charset="0"/>
              <a:cs typeface="Arial" pitchFamily="34" charset="0"/>
            </a:endParaRPr>
          </a:p>
          <a:p>
            <a:pPr marL="114300" indent="0">
              <a:buNone/>
            </a:pPr>
            <a:endParaRPr lang="en-US" b="1" dirty="0" smtClean="0"/>
          </a:p>
          <a:p>
            <a:pPr marL="114300" indent="0">
              <a:buNone/>
            </a:pPr>
            <a:r>
              <a:rPr lang="en-US" b="1" dirty="0" smtClean="0"/>
              <a:t>In acest caz deseul este periculos daca:</a:t>
            </a:r>
          </a:p>
          <a:p>
            <a:pPr marL="114300" indent="0">
              <a:buNone/>
            </a:pPr>
            <a:endParaRPr lang="en-US" b="1" dirty="0" smtClean="0"/>
          </a:p>
          <a:p>
            <a:pPr marL="114300" indent="0">
              <a:buNone/>
            </a:pPr>
            <a:r>
              <a:rPr lang="en-US" b="1" dirty="0" smtClean="0"/>
              <a:t>∑[C</a:t>
            </a:r>
            <a:r>
              <a:rPr lang="en-US" b="1" baseline="-25000" dirty="0" smtClean="0"/>
              <a:t>i</a:t>
            </a:r>
            <a:r>
              <a:rPr lang="en-US" b="1" dirty="0" smtClean="0"/>
              <a:t> x TEF</a:t>
            </a:r>
            <a:r>
              <a:rPr lang="en-US" b="1" baseline="-25000" dirty="0" smtClean="0"/>
              <a:t>i</a:t>
            </a:r>
            <a:r>
              <a:rPr lang="en-US" b="1" dirty="0" smtClean="0"/>
              <a:t>] &gt; 15</a:t>
            </a:r>
            <a:r>
              <a:rPr lang="el-GR" b="1" dirty="0" smtClean="0"/>
              <a:t>μ</a:t>
            </a:r>
            <a:r>
              <a:rPr lang="en-US" b="1" dirty="0" smtClean="0"/>
              <a:t>g/kg</a:t>
            </a:r>
          </a:p>
          <a:p>
            <a:pPr marL="114300" indent="0">
              <a:buNone/>
            </a:pPr>
            <a:endParaRPr lang="en-US" b="1" dirty="0" smtClean="0"/>
          </a:p>
          <a:p>
            <a:pPr marL="114300" indent="0">
              <a:buNone/>
            </a:pPr>
            <a:r>
              <a:rPr lang="en-US" b="1" dirty="0" smtClean="0"/>
              <a:t>Unde</a:t>
            </a:r>
          </a:p>
          <a:p>
            <a:pPr marL="114300" indent="0">
              <a:buNone/>
            </a:pPr>
            <a:endParaRPr lang="en-US" b="1" dirty="0" smtClean="0"/>
          </a:p>
          <a:p>
            <a:r>
              <a:rPr lang="en-US" b="1" dirty="0"/>
              <a:t>C</a:t>
            </a:r>
            <a:r>
              <a:rPr lang="en-US" b="1" baseline="-25000" dirty="0"/>
              <a:t>i</a:t>
            </a:r>
            <a:r>
              <a:rPr lang="en-US" b="1" dirty="0"/>
              <a:t> </a:t>
            </a:r>
            <a:r>
              <a:rPr lang="en-US" b="1" dirty="0" smtClean="0"/>
              <a:t> este concentratia individuala a unui PCDD sau PCDF</a:t>
            </a:r>
          </a:p>
          <a:p>
            <a:r>
              <a:rPr lang="en-US" b="1" dirty="0" smtClean="0"/>
              <a:t>TEF</a:t>
            </a:r>
            <a:r>
              <a:rPr lang="en-US" b="1" baseline="-25000" dirty="0" smtClean="0"/>
              <a:t>i</a:t>
            </a:r>
            <a:r>
              <a:rPr lang="en-US" b="1" dirty="0" smtClean="0"/>
              <a:t> factorul toxic echivalent pentru un </a:t>
            </a:r>
            <a:r>
              <a:rPr lang="en-US" b="1" dirty="0"/>
              <a:t>PCDD sau </a:t>
            </a:r>
            <a:r>
              <a:rPr lang="en-US" b="1" dirty="0" smtClean="0"/>
              <a:t>PCDF</a:t>
            </a:r>
          </a:p>
          <a:p>
            <a:r>
              <a:rPr lang="en-US" b="1" dirty="0" smtClean="0"/>
              <a:t>∑ suma valorilor fiecarui </a:t>
            </a:r>
            <a:r>
              <a:rPr lang="en-US" b="1" dirty="0"/>
              <a:t>PCDD sau </a:t>
            </a:r>
            <a:r>
              <a:rPr lang="en-US" b="1" dirty="0" smtClean="0"/>
              <a:t>PCDF, care sunt prezente impreuna</a:t>
            </a:r>
            <a:endParaRPr lang="en-US" b="1" dirty="0"/>
          </a:p>
        </p:txBody>
      </p:sp>
    </p:spTree>
    <p:extLst>
      <p:ext uri="{BB962C8B-B14F-4D97-AF65-F5344CB8AC3E}">
        <p14:creationId xmlns:p14="http://schemas.microsoft.com/office/powerpoint/2010/main" val="292067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400" b="1" dirty="0">
                <a:solidFill>
                  <a:schemeClr val="tx1"/>
                </a:solidFill>
                <a:latin typeface="Arial Black" pitchFamily="34" charset="0"/>
              </a:rPr>
              <a:t>AGENTIA NATIONALA PENTRU PROTECTIA MEDIULUI </a:t>
            </a:r>
            <a:br>
              <a:rPr lang="en-US" sz="1400" b="1" dirty="0">
                <a:solidFill>
                  <a:schemeClr val="tx1"/>
                </a:solidFill>
                <a:latin typeface="Arial Black" pitchFamily="34" charset="0"/>
              </a:rPr>
            </a:br>
            <a:r>
              <a:rPr lang="en-US" sz="1400" b="1" dirty="0">
                <a:solidFill>
                  <a:schemeClr val="tx1"/>
                </a:solidFill>
                <a:latin typeface="Arial Black" pitchFamily="34" charset="0"/>
              </a:rPr>
              <a:t>DIRECTIA DESEURI SI SUBSTANTE CHIMICE PERICULOASE</a:t>
            </a:r>
            <a:br>
              <a:rPr lang="en-US" sz="1400" b="1" dirty="0">
                <a:solidFill>
                  <a:schemeClr val="tx1"/>
                </a:solidFill>
                <a:latin typeface="Arial Black" pitchFamily="34" charset="0"/>
              </a:rPr>
            </a:br>
            <a:r>
              <a:rPr lang="en-US" sz="1400" b="1" dirty="0">
                <a:solidFill>
                  <a:schemeClr val="tx1"/>
                </a:solidFill>
                <a:latin typeface="Arial Black" pitchFamily="34" charset="0"/>
              </a:rPr>
              <a:t>Claudia Pârvu</a:t>
            </a:r>
            <a:br>
              <a:rPr lang="en-US" sz="1400" b="1" dirty="0">
                <a:solidFill>
                  <a:schemeClr val="tx1"/>
                </a:solidFill>
                <a:latin typeface="Arial Black" pitchFamily="34" charset="0"/>
              </a:rPr>
            </a:br>
            <a:r>
              <a:rPr lang="en-US" sz="1400" b="1" dirty="0">
                <a:solidFill>
                  <a:schemeClr val="tx1"/>
                </a:solidFill>
                <a:latin typeface="Arial Black" pitchFamily="34" charset="0"/>
              </a:rPr>
              <a:t>Tel. 021 207 11 </a:t>
            </a:r>
            <a:r>
              <a:rPr lang="en-US" sz="1400" b="1" dirty="0" smtClean="0">
                <a:solidFill>
                  <a:schemeClr val="tx1"/>
                </a:solidFill>
                <a:latin typeface="Arial Black" pitchFamily="34" charset="0"/>
              </a:rPr>
              <a:t>08</a:t>
            </a:r>
            <a:br>
              <a:rPr lang="en-US" sz="1400" b="1" dirty="0" smtClean="0">
                <a:solidFill>
                  <a:schemeClr val="tx1"/>
                </a:solidFill>
                <a:latin typeface="Arial Black" pitchFamily="34" charset="0"/>
              </a:rPr>
            </a:br>
            <a:r>
              <a:rPr lang="en-US" sz="1400" b="1" dirty="0" smtClean="0">
                <a:solidFill>
                  <a:schemeClr val="tx1"/>
                </a:solidFill>
                <a:latin typeface="Arial Black" pitchFamily="34" charset="0"/>
              </a:rPr>
              <a:t>25- 28 </a:t>
            </a:r>
            <a:r>
              <a:rPr lang="en-US" sz="1400" b="1" dirty="0" err="1" smtClean="0">
                <a:solidFill>
                  <a:schemeClr val="tx1"/>
                </a:solidFill>
                <a:latin typeface="Arial Black" pitchFamily="34" charset="0"/>
              </a:rPr>
              <a:t>octombrie</a:t>
            </a:r>
            <a:r>
              <a:rPr lang="en-US" sz="1400" b="1" dirty="0" smtClean="0">
                <a:solidFill>
                  <a:schemeClr val="tx1"/>
                </a:solidFill>
                <a:latin typeface="Arial Black" pitchFamily="34" charset="0"/>
              </a:rPr>
              <a:t> 2016</a:t>
            </a:r>
            <a:r>
              <a:rPr lang="en-US" sz="1400" b="1" dirty="0">
                <a:solidFill>
                  <a:schemeClr val="tx1"/>
                </a:solidFill>
                <a:latin typeface="Arial Black" pitchFamily="34" charset="0"/>
              </a:rPr>
              <a:t/>
            </a:r>
            <a:br>
              <a:rPr lang="en-US" sz="1400" b="1" dirty="0">
                <a:solidFill>
                  <a:schemeClr val="tx1"/>
                </a:solidFill>
                <a:latin typeface="Arial Black" pitchFamily="34" charset="0"/>
              </a:rPr>
            </a:br>
            <a:r>
              <a:rPr lang="en-US" dirty="0">
                <a:solidFill>
                  <a:schemeClr val="tx1"/>
                </a:solidFill>
              </a:rPr>
              <a:t/>
            </a:r>
            <a:br>
              <a:rPr lang="en-US" dirty="0">
                <a:solidFill>
                  <a:schemeClr val="tx1"/>
                </a:solidFill>
              </a:rPr>
            </a:br>
            <a:endParaRPr lang="en-US" dirty="0"/>
          </a:p>
        </p:txBody>
      </p:sp>
      <p:sp>
        <p:nvSpPr>
          <p:cNvPr id="3" name="Text Placeholder 2"/>
          <p:cNvSpPr>
            <a:spLocks noGrp="1"/>
          </p:cNvSpPr>
          <p:nvPr>
            <p:ph type="body" idx="1"/>
          </p:nvPr>
        </p:nvSpPr>
        <p:spPr/>
        <p:txBody>
          <a:bodyPr>
            <a:noAutofit/>
          </a:bodyPr>
          <a:lstStyle/>
          <a:p>
            <a:r>
              <a:rPr lang="en-US" sz="6000" b="1" dirty="0"/>
              <a:t>VA MULTUMESC PENTRU ATENTIE !</a:t>
            </a:r>
          </a:p>
        </p:txBody>
      </p:sp>
    </p:spTree>
    <p:extLst>
      <p:ext uri="{BB962C8B-B14F-4D97-AF65-F5344CB8AC3E}">
        <p14:creationId xmlns:p14="http://schemas.microsoft.com/office/powerpoint/2010/main" val="49154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a:solidFill>
                  <a:schemeClr val="tx1"/>
                </a:solidFill>
                <a:latin typeface="Arial Black" pitchFamily="34" charset="0"/>
              </a:rPr>
              <a:t>AGENTIA NATIONALA PENTRU PROTECTIA MEDIULUI </a:t>
            </a:r>
            <a:br>
              <a:rPr lang="en-US" sz="1600" b="1" dirty="0">
                <a:solidFill>
                  <a:schemeClr val="tx1"/>
                </a:solidFill>
                <a:latin typeface="Arial Black" pitchFamily="34" charset="0"/>
              </a:rPr>
            </a:br>
            <a:r>
              <a:rPr lang="en-US" sz="1600" b="1" dirty="0">
                <a:solidFill>
                  <a:schemeClr val="tx1"/>
                </a:solidFill>
                <a:latin typeface="Arial Black" pitchFamily="34" charset="0"/>
              </a:rPr>
              <a:t>DIRECTIA DESEURI SI SUBSTANTE CHIMICE PERICULOASE</a:t>
            </a:r>
            <a:br>
              <a:rPr lang="en-US" sz="1600" b="1" dirty="0">
                <a:solidFill>
                  <a:schemeClr val="tx1"/>
                </a:solidFill>
                <a:latin typeface="Arial Black" pitchFamily="34" charset="0"/>
              </a:rPr>
            </a:br>
            <a:endParaRPr lang="en-US" sz="1600" dirty="0"/>
          </a:p>
        </p:txBody>
      </p:sp>
      <p:sp>
        <p:nvSpPr>
          <p:cNvPr id="3" name="Content Placeholder 2"/>
          <p:cNvSpPr>
            <a:spLocks noGrp="1"/>
          </p:cNvSpPr>
          <p:nvPr>
            <p:ph idx="1"/>
          </p:nvPr>
        </p:nvSpPr>
        <p:spPr/>
        <p:txBody>
          <a:bodyPr>
            <a:normAutofit fontScale="92500" lnSpcReduction="10000"/>
          </a:bodyPr>
          <a:lstStyle/>
          <a:p>
            <a:pPr algn="just"/>
            <a:r>
              <a:rPr lang="en-US" b="1" dirty="0" smtClean="0">
                <a:solidFill>
                  <a:srgbClr val="C00000"/>
                </a:solidFill>
                <a:latin typeface="Arial" pitchFamily="34" charset="0"/>
                <a:cs typeface="Arial" pitchFamily="34" charset="0"/>
              </a:rPr>
              <a:t>Etapa 6- Evaluarea proprietatilor periculoase ale deseului</a:t>
            </a:r>
          </a:p>
          <a:p>
            <a:pPr algn="just"/>
            <a:r>
              <a:rPr lang="en-US" dirty="0" smtClean="0">
                <a:latin typeface="Arial" pitchFamily="34" charset="0"/>
                <a:cs typeface="Arial" pitchFamily="34" charset="0"/>
              </a:rPr>
              <a:t>Acesta etapa descrie in ce consta evaluarea proprietatilor periculoase ale unui deseu:</a:t>
            </a:r>
          </a:p>
          <a:p>
            <a:pPr lvl="1" algn="just"/>
            <a:r>
              <a:rPr lang="en-US" dirty="0" smtClean="0">
                <a:latin typeface="Arial" pitchFamily="34" charset="0"/>
                <a:cs typeface="Arial" pitchFamily="34" charset="0"/>
              </a:rPr>
              <a:t>prezinta</a:t>
            </a:r>
            <a:r>
              <a:rPr lang="vi-VN" dirty="0" smtClean="0">
                <a:latin typeface="Arial" pitchFamily="34" charset="0"/>
                <a:cs typeface="Arial" pitchFamily="34" charset="0"/>
              </a:rPr>
              <a:t> </a:t>
            </a:r>
            <a:r>
              <a:rPr lang="vi-VN" dirty="0">
                <a:latin typeface="Arial" pitchFamily="34" charset="0"/>
                <a:cs typeface="Arial" pitchFamily="34" charset="0"/>
              </a:rPr>
              <a:t>o proprietate periculoasă, sau</a:t>
            </a:r>
          </a:p>
          <a:p>
            <a:pPr lvl="1" algn="just"/>
            <a:r>
              <a:rPr lang="vi-VN" dirty="0" smtClean="0">
                <a:latin typeface="Arial" pitchFamily="34" charset="0"/>
                <a:cs typeface="Arial" pitchFamily="34" charset="0"/>
              </a:rPr>
              <a:t>este </a:t>
            </a:r>
            <a:r>
              <a:rPr lang="vi-VN" dirty="0">
                <a:latin typeface="Arial" pitchFamily="34" charset="0"/>
                <a:cs typeface="Arial" pitchFamily="34" charset="0"/>
              </a:rPr>
              <a:t>periculos deoarece conține poluanții organici </a:t>
            </a:r>
            <a:r>
              <a:rPr lang="vi-VN" dirty="0" smtClean="0">
                <a:latin typeface="Arial" pitchFamily="34" charset="0"/>
                <a:cs typeface="Arial" pitchFamily="34" charset="0"/>
              </a:rPr>
              <a:t>persistenți</a:t>
            </a:r>
            <a:r>
              <a:rPr lang="en-US" dirty="0" smtClean="0">
                <a:latin typeface="Arial" pitchFamily="34" charset="0"/>
                <a:cs typeface="Arial" pitchFamily="34" charset="0"/>
              </a:rPr>
              <a:t>.</a:t>
            </a:r>
            <a:endParaRPr lang="en-US" dirty="0">
              <a:latin typeface="Arial" pitchFamily="34" charset="0"/>
              <a:cs typeface="Arial" pitchFamily="34" charset="0"/>
            </a:endParaRPr>
          </a:p>
          <a:p>
            <a:pPr algn="just"/>
            <a:endParaRPr lang="en-US" dirty="0">
              <a:latin typeface="Arial" pitchFamily="34" charset="0"/>
              <a:cs typeface="Arial" pitchFamily="34" charset="0"/>
            </a:endParaRPr>
          </a:p>
          <a:p>
            <a:pPr algn="just"/>
            <a:r>
              <a:rPr lang="en-US" dirty="0" smtClean="0">
                <a:latin typeface="Arial" pitchFamily="34" charset="0"/>
                <a:cs typeface="Arial" pitchFamily="34" charset="0"/>
              </a:rPr>
              <a:t>Pentru evaluarea </a:t>
            </a:r>
            <a:r>
              <a:rPr lang="en-US" dirty="0">
                <a:latin typeface="Arial" pitchFamily="34" charset="0"/>
                <a:cs typeface="Arial" pitchFamily="34" charset="0"/>
              </a:rPr>
              <a:t>proprietatilor periculoase ale unui deseu </a:t>
            </a:r>
            <a:r>
              <a:rPr lang="en-US" dirty="0" smtClean="0">
                <a:latin typeface="Arial" pitchFamily="34" charset="0"/>
                <a:cs typeface="Arial" pitchFamily="34" charset="0"/>
              </a:rPr>
              <a:t>se are in vedere urmatoarele:</a:t>
            </a:r>
          </a:p>
          <a:p>
            <a:pPr marL="114300" indent="0" algn="just">
              <a:buNone/>
            </a:pPr>
            <a:endParaRPr lang="en-US" dirty="0" smtClean="0">
              <a:latin typeface="Arial" pitchFamily="34" charset="0"/>
              <a:cs typeface="Arial" pitchFamily="34" charset="0"/>
            </a:endParaRPr>
          </a:p>
          <a:p>
            <a:pPr lvl="1" algn="just"/>
            <a:r>
              <a:rPr lang="vi-VN" dirty="0" smtClean="0">
                <a:latin typeface="Arial" pitchFamily="34" charset="0"/>
                <a:cs typeface="Arial" pitchFamily="34" charset="0"/>
              </a:rPr>
              <a:t>definiți</a:t>
            </a:r>
            <a:r>
              <a:rPr lang="en-US" dirty="0" smtClean="0">
                <a:latin typeface="Arial" pitchFamily="34" charset="0"/>
                <a:cs typeface="Arial" pitchFamily="34" charset="0"/>
              </a:rPr>
              <a:t>a</a:t>
            </a:r>
            <a:r>
              <a:rPr lang="vi-VN" dirty="0" smtClean="0">
                <a:latin typeface="Arial" pitchFamily="34" charset="0"/>
                <a:cs typeface="Arial" pitchFamily="34" charset="0"/>
              </a:rPr>
              <a:t> </a:t>
            </a:r>
            <a:r>
              <a:rPr lang="vi-VN" dirty="0">
                <a:latin typeface="Arial" pitchFamily="34" charset="0"/>
                <a:cs typeface="Arial" pitchFamily="34" charset="0"/>
              </a:rPr>
              <a:t>și </a:t>
            </a:r>
            <a:r>
              <a:rPr lang="vi-VN" dirty="0" smtClean="0">
                <a:latin typeface="Arial" pitchFamily="34" charset="0"/>
                <a:cs typeface="Arial" pitchFamily="34" charset="0"/>
              </a:rPr>
              <a:t>interpretare</a:t>
            </a:r>
            <a:r>
              <a:rPr lang="en-US" dirty="0" smtClean="0">
                <a:latin typeface="Arial" pitchFamily="34" charset="0"/>
                <a:cs typeface="Arial" pitchFamily="34" charset="0"/>
              </a:rPr>
              <a:t>a</a:t>
            </a:r>
            <a:r>
              <a:rPr lang="vi-VN" dirty="0" smtClean="0">
                <a:latin typeface="Arial" pitchFamily="34" charset="0"/>
                <a:cs typeface="Arial" pitchFamily="34" charset="0"/>
              </a:rPr>
              <a:t> </a:t>
            </a:r>
            <a:r>
              <a:rPr lang="en-US" dirty="0" smtClean="0">
                <a:latin typeface="Arial" pitchFamily="34" charset="0"/>
                <a:cs typeface="Arial" pitchFamily="34" charset="0"/>
              </a:rPr>
              <a:t>pentru</a:t>
            </a:r>
            <a:r>
              <a:rPr lang="vi-VN" dirty="0" smtClean="0">
                <a:latin typeface="Arial" pitchFamily="34" charset="0"/>
                <a:cs typeface="Arial" pitchFamily="34" charset="0"/>
              </a:rPr>
              <a:t> </a:t>
            </a:r>
            <a:r>
              <a:rPr lang="vi-VN" dirty="0">
                <a:latin typeface="Arial" pitchFamily="34" charset="0"/>
                <a:cs typeface="Arial" pitchFamily="34" charset="0"/>
              </a:rPr>
              <a:t>fiecare proprietate </a:t>
            </a:r>
            <a:r>
              <a:rPr lang="vi-VN" dirty="0" smtClean="0">
                <a:latin typeface="Arial" pitchFamily="34" charset="0"/>
                <a:cs typeface="Arial" pitchFamily="34" charset="0"/>
              </a:rPr>
              <a:t>periculoasă</a:t>
            </a:r>
            <a:r>
              <a:rPr lang="en-US" dirty="0" smtClean="0">
                <a:latin typeface="Arial" pitchFamily="34" charset="0"/>
                <a:cs typeface="Arial" pitchFamily="34" charset="0"/>
              </a:rPr>
              <a:t>;</a:t>
            </a:r>
            <a:endParaRPr lang="vi-VN" dirty="0">
              <a:latin typeface="Arial" pitchFamily="34" charset="0"/>
              <a:cs typeface="Arial" pitchFamily="34" charset="0"/>
            </a:endParaRPr>
          </a:p>
          <a:p>
            <a:pPr lvl="1" algn="just"/>
            <a:r>
              <a:rPr lang="vi-VN" dirty="0" smtClean="0">
                <a:latin typeface="Arial" pitchFamily="34" charset="0"/>
                <a:cs typeface="Arial" pitchFamily="34" charset="0"/>
              </a:rPr>
              <a:t>codurile fraz</a:t>
            </a:r>
            <a:r>
              <a:rPr lang="en-US" dirty="0" smtClean="0">
                <a:latin typeface="Arial" pitchFamily="34" charset="0"/>
                <a:cs typeface="Arial" pitchFamily="34" charset="0"/>
              </a:rPr>
              <a:t>ei</a:t>
            </a:r>
            <a:r>
              <a:rPr lang="vi-VN" dirty="0" smtClean="0">
                <a:latin typeface="Arial" pitchFamily="34" charset="0"/>
                <a:cs typeface="Arial" pitchFamily="34" charset="0"/>
              </a:rPr>
              <a:t> </a:t>
            </a:r>
            <a:r>
              <a:rPr lang="vi-VN" dirty="0">
                <a:latin typeface="Arial" pitchFamily="34" charset="0"/>
                <a:cs typeface="Arial" pitchFamily="34" charset="0"/>
              </a:rPr>
              <a:t>de </a:t>
            </a:r>
            <a:r>
              <a:rPr lang="vi-VN" dirty="0" smtClean="0">
                <a:latin typeface="Arial" pitchFamily="34" charset="0"/>
                <a:cs typeface="Arial" pitchFamily="34" charset="0"/>
              </a:rPr>
              <a:t>pericol</a:t>
            </a:r>
            <a:r>
              <a:rPr lang="en-US" dirty="0" smtClean="0">
                <a:latin typeface="Arial" pitchFamily="34" charset="0"/>
                <a:cs typeface="Arial" pitchFamily="34" charset="0"/>
              </a:rPr>
              <a:t> si </a:t>
            </a:r>
            <a:r>
              <a:rPr lang="vi-VN" dirty="0" smtClean="0">
                <a:latin typeface="Arial" pitchFamily="34" charset="0"/>
                <a:cs typeface="Arial" pitchFamily="34" charset="0"/>
              </a:rPr>
              <a:t>legat</a:t>
            </a:r>
            <a:r>
              <a:rPr lang="en-US" dirty="0" smtClean="0">
                <a:latin typeface="Arial" pitchFamily="34" charset="0"/>
                <a:cs typeface="Arial" pitchFamily="34" charset="0"/>
              </a:rPr>
              <a:t>ura cu</a:t>
            </a:r>
            <a:r>
              <a:rPr lang="vi-VN" dirty="0" smtClean="0">
                <a:latin typeface="Arial" pitchFamily="34" charset="0"/>
                <a:cs typeface="Arial" pitchFamily="34" charset="0"/>
              </a:rPr>
              <a:t> proprietate periculoasă</a:t>
            </a:r>
            <a:r>
              <a:rPr lang="en-US" dirty="0" smtClean="0">
                <a:latin typeface="Arial" pitchFamily="34" charset="0"/>
                <a:cs typeface="Arial" pitchFamily="34" charset="0"/>
              </a:rPr>
              <a:t> corespunzatoare;</a:t>
            </a:r>
            <a:endParaRPr lang="vi-VN" dirty="0">
              <a:latin typeface="Arial" pitchFamily="34" charset="0"/>
              <a:cs typeface="Arial" pitchFamily="34" charset="0"/>
            </a:endParaRPr>
          </a:p>
          <a:p>
            <a:pPr lvl="1" algn="just"/>
            <a:r>
              <a:rPr lang="vi-VN" dirty="0" smtClean="0">
                <a:latin typeface="Arial" pitchFamily="34" charset="0"/>
                <a:cs typeface="Arial" pitchFamily="34" charset="0"/>
              </a:rPr>
              <a:t>diagram</a:t>
            </a:r>
            <a:r>
              <a:rPr lang="en-US" dirty="0" smtClean="0">
                <a:latin typeface="Arial" pitchFamily="34" charset="0"/>
                <a:cs typeface="Arial" pitchFamily="34" charset="0"/>
              </a:rPr>
              <a:t>a</a:t>
            </a:r>
            <a:r>
              <a:rPr lang="vi-VN" dirty="0" smtClean="0">
                <a:latin typeface="Arial" pitchFamily="34" charset="0"/>
                <a:cs typeface="Arial" pitchFamily="34" charset="0"/>
              </a:rPr>
              <a:t> </a:t>
            </a:r>
            <a:r>
              <a:rPr lang="vi-VN" dirty="0">
                <a:latin typeface="Arial" pitchFamily="34" charset="0"/>
                <a:cs typeface="Arial" pitchFamily="34" charset="0"/>
              </a:rPr>
              <a:t>de </a:t>
            </a:r>
            <a:r>
              <a:rPr lang="vi-VN" dirty="0" smtClean="0">
                <a:latin typeface="Arial" pitchFamily="34" charset="0"/>
                <a:cs typeface="Arial" pitchFamily="34" charset="0"/>
              </a:rPr>
              <a:t>evaluare</a:t>
            </a:r>
            <a:r>
              <a:rPr lang="en-US" dirty="0" smtClean="0">
                <a:latin typeface="Arial" pitchFamily="34" charset="0"/>
                <a:cs typeface="Arial" pitchFamily="34" charset="0"/>
              </a:rPr>
              <a:t>;</a:t>
            </a:r>
            <a:endParaRPr lang="vi-VN" dirty="0">
              <a:latin typeface="Arial" pitchFamily="34" charset="0"/>
              <a:cs typeface="Arial" pitchFamily="34" charset="0"/>
            </a:endParaRPr>
          </a:p>
          <a:p>
            <a:pPr lvl="1" algn="just"/>
            <a:r>
              <a:rPr lang="en-US" dirty="0">
                <a:latin typeface="Arial" pitchFamily="34" charset="0"/>
                <a:cs typeface="Arial" pitchFamily="34" charset="0"/>
              </a:rPr>
              <a:t>v</a:t>
            </a:r>
            <a:r>
              <a:rPr lang="en-US" dirty="0" smtClean="0">
                <a:latin typeface="Arial" pitchFamily="34" charset="0"/>
                <a:cs typeface="Arial" pitchFamily="34" charset="0"/>
              </a:rPr>
              <a:t>alorile limita </a:t>
            </a:r>
            <a:r>
              <a:rPr lang="vi-VN" dirty="0" smtClean="0">
                <a:latin typeface="Arial" pitchFamily="34" charset="0"/>
                <a:cs typeface="Arial" pitchFamily="34" charset="0"/>
              </a:rPr>
              <a:t>de </a:t>
            </a:r>
            <a:r>
              <a:rPr lang="vi-VN" dirty="0">
                <a:latin typeface="Arial" pitchFamily="34" charset="0"/>
                <a:cs typeface="Arial" pitchFamily="34" charset="0"/>
              </a:rPr>
              <a:t>concentrație, după </a:t>
            </a:r>
            <a:r>
              <a:rPr lang="vi-VN" dirty="0" smtClean="0">
                <a:latin typeface="Arial" pitchFamily="34" charset="0"/>
                <a:cs typeface="Arial" pitchFamily="34" charset="0"/>
              </a:rPr>
              <a:t>caz</a:t>
            </a:r>
            <a:r>
              <a:rPr lang="en-US" dirty="0" smtClean="0">
                <a:latin typeface="Arial" pitchFamily="34" charset="0"/>
                <a:cs typeface="Arial" pitchFamily="34" charset="0"/>
              </a:rPr>
              <a:t>;</a:t>
            </a:r>
            <a:endParaRPr lang="vi-VN" dirty="0">
              <a:latin typeface="Arial" pitchFamily="34" charset="0"/>
              <a:cs typeface="Arial" pitchFamily="34" charset="0"/>
            </a:endParaRPr>
          </a:p>
          <a:p>
            <a:pPr lvl="1" algn="just"/>
            <a:r>
              <a:rPr lang="vi-VN" dirty="0" smtClean="0">
                <a:latin typeface="Arial" pitchFamily="34" charset="0"/>
                <a:cs typeface="Arial" pitchFamily="34" charset="0"/>
              </a:rPr>
              <a:t>metode </a:t>
            </a:r>
            <a:r>
              <a:rPr lang="vi-VN" dirty="0">
                <a:latin typeface="Arial" pitchFamily="34" charset="0"/>
                <a:cs typeface="Arial" pitchFamily="34" charset="0"/>
              </a:rPr>
              <a:t>de încercare, dacă este </a:t>
            </a:r>
            <a:r>
              <a:rPr lang="vi-VN" dirty="0" smtClean="0">
                <a:latin typeface="Arial" pitchFamily="34" charset="0"/>
                <a:cs typeface="Arial" pitchFamily="34" charset="0"/>
              </a:rPr>
              <a:t>cazul</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extLst>
      <p:ext uri="{BB962C8B-B14F-4D97-AF65-F5344CB8AC3E}">
        <p14:creationId xmlns:p14="http://schemas.microsoft.com/office/powerpoint/2010/main" val="4019758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a:solidFill>
                  <a:schemeClr val="tx1"/>
                </a:solidFill>
                <a:latin typeface="Arial Black" pitchFamily="34" charset="0"/>
              </a:rPr>
              <a:t>AGENTIA NATIONALA PENTRU PROTECTIA MEDIULUI </a:t>
            </a:r>
            <a:br>
              <a:rPr lang="en-US" sz="1600" b="1" dirty="0">
                <a:solidFill>
                  <a:schemeClr val="tx1"/>
                </a:solidFill>
                <a:latin typeface="Arial Black" pitchFamily="34" charset="0"/>
              </a:rPr>
            </a:br>
            <a:r>
              <a:rPr lang="en-US" sz="1600" b="1" dirty="0">
                <a:solidFill>
                  <a:schemeClr val="tx1"/>
                </a:solidFill>
                <a:latin typeface="Arial Black" pitchFamily="34" charset="0"/>
              </a:rPr>
              <a:t>DIRECTIA DESEURI SI SUBSTANTE CHIMICE PERICULOASE</a:t>
            </a:r>
            <a:br>
              <a:rPr lang="en-US" sz="1600" b="1" dirty="0">
                <a:solidFill>
                  <a:schemeClr val="tx1"/>
                </a:solidFill>
                <a:latin typeface="Arial Black" pitchFamily="34" charset="0"/>
              </a:rPr>
            </a:br>
            <a:endParaRPr lang="en-US" sz="1600"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marL="114300" indent="0">
              <a:buNone/>
            </a:pPr>
            <a:r>
              <a:rPr lang="en-US" b="1" dirty="0">
                <a:solidFill>
                  <a:srgbClr val="C00000"/>
                </a:solidFill>
                <a:latin typeface="Arial" pitchFamily="34" charset="0"/>
                <a:cs typeface="Arial" pitchFamily="34" charset="0"/>
              </a:rPr>
              <a:t>Etapa 6- Evaluarea proprietatilor periculoase ale deseului</a:t>
            </a:r>
          </a:p>
          <a:p>
            <a:pPr marL="114300" indent="0">
              <a:buNone/>
            </a:pPr>
            <a:r>
              <a:rPr lang="en-US" dirty="0"/>
              <a:t>		</a:t>
            </a:r>
          </a:p>
          <a:p>
            <a:r>
              <a:rPr lang="en-US" b="1" dirty="0" smtClean="0"/>
              <a:t>Explozive</a:t>
            </a:r>
            <a:r>
              <a:rPr lang="en-US" dirty="0" smtClean="0"/>
              <a:t> </a:t>
            </a:r>
            <a:r>
              <a:rPr lang="en-US" dirty="0"/>
              <a:t>HP 1 		</a:t>
            </a:r>
          </a:p>
          <a:p>
            <a:r>
              <a:rPr lang="en-US" b="1" dirty="0" smtClean="0"/>
              <a:t>Oxidante</a:t>
            </a:r>
            <a:r>
              <a:rPr lang="en-US" dirty="0" smtClean="0"/>
              <a:t> </a:t>
            </a:r>
            <a:r>
              <a:rPr lang="en-US" dirty="0"/>
              <a:t>HP 2 		</a:t>
            </a:r>
          </a:p>
          <a:p>
            <a:r>
              <a:rPr lang="en-US" b="1" dirty="0" err="1" smtClean="0"/>
              <a:t>Inflamabile</a:t>
            </a:r>
            <a:r>
              <a:rPr lang="en-US" dirty="0" smtClean="0"/>
              <a:t> </a:t>
            </a:r>
            <a:r>
              <a:rPr lang="en-US" dirty="0"/>
              <a:t>HP 3 		</a:t>
            </a:r>
          </a:p>
          <a:p>
            <a:r>
              <a:rPr lang="en-US" b="1" dirty="0" smtClean="0"/>
              <a:t>Iritante </a:t>
            </a:r>
            <a:r>
              <a:rPr lang="en-US" b="1" dirty="0"/>
              <a:t>— iritarea pielii și leziuni oculare</a:t>
            </a:r>
            <a:r>
              <a:rPr lang="fr-FR" dirty="0" smtClean="0"/>
              <a:t> </a:t>
            </a:r>
            <a:r>
              <a:rPr lang="fr-FR" dirty="0"/>
              <a:t>HP 4 		</a:t>
            </a:r>
          </a:p>
          <a:p>
            <a:r>
              <a:rPr lang="en-US" b="1" dirty="0" smtClean="0"/>
              <a:t>Toxicitate </a:t>
            </a:r>
            <a:r>
              <a:rPr lang="en-US" b="1" dirty="0"/>
              <a:t>asupra unui organ țintă specific (STOT)/toxicitate prin </a:t>
            </a:r>
            <a:r>
              <a:rPr lang="en-US" b="1" dirty="0" smtClean="0"/>
              <a:t>aspirare</a:t>
            </a:r>
            <a:r>
              <a:rPr lang="en-US" dirty="0" smtClean="0"/>
              <a:t>HP </a:t>
            </a:r>
            <a:r>
              <a:rPr lang="en-US" dirty="0"/>
              <a:t>5 	</a:t>
            </a:r>
            <a:endParaRPr lang="en-US" dirty="0" smtClean="0"/>
          </a:p>
          <a:p>
            <a:r>
              <a:rPr lang="en-US" b="1" dirty="0" smtClean="0"/>
              <a:t>Toxicitate </a:t>
            </a:r>
            <a:r>
              <a:rPr lang="en-US" b="1" dirty="0"/>
              <a:t>acută</a:t>
            </a:r>
            <a:r>
              <a:rPr lang="en-US" dirty="0" smtClean="0"/>
              <a:t> HP 6 	 	</a:t>
            </a:r>
          </a:p>
          <a:p>
            <a:r>
              <a:rPr lang="en-US" b="1" dirty="0" smtClean="0"/>
              <a:t>Cancerigene</a:t>
            </a:r>
            <a:r>
              <a:rPr lang="it-IT" dirty="0" smtClean="0"/>
              <a:t> </a:t>
            </a:r>
            <a:r>
              <a:rPr lang="it-IT" dirty="0"/>
              <a:t>HP 7 	</a:t>
            </a:r>
            <a:r>
              <a:rPr lang="it-IT" dirty="0" smtClean="0"/>
              <a:t> </a:t>
            </a:r>
            <a:r>
              <a:rPr lang="it-IT" dirty="0"/>
              <a:t>	</a:t>
            </a:r>
          </a:p>
          <a:p>
            <a:r>
              <a:rPr lang="en-US" b="1" dirty="0" smtClean="0"/>
              <a:t>Corozive</a:t>
            </a:r>
            <a:r>
              <a:rPr lang="pt-BR" dirty="0" smtClean="0"/>
              <a:t> </a:t>
            </a:r>
            <a:r>
              <a:rPr lang="pt-BR" dirty="0"/>
              <a:t>HP 8 	</a:t>
            </a:r>
            <a:r>
              <a:rPr lang="pt-BR" dirty="0" smtClean="0"/>
              <a:t> </a:t>
            </a:r>
            <a:r>
              <a:rPr lang="pt-BR" dirty="0"/>
              <a:t>	</a:t>
            </a:r>
          </a:p>
          <a:p>
            <a:r>
              <a:rPr lang="en-US" b="1" dirty="0" smtClean="0"/>
              <a:t>Infecțioase</a:t>
            </a:r>
            <a:r>
              <a:rPr lang="en-US" dirty="0" smtClean="0"/>
              <a:t> </a:t>
            </a:r>
            <a:r>
              <a:rPr lang="en-US" dirty="0"/>
              <a:t>HP 9 	</a:t>
            </a:r>
            <a:r>
              <a:rPr lang="en-US" dirty="0" smtClean="0"/>
              <a:t> </a:t>
            </a:r>
            <a:r>
              <a:rPr lang="en-US" dirty="0"/>
              <a:t>	</a:t>
            </a:r>
          </a:p>
          <a:p>
            <a:r>
              <a:rPr lang="en-US" b="1" dirty="0" smtClean="0"/>
              <a:t>Toxice </a:t>
            </a:r>
            <a:r>
              <a:rPr lang="en-US" b="1" dirty="0"/>
              <a:t>pentru </a:t>
            </a:r>
            <a:r>
              <a:rPr lang="en-US" b="1" dirty="0" smtClean="0"/>
              <a:t>reproducere</a:t>
            </a:r>
            <a:r>
              <a:rPr lang="en-US" dirty="0" smtClean="0"/>
              <a:t> </a:t>
            </a:r>
            <a:r>
              <a:rPr lang="en-US" dirty="0"/>
              <a:t>HP 10 	</a:t>
            </a:r>
            <a:r>
              <a:rPr lang="en-US" dirty="0" smtClean="0"/>
              <a:t> </a:t>
            </a:r>
            <a:r>
              <a:rPr lang="en-US" dirty="0"/>
              <a:t>	</a:t>
            </a:r>
          </a:p>
          <a:p>
            <a:r>
              <a:rPr lang="en-US" b="1" dirty="0" smtClean="0"/>
              <a:t>Mutagene</a:t>
            </a:r>
            <a:r>
              <a:rPr lang="en-US" dirty="0" smtClean="0"/>
              <a:t> </a:t>
            </a:r>
            <a:r>
              <a:rPr lang="en-US" dirty="0"/>
              <a:t>HP 11 	</a:t>
            </a:r>
            <a:r>
              <a:rPr lang="en-US" dirty="0" smtClean="0"/>
              <a:t> </a:t>
            </a:r>
            <a:r>
              <a:rPr lang="en-US" dirty="0"/>
              <a:t>	</a:t>
            </a:r>
          </a:p>
          <a:p>
            <a:r>
              <a:rPr lang="en-US" b="1" dirty="0" smtClean="0"/>
              <a:t>Degajarea </a:t>
            </a:r>
            <a:r>
              <a:rPr lang="en-US" b="1" dirty="0"/>
              <a:t>unui gaz cu toxicitate </a:t>
            </a:r>
            <a:r>
              <a:rPr lang="en-US" b="1" dirty="0" smtClean="0"/>
              <a:t>acută</a:t>
            </a:r>
            <a:r>
              <a:rPr lang="en-US" dirty="0" smtClean="0"/>
              <a:t> </a:t>
            </a:r>
            <a:r>
              <a:rPr lang="en-US" dirty="0"/>
              <a:t>HP 12 		</a:t>
            </a:r>
          </a:p>
          <a:p>
            <a:r>
              <a:rPr lang="en-US" b="1" dirty="0" smtClean="0"/>
              <a:t>Sensibilizante</a:t>
            </a:r>
            <a:r>
              <a:rPr lang="en-US" dirty="0" smtClean="0"/>
              <a:t>HP </a:t>
            </a:r>
            <a:r>
              <a:rPr lang="en-US" dirty="0"/>
              <a:t>13 	</a:t>
            </a:r>
            <a:r>
              <a:rPr lang="en-US" dirty="0" smtClean="0"/>
              <a:t> </a:t>
            </a:r>
            <a:r>
              <a:rPr lang="en-US" dirty="0"/>
              <a:t>	</a:t>
            </a:r>
          </a:p>
          <a:p>
            <a:r>
              <a:rPr lang="en-US" b="1" dirty="0" smtClean="0"/>
              <a:t>Ecotoxice</a:t>
            </a:r>
            <a:r>
              <a:rPr lang="en-US" dirty="0" smtClean="0"/>
              <a:t> </a:t>
            </a:r>
            <a:r>
              <a:rPr lang="en-US" dirty="0"/>
              <a:t>HP 14 	</a:t>
            </a:r>
            <a:r>
              <a:rPr lang="en-US" dirty="0" smtClean="0"/>
              <a:t> </a:t>
            </a:r>
            <a:r>
              <a:rPr lang="en-US" dirty="0"/>
              <a:t>	</a:t>
            </a:r>
          </a:p>
          <a:p>
            <a:pPr algn="just"/>
            <a:r>
              <a:rPr lang="en-US" b="1" dirty="0" smtClean="0"/>
              <a:t>Deșeuri </a:t>
            </a:r>
            <a:r>
              <a:rPr lang="en-US" b="1" dirty="0"/>
              <a:t>capabile să dezvolte una dintre proprietățile periculoase menționate mai sus pe care deșeul inițial nu o prezintă în mod </a:t>
            </a:r>
            <a:r>
              <a:rPr lang="en-US" b="1" dirty="0" smtClean="0"/>
              <a:t>direct </a:t>
            </a:r>
            <a:r>
              <a:rPr lang="en-US" dirty="0" smtClean="0"/>
              <a:t>HP15 (</a:t>
            </a:r>
            <a:r>
              <a:rPr lang="vi-VN" dirty="0"/>
              <a:t>capabil de a expune o proprietate periculoasă enumerate mai sus </a:t>
            </a:r>
            <a:r>
              <a:rPr lang="en-US" dirty="0" smtClean="0"/>
              <a:t>neprezentate </a:t>
            </a:r>
            <a:r>
              <a:rPr lang="vi-VN" dirty="0" smtClean="0"/>
              <a:t>direct </a:t>
            </a:r>
            <a:r>
              <a:rPr lang="vi-VN" dirty="0"/>
              <a:t>de către </a:t>
            </a:r>
            <a:r>
              <a:rPr lang="en-US" dirty="0" smtClean="0"/>
              <a:t>deseul initial)</a:t>
            </a:r>
            <a:endParaRPr lang="en-US" dirty="0"/>
          </a:p>
          <a:p>
            <a:r>
              <a:rPr lang="fr-FR" dirty="0">
                <a:solidFill>
                  <a:srgbClr val="C00000"/>
                </a:solidFill>
              </a:rPr>
              <a:t>C16</a:t>
            </a:r>
            <a:r>
              <a:rPr lang="fr-FR" dirty="0">
                <a:solidFill>
                  <a:srgbClr val="FF0000"/>
                </a:solidFill>
              </a:rPr>
              <a:t>: </a:t>
            </a:r>
            <a:r>
              <a:rPr lang="en-US" dirty="0" smtClean="0">
                <a:solidFill>
                  <a:srgbClr val="FF0000"/>
                </a:solidFill>
                <a:latin typeface="Arial" pitchFamily="34" charset="0"/>
                <a:cs typeface="Arial" pitchFamily="34" charset="0"/>
              </a:rPr>
              <a:t>P</a:t>
            </a:r>
            <a:r>
              <a:rPr lang="vi-VN" dirty="0" smtClean="0">
                <a:solidFill>
                  <a:srgbClr val="FF0000"/>
                </a:solidFill>
                <a:latin typeface="Arial" pitchFamily="34" charset="0"/>
                <a:cs typeface="Arial" pitchFamily="34" charset="0"/>
              </a:rPr>
              <a:t>oluanții </a:t>
            </a:r>
            <a:r>
              <a:rPr lang="vi-VN" dirty="0">
                <a:solidFill>
                  <a:srgbClr val="FF0000"/>
                </a:solidFill>
                <a:latin typeface="Arial" pitchFamily="34" charset="0"/>
                <a:cs typeface="Arial" pitchFamily="34" charset="0"/>
              </a:rPr>
              <a:t>organici persistenți </a:t>
            </a:r>
            <a:r>
              <a:rPr lang="fr-FR" dirty="0"/>
              <a:t>		</a:t>
            </a:r>
          </a:p>
          <a:p>
            <a:endParaRPr lang="en-US" dirty="0"/>
          </a:p>
        </p:txBody>
      </p:sp>
    </p:spTree>
    <p:extLst>
      <p:ext uri="{BB962C8B-B14F-4D97-AF65-F5344CB8AC3E}">
        <p14:creationId xmlns:p14="http://schemas.microsoft.com/office/powerpoint/2010/main" val="3588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a:solidFill>
                  <a:schemeClr val="tx1"/>
                </a:solidFill>
                <a:latin typeface="Arial Black" pitchFamily="34" charset="0"/>
              </a:rPr>
              <a:t>AGENTIA NATIONALA PENTRU PROTECTIA MEDIULUI </a:t>
            </a:r>
            <a:br>
              <a:rPr lang="en-US" sz="1600" b="1" dirty="0">
                <a:solidFill>
                  <a:schemeClr val="tx1"/>
                </a:solidFill>
                <a:latin typeface="Arial Black" pitchFamily="34" charset="0"/>
              </a:rPr>
            </a:br>
            <a:r>
              <a:rPr lang="en-US" sz="1600" b="1" dirty="0">
                <a:solidFill>
                  <a:schemeClr val="tx1"/>
                </a:solidFill>
                <a:latin typeface="Arial Black" pitchFamily="34" charset="0"/>
              </a:rPr>
              <a:t>DIRECTIA DESEURI SI SUBSTANTE CHIMICE PERICULOASE</a:t>
            </a:r>
            <a:br>
              <a:rPr lang="en-US" sz="1600" b="1" dirty="0">
                <a:solidFill>
                  <a:schemeClr val="tx1"/>
                </a:solidFill>
                <a:latin typeface="Arial Black" pitchFamily="34" charset="0"/>
              </a:rPr>
            </a:br>
            <a:endParaRPr lang="en-US" sz="1600" dirty="0">
              <a:solidFill>
                <a:schemeClr val="tx1"/>
              </a:solidFill>
            </a:endParaRPr>
          </a:p>
        </p:txBody>
      </p:sp>
      <p:sp>
        <p:nvSpPr>
          <p:cNvPr id="3" name="Content Placeholder 2"/>
          <p:cNvSpPr>
            <a:spLocks noGrp="1"/>
          </p:cNvSpPr>
          <p:nvPr>
            <p:ph idx="1"/>
          </p:nvPr>
        </p:nvSpPr>
        <p:spPr/>
        <p:txBody>
          <a:bodyPr>
            <a:normAutofit fontScale="77500" lnSpcReduction="20000"/>
          </a:bodyPr>
          <a:lstStyle/>
          <a:p>
            <a:pPr marL="114300" indent="0">
              <a:buNone/>
            </a:pPr>
            <a:r>
              <a:rPr lang="en-US" b="1" dirty="0">
                <a:solidFill>
                  <a:srgbClr val="C00000"/>
                </a:solidFill>
                <a:latin typeface="Arial" pitchFamily="34" charset="0"/>
                <a:cs typeface="Arial" pitchFamily="34" charset="0"/>
              </a:rPr>
              <a:t>Etapa 6- Evaluarea proprietatilor periculoase ale deseului</a:t>
            </a:r>
          </a:p>
          <a:p>
            <a:pPr marL="114300" indent="0">
              <a:buNone/>
            </a:pPr>
            <a:r>
              <a:rPr lang="en-US" b="1" dirty="0" smtClean="0">
                <a:solidFill>
                  <a:srgbClr val="C00000"/>
                </a:solidFill>
              </a:rPr>
              <a:t>Exemplu privind evaluarea proprietatii periculoase- </a:t>
            </a:r>
            <a:r>
              <a:rPr lang="it-IT" b="1" dirty="0">
                <a:solidFill>
                  <a:srgbClr val="C00000"/>
                </a:solidFill>
              </a:rPr>
              <a:t>C7: </a:t>
            </a:r>
            <a:r>
              <a:rPr lang="en-US" b="1" dirty="0">
                <a:solidFill>
                  <a:srgbClr val="C00000"/>
                </a:solidFill>
              </a:rPr>
              <a:t>Cancerigene</a:t>
            </a:r>
            <a:r>
              <a:rPr lang="it-IT" b="1" dirty="0">
                <a:solidFill>
                  <a:srgbClr val="C00000"/>
                </a:solidFill>
              </a:rPr>
              <a:t> HP 7 </a:t>
            </a:r>
            <a:r>
              <a:rPr lang="en-US" dirty="0"/>
              <a:t>	</a:t>
            </a:r>
            <a:r>
              <a:rPr lang="en-US" dirty="0" smtClean="0"/>
              <a:t>	 	</a:t>
            </a:r>
          </a:p>
          <a:p>
            <a:r>
              <a:rPr lang="en-US" dirty="0" smtClean="0"/>
              <a:t>In Anexa III </a:t>
            </a:r>
            <a:r>
              <a:rPr lang="en-US" dirty="0"/>
              <a:t>PROPRIETĂȚI ALE DEȘEURILOR CARE FAC CA ACESTEA SĂ FIE </a:t>
            </a:r>
            <a:r>
              <a:rPr lang="en-US" dirty="0" smtClean="0"/>
              <a:t>PERICULOASE a </a:t>
            </a:r>
            <a:r>
              <a:rPr lang="en-US" dirty="0"/>
              <a:t>D</a:t>
            </a:r>
            <a:r>
              <a:rPr lang="en-US" dirty="0" smtClean="0"/>
              <a:t>irectivei 2008/98/CE este definita, astfel:</a:t>
            </a:r>
            <a:endParaRPr lang="en-US" dirty="0"/>
          </a:p>
          <a:p>
            <a:pPr lvl="1"/>
            <a:r>
              <a:rPr lang="en-US" dirty="0" smtClean="0"/>
              <a:t>deșeuri </a:t>
            </a:r>
            <a:r>
              <a:rPr lang="en-US" dirty="0"/>
              <a:t>care cauzează cancer sau care măresc incidența cancerului</a:t>
            </a:r>
            <a:r>
              <a:rPr lang="en-US" dirty="0" smtClean="0"/>
              <a:t>.</a:t>
            </a:r>
          </a:p>
          <a:p>
            <a:pPr marL="114300" indent="0">
              <a:buNone/>
            </a:pPr>
            <a:endParaRPr lang="en-US" dirty="0"/>
          </a:p>
          <a:p>
            <a:r>
              <a:rPr lang="en-US" b="1" dirty="0" smtClean="0">
                <a:latin typeface="Arial" pitchFamily="34" charset="0"/>
                <a:cs typeface="Arial" pitchFamily="34" charset="0"/>
              </a:rPr>
              <a:t>Valorile </a:t>
            </a:r>
            <a:r>
              <a:rPr lang="en-US" b="1" dirty="0">
                <a:latin typeface="Arial" pitchFamily="34" charset="0"/>
                <a:cs typeface="Arial" pitchFamily="34" charset="0"/>
              </a:rPr>
              <a:t>limita </a:t>
            </a:r>
            <a:r>
              <a:rPr lang="vi-VN" b="1" dirty="0">
                <a:latin typeface="Arial" pitchFamily="34" charset="0"/>
                <a:cs typeface="Arial" pitchFamily="34" charset="0"/>
              </a:rPr>
              <a:t>de concentrație </a:t>
            </a:r>
            <a:endParaRPr lang="en-US" b="1" dirty="0" smtClean="0"/>
          </a:p>
          <a:p>
            <a:pPr marL="411480" lvl="1" indent="0" algn="just">
              <a:buNone/>
            </a:pPr>
            <a:r>
              <a:rPr lang="en-US" dirty="0" smtClean="0"/>
              <a:t>Dacă </a:t>
            </a:r>
            <a:r>
              <a:rPr lang="en-US" dirty="0"/>
              <a:t>un deșeu conține o substanță căreia îi corespunde unul dintre următoarele coduri ale claselor și categoriilor de pericol și coduri ale frazelor de pericol și dacă substanța respectivă este prezentă într-o cantitate mai mare sau egală cu una dintre limitele de concentrație prezentate în tabelul 6, deșeul este clasificat ca deșeu periculos de tip HP 7. Dacă un deșeu conține una sau mai multe substanțe clasificate ca substanțe cancerigene, deșeul respectiv poate să fie clasificat ca deșeu periculos de tip HP 7 numai atunci când una dintre substanțe este prezentă într-o cantitate mai mare sau egală cu limita de concentrație.</a:t>
            </a:r>
          </a:p>
          <a:p>
            <a:r>
              <a:rPr lang="en-US" dirty="0"/>
              <a:t>Tabelul 6 — Codul (codurile) claselor și categoriilor de pericol și codul (codurile) frazelor de pericol pentru constituenții unui deșeu și limitele de concentrație corespunzătoare în vederea clasificării ca deșeu periculos de tip HP </a:t>
            </a:r>
            <a:r>
              <a:rPr lang="en-US" dirty="0" smtClean="0"/>
              <a:t>7.</a:t>
            </a:r>
            <a:endParaRPr lang="en-US" dirty="0"/>
          </a:p>
          <a:p>
            <a:pPr marL="114300" indent="0">
              <a:buNone/>
            </a:pPr>
            <a:r>
              <a:rPr lang="it-IT" dirty="0"/>
              <a:t>	</a:t>
            </a:r>
          </a:p>
          <a:p>
            <a:pPr marL="114300" indent="0">
              <a:buNone/>
            </a:pPr>
            <a:r>
              <a:rPr lang="fr-FR" dirty="0"/>
              <a:t>	</a:t>
            </a:r>
          </a:p>
          <a:p>
            <a:endParaRPr lang="en-US" dirty="0"/>
          </a:p>
        </p:txBody>
      </p:sp>
    </p:spTree>
    <p:extLst>
      <p:ext uri="{BB962C8B-B14F-4D97-AF65-F5344CB8AC3E}">
        <p14:creationId xmlns:p14="http://schemas.microsoft.com/office/powerpoint/2010/main" val="350770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a:solidFill>
                  <a:schemeClr val="tx1"/>
                </a:solidFill>
                <a:latin typeface="Arial Black" pitchFamily="34" charset="0"/>
              </a:rPr>
              <a:t>AGENTIA NATIONALA PENTRU PROTECTIA MEDIULUI </a:t>
            </a:r>
            <a:br>
              <a:rPr lang="en-US" sz="1600" b="1" dirty="0">
                <a:solidFill>
                  <a:schemeClr val="tx1"/>
                </a:solidFill>
                <a:latin typeface="Arial Black" pitchFamily="34" charset="0"/>
              </a:rPr>
            </a:br>
            <a:r>
              <a:rPr lang="en-US" sz="1600" b="1" dirty="0">
                <a:solidFill>
                  <a:schemeClr val="tx1"/>
                </a:solidFill>
                <a:latin typeface="Arial Black" pitchFamily="34" charset="0"/>
              </a:rPr>
              <a:t>DIRECTIA DESEURI SI SUBSTANTE CHIMICE PERICULOASE</a:t>
            </a:r>
            <a:br>
              <a:rPr lang="en-US" sz="1600" b="1" dirty="0">
                <a:solidFill>
                  <a:schemeClr val="tx1"/>
                </a:solidFill>
                <a:latin typeface="Arial Black" pitchFamily="34" charset="0"/>
              </a:rPr>
            </a:br>
            <a:endParaRPr lang="en-US" sz="1600" b="1" dirty="0"/>
          </a:p>
        </p:txBody>
      </p:sp>
      <p:sp>
        <p:nvSpPr>
          <p:cNvPr id="3" name="Content Placeholder 2"/>
          <p:cNvSpPr>
            <a:spLocks noGrp="1"/>
          </p:cNvSpPr>
          <p:nvPr>
            <p:ph idx="1"/>
          </p:nvPr>
        </p:nvSpPr>
        <p:spPr/>
        <p:txBody>
          <a:bodyPr>
            <a:normAutofit/>
          </a:bodyPr>
          <a:lstStyle/>
          <a:p>
            <a:r>
              <a:rPr lang="en-US" sz="1800" b="1" dirty="0">
                <a:solidFill>
                  <a:srgbClr val="C00000"/>
                </a:solidFill>
                <a:latin typeface="Arial" pitchFamily="34" charset="0"/>
                <a:cs typeface="Arial" pitchFamily="34" charset="0"/>
              </a:rPr>
              <a:t>Etapa 6- Evaluarea proprietatilor periculoase ale </a:t>
            </a:r>
            <a:r>
              <a:rPr lang="en-US" sz="1800" b="1" dirty="0" smtClean="0">
                <a:solidFill>
                  <a:srgbClr val="C00000"/>
                </a:solidFill>
                <a:latin typeface="Arial" pitchFamily="34" charset="0"/>
                <a:cs typeface="Arial" pitchFamily="34" charset="0"/>
              </a:rPr>
              <a:t>deseului</a:t>
            </a:r>
          </a:p>
          <a:p>
            <a:r>
              <a:rPr lang="en-US" sz="1600" b="1" dirty="0">
                <a:solidFill>
                  <a:srgbClr val="C00000"/>
                </a:solidFill>
                <a:latin typeface="Arial" pitchFamily="34" charset="0"/>
                <a:cs typeface="Arial" pitchFamily="34" charset="0"/>
              </a:rPr>
              <a:t>Valorile limita </a:t>
            </a:r>
            <a:r>
              <a:rPr lang="vi-VN" sz="1600" b="1" dirty="0">
                <a:solidFill>
                  <a:srgbClr val="C00000"/>
                </a:solidFill>
                <a:latin typeface="Arial" pitchFamily="34" charset="0"/>
                <a:cs typeface="Arial" pitchFamily="34" charset="0"/>
              </a:rPr>
              <a:t>de concentrație </a:t>
            </a:r>
            <a:endParaRPr lang="en-US" sz="1600" b="1" dirty="0">
              <a:solidFill>
                <a:srgbClr val="C00000"/>
              </a:solidFill>
              <a:latin typeface="Arial" pitchFamily="34" charset="0"/>
              <a:cs typeface="Arial" pitchFamily="34" charset="0"/>
            </a:endParaRPr>
          </a:p>
          <a:p>
            <a:r>
              <a:rPr lang="en-US" sz="1600" b="1" dirty="0" smtClean="0"/>
              <a:t>Tabelul </a:t>
            </a:r>
            <a:r>
              <a:rPr lang="en-US" sz="1600" b="1" dirty="0"/>
              <a:t>6</a:t>
            </a:r>
            <a:r>
              <a:rPr lang="en-US" sz="1600" dirty="0"/>
              <a:t> — Codul (codurile) claselor și categoriilor de pericol și codul (codurile) frazelor de pericol pentru constituenții unui deșeu și limitele de concentrație corespunzătoare în vederea clasificării ca deșeu periculos de tip HP 7.</a:t>
            </a:r>
          </a:p>
          <a:p>
            <a:pPr marL="114300" indent="0">
              <a:buNone/>
            </a:pPr>
            <a:r>
              <a:rPr lang="en-US" dirty="0"/>
              <a:t>	</a:t>
            </a:r>
          </a:p>
          <a:p>
            <a:pPr marL="114300" indent="0">
              <a:buNone/>
            </a:pPr>
            <a:r>
              <a:rPr lang="en-US" dirty="0"/>
              <a:t>	</a:t>
            </a:r>
            <a:r>
              <a:rPr lang="en-US" b="1" dirty="0"/>
              <a:t> </a:t>
            </a:r>
            <a:r>
              <a:rPr lang="en-US" dirty="0"/>
              <a:t>	</a:t>
            </a:r>
          </a:p>
          <a:p>
            <a:pPr marL="114300" indent="0">
              <a:buNone/>
            </a:pPr>
            <a:r>
              <a:rPr lang="en-US" dirty="0"/>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02596203"/>
              </p:ext>
            </p:extLst>
          </p:nvPr>
        </p:nvGraphicFramePr>
        <p:xfrm>
          <a:off x="1066800" y="3276599"/>
          <a:ext cx="6080760" cy="2445386"/>
        </p:xfrm>
        <a:graphic>
          <a:graphicData uri="http://schemas.openxmlformats.org/drawingml/2006/table">
            <a:tbl>
              <a:tblPr firstRow="1" firstCol="1" bandRow="1">
                <a:tableStyleId>{5C22544A-7EE6-4342-B048-85BDC9FD1C3A}</a:tableStyleId>
              </a:tblPr>
              <a:tblGrid>
                <a:gridCol w="1520190"/>
                <a:gridCol w="1520190"/>
                <a:gridCol w="1520190"/>
                <a:gridCol w="1520190"/>
              </a:tblGrid>
              <a:tr h="121366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smtClean="0">
                          <a:effectLst/>
                        </a:rPr>
                        <a:t>Codul (codurile) claselor și categoriilor de pericol</a:t>
                      </a:r>
                      <a:endParaRPr lang="en-US" sz="1050" dirty="0" smtClean="0">
                        <a:effectLst/>
                        <a:latin typeface="+mn-lt"/>
                        <a:ea typeface="Calibri"/>
                        <a:cs typeface="Times New Roman"/>
                      </a:endParaRPr>
                    </a:p>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smtClean="0">
                          <a:effectLst/>
                        </a:rPr>
                        <a:t>Codul (codurile) frazelor de pericol</a:t>
                      </a:r>
                      <a:endParaRPr lang="en-US" sz="1050" dirty="0" smtClean="0">
                        <a:effectLst/>
                        <a:latin typeface="+mn-lt"/>
                        <a:ea typeface="Calibri"/>
                        <a:cs typeface="Times New Roman"/>
                      </a:endParaRPr>
                    </a:p>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smtClean="0">
                          <a:effectLst/>
                        </a:rPr>
                        <a:t>Descrierea</a:t>
                      </a:r>
                      <a:endParaRPr lang="en-US" sz="1100" dirty="0">
                        <a:effectLst/>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smtClean="0">
                          <a:effectLst/>
                        </a:rPr>
                        <a:t>Concentratia limita</a:t>
                      </a:r>
                    </a:p>
                    <a:p>
                      <a:pPr marL="0" marR="0">
                        <a:lnSpc>
                          <a:spcPct val="115000"/>
                        </a:lnSpc>
                        <a:spcBef>
                          <a:spcPts val="0"/>
                        </a:spcBef>
                        <a:spcAft>
                          <a:spcPts val="0"/>
                        </a:spcAft>
                      </a:pPr>
                      <a:r>
                        <a:rPr lang="en-US" sz="1100" dirty="0" smtClean="0">
                          <a:effectLst/>
                        </a:rPr>
                        <a:t>(Substanta individuala) </a:t>
                      </a:r>
                      <a:r>
                        <a:rPr lang="en-US" sz="1100" dirty="0">
                          <a:effectLst/>
                        </a:rPr>
                        <a:t>	</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8580" marR="68580" marT="0" marB="0"/>
                </a:tc>
              </a:tr>
              <a:tr h="307930">
                <a:tc>
                  <a:txBody>
                    <a:bodyPr/>
                    <a:lstStyle/>
                    <a:p>
                      <a:pPr marL="0" marR="0">
                        <a:lnSpc>
                          <a:spcPct val="115000"/>
                        </a:lnSpc>
                        <a:spcBef>
                          <a:spcPts val="0"/>
                        </a:spcBef>
                        <a:spcAft>
                          <a:spcPts val="0"/>
                        </a:spcAft>
                      </a:pPr>
                      <a:r>
                        <a:rPr lang="en-US" sz="1100" dirty="0">
                          <a:effectLst/>
                        </a:rPr>
                        <a:t>Carc. 1A</a:t>
                      </a:r>
                      <a:endParaRPr lang="en-US" sz="1100" dirty="0">
                        <a:effectLst/>
                        <a:latin typeface="Calibri"/>
                        <a:ea typeface="Calibri"/>
                        <a:cs typeface="Times New Roman"/>
                      </a:endParaRPr>
                    </a:p>
                  </a:txBody>
                  <a:tcPr marL="68580" marR="68580" marT="0" marB="0"/>
                </a:tc>
                <a:tc rowSpan="2">
                  <a:txBody>
                    <a:bodyPr/>
                    <a:lstStyle/>
                    <a:p>
                      <a:pPr marL="0" marR="0">
                        <a:lnSpc>
                          <a:spcPct val="115000"/>
                        </a:lnSpc>
                        <a:spcBef>
                          <a:spcPts val="0"/>
                        </a:spcBef>
                        <a:spcAft>
                          <a:spcPts val="0"/>
                        </a:spcAft>
                      </a:pPr>
                      <a:r>
                        <a:rPr lang="en-US" sz="1100" dirty="0">
                          <a:effectLst/>
                        </a:rPr>
                        <a:t>H350</a:t>
                      </a:r>
                      <a:endParaRPr lang="en-US" sz="1100" dirty="0">
                        <a:effectLst/>
                        <a:latin typeface="Calibri"/>
                        <a:ea typeface="Calibri"/>
                        <a:cs typeface="Times New Roman"/>
                      </a:endParaRPr>
                    </a:p>
                  </a:txBody>
                  <a:tcPr marL="68580" marR="68580" marT="0" marB="0"/>
                </a:tc>
                <a:tc rowSpan="2">
                  <a:txBody>
                    <a:bodyPr/>
                    <a:lstStyle/>
                    <a:p>
                      <a:pPr marL="0" marR="0">
                        <a:lnSpc>
                          <a:spcPct val="115000"/>
                        </a:lnSpc>
                        <a:spcBef>
                          <a:spcPts val="0"/>
                        </a:spcBef>
                        <a:spcAft>
                          <a:spcPts val="0"/>
                        </a:spcAft>
                      </a:pPr>
                      <a:r>
                        <a:rPr lang="en-US" sz="1100" dirty="0">
                          <a:effectLst/>
                        </a:rPr>
                        <a:t>May cause cancer</a:t>
                      </a:r>
                      <a:endParaRPr lang="en-US" sz="1100" dirty="0">
                        <a:effectLst/>
                        <a:latin typeface="Calibri"/>
                        <a:ea typeface="Calibri"/>
                        <a:cs typeface="Times New Roman"/>
                      </a:endParaRPr>
                    </a:p>
                  </a:txBody>
                  <a:tcPr marL="68580" marR="68580" marT="0" marB="0"/>
                </a:tc>
                <a:tc rowSpan="2">
                  <a:txBody>
                    <a:bodyPr/>
                    <a:lstStyle/>
                    <a:p>
                      <a:pPr marL="0" marR="0">
                        <a:lnSpc>
                          <a:spcPct val="115000"/>
                        </a:lnSpc>
                        <a:spcBef>
                          <a:spcPts val="0"/>
                        </a:spcBef>
                        <a:spcAft>
                          <a:spcPts val="0"/>
                        </a:spcAft>
                      </a:pPr>
                      <a:r>
                        <a:rPr lang="en-US" sz="1100" dirty="0">
                          <a:effectLst/>
                        </a:rPr>
                        <a:t>≥ 0.1%</a:t>
                      </a:r>
                      <a:endParaRPr lang="en-US" sz="1100" dirty="0">
                        <a:effectLst/>
                        <a:latin typeface="Calibri"/>
                        <a:ea typeface="Calibri"/>
                        <a:cs typeface="Times New Roman"/>
                      </a:endParaRPr>
                    </a:p>
                  </a:txBody>
                  <a:tcPr marL="68580" marR="68580" marT="0" marB="0"/>
                </a:tc>
              </a:tr>
              <a:tr h="307930">
                <a:tc>
                  <a:txBody>
                    <a:bodyPr/>
                    <a:lstStyle/>
                    <a:p>
                      <a:pPr marL="0" marR="0">
                        <a:lnSpc>
                          <a:spcPct val="115000"/>
                        </a:lnSpc>
                        <a:spcBef>
                          <a:spcPts val="0"/>
                        </a:spcBef>
                        <a:spcAft>
                          <a:spcPts val="0"/>
                        </a:spcAft>
                      </a:pPr>
                      <a:r>
                        <a:rPr lang="en-US" sz="1100" dirty="0">
                          <a:effectLst/>
                        </a:rPr>
                        <a:t>Carc. 1B</a:t>
                      </a:r>
                      <a:endParaRPr lang="en-US" sz="1100" dirty="0">
                        <a:effectLst/>
                        <a:latin typeface="Calibri"/>
                        <a:ea typeface="Calibri"/>
                        <a:cs typeface="Times New Roman"/>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r>
              <a:tr h="615860">
                <a:tc>
                  <a:txBody>
                    <a:bodyPr/>
                    <a:lstStyle/>
                    <a:p>
                      <a:pPr marL="0" marR="0">
                        <a:lnSpc>
                          <a:spcPct val="115000"/>
                        </a:lnSpc>
                        <a:spcBef>
                          <a:spcPts val="0"/>
                        </a:spcBef>
                        <a:spcAft>
                          <a:spcPts val="0"/>
                        </a:spcAft>
                      </a:pPr>
                      <a:r>
                        <a:rPr lang="en-US" sz="1100" dirty="0">
                          <a:effectLst/>
                        </a:rPr>
                        <a:t>Carc.2</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H351</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Suspected of causing cancer</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100" dirty="0">
                          <a:effectLst/>
                        </a:rPr>
                        <a:t>≥ 1.0%</a:t>
                      </a:r>
                      <a:endParaRPr lang="en-US"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31596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a:solidFill>
                  <a:schemeClr val="tx1"/>
                </a:solidFill>
                <a:latin typeface="Arial Black" pitchFamily="34" charset="0"/>
              </a:rPr>
              <a:t>AGENTIA NATIONALA PENTRU PROTECTIA MEDIULUI </a:t>
            </a:r>
            <a:br>
              <a:rPr lang="en-US" sz="1600" b="1" dirty="0">
                <a:solidFill>
                  <a:schemeClr val="tx1"/>
                </a:solidFill>
                <a:latin typeface="Arial Black" pitchFamily="34" charset="0"/>
              </a:rPr>
            </a:br>
            <a:r>
              <a:rPr lang="en-US" sz="1600" b="1" dirty="0">
                <a:solidFill>
                  <a:schemeClr val="tx1"/>
                </a:solidFill>
                <a:latin typeface="Arial Black" pitchFamily="34" charset="0"/>
              </a:rPr>
              <a:t>DIRECTIA DESEURI SI SUBSTANTE CHIMICE PERICULOASE</a:t>
            </a:r>
            <a:br>
              <a:rPr lang="en-US" sz="1600" b="1" dirty="0">
                <a:solidFill>
                  <a:schemeClr val="tx1"/>
                </a:solidFill>
                <a:latin typeface="Arial Black" pitchFamily="34" charset="0"/>
              </a:rPr>
            </a:br>
            <a:endParaRPr lang="en-US" sz="1600" b="1" dirty="0"/>
          </a:p>
        </p:txBody>
      </p:sp>
      <p:sp>
        <p:nvSpPr>
          <p:cNvPr id="3" name="Content Placeholder 2"/>
          <p:cNvSpPr>
            <a:spLocks noGrp="1"/>
          </p:cNvSpPr>
          <p:nvPr>
            <p:ph idx="1"/>
          </p:nvPr>
        </p:nvSpPr>
        <p:spPr/>
        <p:txBody>
          <a:bodyPr>
            <a:normAutofit/>
          </a:bodyPr>
          <a:lstStyle/>
          <a:p>
            <a:r>
              <a:rPr lang="en-US" sz="1600" b="1" dirty="0">
                <a:solidFill>
                  <a:srgbClr val="C00000"/>
                </a:solidFill>
                <a:latin typeface="Arial" pitchFamily="34" charset="0"/>
                <a:cs typeface="Arial" pitchFamily="34" charset="0"/>
              </a:rPr>
              <a:t>Etapa 6- Evaluarea proprietatilor periculoase ale deseului</a:t>
            </a:r>
          </a:p>
          <a:p>
            <a:r>
              <a:rPr lang="en-US" sz="1600" b="1" dirty="0" smtClean="0">
                <a:solidFill>
                  <a:srgbClr val="C00000"/>
                </a:solidFill>
                <a:latin typeface="Arial" pitchFamily="34" charset="0"/>
                <a:cs typeface="Arial" pitchFamily="34" charset="0"/>
              </a:rPr>
              <a:t>D</a:t>
            </a:r>
            <a:r>
              <a:rPr lang="vi-VN" sz="1600" b="1" dirty="0" smtClean="0">
                <a:solidFill>
                  <a:srgbClr val="C00000"/>
                </a:solidFill>
                <a:latin typeface="Arial" pitchFamily="34" charset="0"/>
                <a:cs typeface="Arial" pitchFamily="34" charset="0"/>
              </a:rPr>
              <a:t>iagram</a:t>
            </a:r>
            <a:r>
              <a:rPr lang="en-US" sz="1600" b="1" dirty="0">
                <a:solidFill>
                  <a:srgbClr val="C00000"/>
                </a:solidFill>
                <a:latin typeface="Arial" pitchFamily="34" charset="0"/>
                <a:cs typeface="Arial" pitchFamily="34" charset="0"/>
              </a:rPr>
              <a:t>a</a:t>
            </a:r>
            <a:r>
              <a:rPr lang="vi-VN" sz="1600" b="1" dirty="0">
                <a:solidFill>
                  <a:srgbClr val="C00000"/>
                </a:solidFill>
                <a:latin typeface="Arial" pitchFamily="34" charset="0"/>
                <a:cs typeface="Arial" pitchFamily="34" charset="0"/>
              </a:rPr>
              <a:t> de evaluare </a:t>
            </a:r>
            <a:endParaRPr lang="en-US" sz="1600" b="1" dirty="0" smtClean="0">
              <a:solidFill>
                <a:srgbClr val="C00000"/>
              </a:solidFill>
              <a:latin typeface="Arial" pitchFamily="34" charset="0"/>
              <a:cs typeface="Arial" pitchFamily="34" charset="0"/>
            </a:endParaRPr>
          </a:p>
          <a:p>
            <a:pPr marL="114300" indent="0" algn="just">
              <a:buNone/>
            </a:pPr>
            <a:r>
              <a:rPr lang="en-US" sz="1600" b="1" dirty="0" smtClean="0">
                <a:latin typeface="Arial" pitchFamily="34" charset="0"/>
                <a:cs typeface="Arial" pitchFamily="34" charset="0"/>
              </a:rPr>
              <a:t>In cazul exemplului privind evaluarea </a:t>
            </a:r>
            <a:r>
              <a:rPr lang="en-US" sz="1600" b="1" dirty="0">
                <a:latin typeface="Arial" pitchFamily="34" charset="0"/>
                <a:cs typeface="Arial" pitchFamily="34" charset="0"/>
              </a:rPr>
              <a:t>proprietatii periculoase- </a:t>
            </a:r>
            <a:r>
              <a:rPr lang="it-IT" sz="1600" b="1" dirty="0">
                <a:latin typeface="Arial" pitchFamily="34" charset="0"/>
                <a:cs typeface="Arial" pitchFamily="34" charset="0"/>
              </a:rPr>
              <a:t>C7: </a:t>
            </a:r>
            <a:r>
              <a:rPr lang="en-US" sz="1600" b="1" dirty="0">
                <a:latin typeface="Arial" pitchFamily="34" charset="0"/>
                <a:cs typeface="Arial" pitchFamily="34" charset="0"/>
              </a:rPr>
              <a:t>Cancerigene</a:t>
            </a:r>
            <a:r>
              <a:rPr lang="it-IT" sz="1600" b="1" dirty="0">
                <a:latin typeface="Arial" pitchFamily="34" charset="0"/>
                <a:cs typeface="Arial" pitchFamily="34" charset="0"/>
              </a:rPr>
              <a:t> HP 7 </a:t>
            </a:r>
            <a:endParaRPr lang="en-US" sz="1600" b="1" dirty="0">
              <a:latin typeface="Arial" pitchFamily="34" charset="0"/>
              <a:cs typeface="Arial" pitchFamily="34" charset="0"/>
            </a:endParaRPr>
          </a:p>
          <a:p>
            <a:pPr marL="114300" indent="0">
              <a:buNone/>
            </a:pPr>
            <a:r>
              <a:rPr lang="en-US" dirty="0" smtClean="0"/>
              <a:t>                                                  </a:t>
            </a:r>
            <a:r>
              <a:rPr lang="en-US" sz="1400" dirty="0" smtClean="0"/>
              <a:t>DA</a:t>
            </a:r>
          </a:p>
          <a:p>
            <a:endParaRPr lang="en-US" sz="1400" dirty="0"/>
          </a:p>
          <a:p>
            <a:endParaRPr lang="en-US" sz="1400" dirty="0" smtClean="0"/>
          </a:p>
          <a:p>
            <a:pPr marL="114300" indent="0">
              <a:buNone/>
            </a:pPr>
            <a:r>
              <a:rPr lang="en-US" sz="1400" dirty="0" smtClean="0"/>
              <a:t> </a:t>
            </a:r>
          </a:p>
          <a:p>
            <a:pPr marL="114300" indent="0">
              <a:buNone/>
            </a:pPr>
            <a:r>
              <a:rPr lang="en-US" sz="1400" dirty="0" smtClean="0"/>
              <a:t>                      NU</a:t>
            </a:r>
          </a:p>
          <a:p>
            <a:endParaRPr lang="en-US" sz="1400" dirty="0"/>
          </a:p>
          <a:p>
            <a:endParaRPr lang="en-US" sz="1400" dirty="0" smtClean="0"/>
          </a:p>
          <a:p>
            <a:pPr marL="114300" indent="0">
              <a:buNone/>
            </a:pPr>
            <a:r>
              <a:rPr lang="en-US" sz="1400" dirty="0" smtClean="0"/>
              <a:t>                                                                           DA</a:t>
            </a:r>
          </a:p>
          <a:p>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58510"/>
            <a:ext cx="24669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9884" y="3069647"/>
            <a:ext cx="1890713"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1083" y="3181421"/>
            <a:ext cx="140278" cy="77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0" y="3880714"/>
            <a:ext cx="2476500"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3439535"/>
            <a:ext cx="158750" cy="8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2909" y="4257097"/>
            <a:ext cx="246697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1964" y="4842018"/>
            <a:ext cx="158750"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7239" y="5638800"/>
            <a:ext cx="24765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50648" y="4683268"/>
            <a:ext cx="1890713"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91847" y="4397518"/>
            <a:ext cx="15875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592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a:solidFill>
                  <a:schemeClr val="tx1"/>
                </a:solidFill>
                <a:latin typeface="Arial Black" pitchFamily="34" charset="0"/>
              </a:rPr>
              <a:t>AGENTIA NATIONALA PENTRU PROTECTIA MEDIULUI </a:t>
            </a:r>
            <a:br>
              <a:rPr lang="en-US" sz="1600" b="1" dirty="0">
                <a:solidFill>
                  <a:schemeClr val="tx1"/>
                </a:solidFill>
                <a:latin typeface="Arial Black" pitchFamily="34" charset="0"/>
              </a:rPr>
            </a:br>
            <a:r>
              <a:rPr lang="en-US" sz="1600" b="1" dirty="0">
                <a:solidFill>
                  <a:schemeClr val="tx1"/>
                </a:solidFill>
                <a:latin typeface="Arial Black" pitchFamily="34" charset="0"/>
              </a:rPr>
              <a:t>DIRECTIA DESEURI SI SUBSTANTE CHIMICE PERICULOASE</a:t>
            </a:r>
            <a:br>
              <a:rPr lang="en-US" sz="1600" b="1" dirty="0">
                <a:solidFill>
                  <a:schemeClr val="tx1"/>
                </a:solidFill>
                <a:latin typeface="Arial Black" pitchFamily="34" charset="0"/>
              </a:rPr>
            </a:br>
            <a:endParaRPr lang="en-US" sz="1600" b="1" dirty="0"/>
          </a:p>
        </p:txBody>
      </p:sp>
      <p:sp>
        <p:nvSpPr>
          <p:cNvPr id="3" name="Content Placeholder 2"/>
          <p:cNvSpPr>
            <a:spLocks noGrp="1"/>
          </p:cNvSpPr>
          <p:nvPr>
            <p:ph idx="1"/>
          </p:nvPr>
        </p:nvSpPr>
        <p:spPr/>
        <p:txBody>
          <a:bodyPr>
            <a:normAutofit fontScale="70000" lnSpcReduction="20000"/>
          </a:bodyPr>
          <a:lstStyle/>
          <a:p>
            <a:pPr algn="just"/>
            <a:r>
              <a:rPr lang="en-US" sz="2300" b="1" dirty="0">
                <a:solidFill>
                  <a:srgbClr val="C00000"/>
                </a:solidFill>
                <a:latin typeface="Arial" pitchFamily="34" charset="0"/>
                <a:cs typeface="Arial" pitchFamily="34" charset="0"/>
              </a:rPr>
              <a:t>Etapa 6- Evaluarea proprietatilor periculoase ale </a:t>
            </a:r>
            <a:r>
              <a:rPr lang="en-US" sz="2300" b="1" dirty="0" smtClean="0">
                <a:solidFill>
                  <a:srgbClr val="C00000"/>
                </a:solidFill>
                <a:latin typeface="Arial" pitchFamily="34" charset="0"/>
                <a:cs typeface="Arial" pitchFamily="34" charset="0"/>
              </a:rPr>
              <a:t>deseului</a:t>
            </a:r>
          </a:p>
          <a:p>
            <a:pPr algn="just"/>
            <a:r>
              <a:rPr lang="en-US" sz="2300" b="1" dirty="0">
                <a:solidFill>
                  <a:srgbClr val="C00000"/>
                </a:solidFill>
                <a:latin typeface="Arial" pitchFamily="34" charset="0"/>
                <a:cs typeface="Arial" pitchFamily="34" charset="0"/>
              </a:rPr>
              <a:t>M</a:t>
            </a:r>
            <a:r>
              <a:rPr lang="vi-VN" sz="2300" b="1" dirty="0" smtClean="0">
                <a:solidFill>
                  <a:srgbClr val="C00000"/>
                </a:solidFill>
                <a:latin typeface="Arial" pitchFamily="34" charset="0"/>
                <a:cs typeface="Arial" pitchFamily="34" charset="0"/>
              </a:rPr>
              <a:t>etode</a:t>
            </a:r>
            <a:r>
              <a:rPr lang="en-US" sz="2300" b="1" dirty="0" smtClean="0">
                <a:solidFill>
                  <a:srgbClr val="C00000"/>
                </a:solidFill>
                <a:latin typeface="Arial" pitchFamily="34" charset="0"/>
                <a:cs typeface="Arial" pitchFamily="34" charset="0"/>
              </a:rPr>
              <a:t>le</a:t>
            </a:r>
            <a:r>
              <a:rPr lang="vi-VN" sz="2300" b="1" dirty="0" smtClean="0">
                <a:solidFill>
                  <a:srgbClr val="C00000"/>
                </a:solidFill>
                <a:latin typeface="Arial" pitchFamily="34" charset="0"/>
                <a:cs typeface="Arial" pitchFamily="34" charset="0"/>
              </a:rPr>
              <a:t> </a:t>
            </a:r>
            <a:r>
              <a:rPr lang="vi-VN" sz="2300" b="1" dirty="0">
                <a:solidFill>
                  <a:srgbClr val="C00000"/>
                </a:solidFill>
                <a:latin typeface="Arial" pitchFamily="34" charset="0"/>
                <a:cs typeface="Arial" pitchFamily="34" charset="0"/>
              </a:rPr>
              <a:t>de </a:t>
            </a:r>
            <a:r>
              <a:rPr lang="vi-VN" sz="2300" b="1" dirty="0" smtClean="0">
                <a:solidFill>
                  <a:srgbClr val="C00000"/>
                </a:solidFill>
                <a:latin typeface="Arial" pitchFamily="34" charset="0"/>
                <a:cs typeface="Arial" pitchFamily="34" charset="0"/>
              </a:rPr>
              <a:t>încercare</a:t>
            </a:r>
            <a:endParaRPr lang="en-US" sz="2300" b="1" dirty="0">
              <a:solidFill>
                <a:srgbClr val="C00000"/>
              </a:solidFill>
              <a:latin typeface="Arial" pitchFamily="34" charset="0"/>
              <a:cs typeface="Arial" pitchFamily="34" charset="0"/>
            </a:endParaRPr>
          </a:p>
          <a:p>
            <a:pPr algn="just"/>
            <a:r>
              <a:rPr lang="en-US" sz="2300" b="1" dirty="0" smtClean="0">
                <a:latin typeface="Arial" pitchFamily="34" charset="0"/>
                <a:cs typeface="Arial" pitchFamily="34" charset="0"/>
              </a:rPr>
              <a:t> </a:t>
            </a:r>
            <a:endParaRPr lang="en-US" sz="2300" dirty="0">
              <a:latin typeface="Arial" pitchFamily="34" charset="0"/>
              <a:cs typeface="Arial" pitchFamily="34" charset="0"/>
            </a:endParaRPr>
          </a:p>
          <a:p>
            <a:pPr algn="just"/>
            <a:r>
              <a:rPr lang="en-US" sz="2300" dirty="0">
                <a:latin typeface="Arial" pitchFamily="34" charset="0"/>
                <a:cs typeface="Arial" pitchFamily="34" charset="0"/>
              </a:rPr>
              <a:t>O evaluare </a:t>
            </a:r>
            <a:r>
              <a:rPr lang="en-US" sz="2300" dirty="0" smtClean="0">
                <a:latin typeface="Arial" pitchFamily="34" charset="0"/>
                <a:cs typeface="Arial" pitchFamily="34" charset="0"/>
              </a:rPr>
              <a:t>a deseurilor din punctul de vedere al proprietatii periculoase se </a:t>
            </a:r>
            <a:r>
              <a:rPr lang="en-US" sz="2300" dirty="0">
                <a:latin typeface="Arial" pitchFamily="34" charset="0"/>
                <a:cs typeface="Arial" pitchFamily="34" charset="0"/>
              </a:rPr>
              <a:t>va baza pe identificarea substanțelor individuale </a:t>
            </a:r>
            <a:r>
              <a:rPr lang="en-US" sz="2300" dirty="0" smtClean="0">
                <a:latin typeface="Arial" pitchFamily="34" charset="0"/>
                <a:cs typeface="Arial" pitchFamily="34" charset="0"/>
              </a:rPr>
              <a:t>din </a:t>
            </a:r>
            <a:r>
              <a:rPr lang="en-US" sz="2300" dirty="0">
                <a:latin typeface="Arial" pitchFamily="34" charset="0"/>
                <a:cs typeface="Arial" pitchFamily="34" charset="0"/>
              </a:rPr>
              <a:t>deșeuri, clasificarea lor, precum și </a:t>
            </a:r>
            <a:r>
              <a:rPr lang="en-US" sz="2300" dirty="0" smtClean="0">
                <a:latin typeface="Arial" pitchFamily="34" charset="0"/>
                <a:cs typeface="Arial" pitchFamily="34" charset="0"/>
              </a:rPr>
              <a:t>referirea  </a:t>
            </a:r>
            <a:r>
              <a:rPr lang="en-US" sz="2300" dirty="0">
                <a:latin typeface="Arial" pitchFamily="34" charset="0"/>
                <a:cs typeface="Arial" pitchFamily="34" charset="0"/>
              </a:rPr>
              <a:t>la </a:t>
            </a:r>
            <a:r>
              <a:rPr lang="en-US" sz="2300" dirty="0" smtClean="0">
                <a:latin typeface="Arial" pitchFamily="34" charset="0"/>
                <a:cs typeface="Arial" pitchFamily="34" charset="0"/>
              </a:rPr>
              <a:t>valorile limita </a:t>
            </a:r>
            <a:r>
              <a:rPr lang="en-US" sz="2300" dirty="0">
                <a:latin typeface="Arial" pitchFamily="34" charset="0"/>
                <a:cs typeface="Arial" pitchFamily="34" charset="0"/>
              </a:rPr>
              <a:t>de concentrație</a:t>
            </a:r>
            <a:r>
              <a:rPr lang="en-US" sz="2300" dirty="0" smtClean="0">
                <a:latin typeface="Arial" pitchFamily="34" charset="0"/>
                <a:cs typeface="Arial" pitchFamily="34" charset="0"/>
              </a:rPr>
              <a:t>.</a:t>
            </a:r>
          </a:p>
          <a:p>
            <a:pPr algn="just"/>
            <a:endParaRPr lang="en-US" sz="2300" dirty="0" smtClean="0">
              <a:latin typeface="Arial" pitchFamily="34" charset="0"/>
              <a:cs typeface="Arial" pitchFamily="34" charset="0"/>
            </a:endParaRPr>
          </a:p>
          <a:p>
            <a:pPr algn="just"/>
            <a:r>
              <a:rPr lang="vi-VN" sz="2300" dirty="0" smtClean="0">
                <a:latin typeface="Arial" pitchFamily="34" charset="0"/>
                <a:cs typeface="Arial" pitchFamily="34" charset="0"/>
              </a:rPr>
              <a:t>În </a:t>
            </a:r>
            <a:r>
              <a:rPr lang="vi-VN" sz="2300" dirty="0">
                <a:latin typeface="Arial" pitchFamily="34" charset="0"/>
                <a:cs typeface="Arial" pitchFamily="34" charset="0"/>
              </a:rPr>
              <a:t>cazul în care acest lucru nu este posibil, deșeurile cu conținut de substanțe enumerate în tabelul </a:t>
            </a:r>
            <a:r>
              <a:rPr lang="en-US" sz="2300" dirty="0">
                <a:latin typeface="Arial" pitchFamily="34" charset="0"/>
                <a:cs typeface="Arial" pitchFamily="34" charset="0"/>
              </a:rPr>
              <a:t>6</a:t>
            </a:r>
            <a:r>
              <a:rPr lang="vi-VN" sz="2300" dirty="0" smtClean="0">
                <a:latin typeface="Arial" pitchFamily="34" charset="0"/>
                <a:cs typeface="Arial" pitchFamily="34" charset="0"/>
              </a:rPr>
              <a:t> </a:t>
            </a:r>
            <a:r>
              <a:rPr lang="vi-VN" sz="2300" dirty="0">
                <a:latin typeface="Arial" pitchFamily="34" charset="0"/>
                <a:cs typeface="Arial" pitchFamily="34" charset="0"/>
              </a:rPr>
              <a:t>ar trebui să fie evaluate pentru proprietățile cancerigene, în conformitate cu secțiunea 3.6 din </a:t>
            </a:r>
            <a:r>
              <a:rPr lang="en-US" sz="2300" dirty="0" smtClean="0">
                <a:latin typeface="Arial" pitchFamily="34" charset="0"/>
                <a:cs typeface="Arial" pitchFamily="34" charset="0"/>
              </a:rPr>
              <a:t>Ghidul</a:t>
            </a:r>
            <a:r>
              <a:rPr lang="vi-VN" sz="2300" dirty="0" smtClean="0">
                <a:latin typeface="Arial" pitchFamily="34" charset="0"/>
                <a:cs typeface="Arial" pitchFamily="34" charset="0"/>
              </a:rPr>
              <a:t> </a:t>
            </a:r>
            <a:r>
              <a:rPr lang="vi-VN" sz="2300" dirty="0">
                <a:latin typeface="Arial" pitchFamily="34" charset="0"/>
                <a:cs typeface="Arial" pitchFamily="34" charset="0"/>
              </a:rPr>
              <a:t>Agenției Europene pentru Produse Chimice cu privire la aplicarea criteriilor CLP</a:t>
            </a:r>
            <a:r>
              <a:rPr lang="vi-VN" sz="2300" dirty="0" smtClean="0">
                <a:latin typeface="Arial" pitchFamily="34" charset="0"/>
                <a:cs typeface="Arial" pitchFamily="34" charset="0"/>
              </a:rPr>
              <a:t>.</a:t>
            </a:r>
            <a:endParaRPr lang="en-US" sz="2300" dirty="0" smtClean="0">
              <a:latin typeface="Arial" pitchFamily="34" charset="0"/>
              <a:cs typeface="Arial" pitchFamily="34" charset="0"/>
            </a:endParaRPr>
          </a:p>
          <a:p>
            <a:pPr algn="just"/>
            <a:endParaRPr lang="en-US" sz="2300" dirty="0">
              <a:latin typeface="Arial" pitchFamily="34" charset="0"/>
              <a:cs typeface="Arial" pitchFamily="34" charset="0"/>
            </a:endParaRPr>
          </a:p>
          <a:p>
            <a:pPr algn="just"/>
            <a:r>
              <a:rPr lang="vi-VN" sz="2300" dirty="0" smtClean="0">
                <a:latin typeface="Arial" pitchFamily="34" charset="0"/>
                <a:cs typeface="Arial" pitchFamily="34" charset="0"/>
              </a:rPr>
              <a:t>Metode </a:t>
            </a:r>
            <a:r>
              <a:rPr lang="vi-VN" sz="2300" dirty="0">
                <a:latin typeface="Arial" pitchFamily="34" charset="0"/>
                <a:cs typeface="Arial" pitchFamily="34" charset="0"/>
              </a:rPr>
              <a:t>de încercare trebuie să fie luate în considerare numai în cazul în care este indicat de </a:t>
            </a:r>
            <a:r>
              <a:rPr lang="en-US" sz="2300" dirty="0" smtClean="0">
                <a:latin typeface="Arial" pitchFamily="34" charset="0"/>
                <a:cs typeface="Arial" pitchFamily="34" charset="0"/>
              </a:rPr>
              <a:t>ghid</a:t>
            </a:r>
            <a:r>
              <a:rPr lang="vi-VN" sz="2300" dirty="0" smtClean="0">
                <a:latin typeface="Arial" pitchFamily="34" charset="0"/>
                <a:cs typeface="Arial" pitchFamily="34" charset="0"/>
              </a:rPr>
              <a:t>.</a:t>
            </a:r>
            <a:r>
              <a:rPr lang="en-US" sz="2300" dirty="0" smtClean="0">
                <a:latin typeface="Arial" pitchFamily="34" charset="0"/>
                <a:cs typeface="Arial" pitchFamily="34" charset="0"/>
              </a:rPr>
              <a:t> </a:t>
            </a:r>
          </a:p>
          <a:p>
            <a:pPr algn="just"/>
            <a:endParaRPr lang="en-US" sz="2300" dirty="0" smtClean="0">
              <a:latin typeface="Arial" pitchFamily="34" charset="0"/>
              <a:cs typeface="Arial" pitchFamily="34" charset="0"/>
            </a:endParaRPr>
          </a:p>
          <a:p>
            <a:pPr algn="just"/>
            <a:r>
              <a:rPr lang="vi-VN" sz="2300" dirty="0">
                <a:latin typeface="Arial" pitchFamily="34" charset="0"/>
                <a:cs typeface="Arial" pitchFamily="34" charset="0"/>
              </a:rPr>
              <a:t>Metodele de testare care se bazează pe testarea pe animale, menționate în Regulamentul 440/2008 al Consiliului, nu sunt adecvate. Teste alternative validate sunt disponibile </a:t>
            </a:r>
            <a:r>
              <a:rPr lang="en-US" sz="2300" dirty="0" smtClean="0">
                <a:latin typeface="Arial" pitchFamily="34" charset="0"/>
                <a:cs typeface="Arial" pitchFamily="34" charset="0"/>
              </a:rPr>
              <a:t>pe adresa </a:t>
            </a:r>
            <a:r>
              <a:rPr lang="vi-VN" sz="2300" dirty="0" smtClean="0">
                <a:latin typeface="Arial" pitchFamily="34" charset="0"/>
                <a:cs typeface="Arial" pitchFamily="34" charset="0"/>
              </a:rPr>
              <a:t> </a:t>
            </a:r>
            <a:r>
              <a:rPr lang="en-US" sz="2300" dirty="0" smtClean="0">
                <a:latin typeface="Arial" pitchFamily="34" charset="0"/>
                <a:cs typeface="Arial" pitchFamily="34" charset="0"/>
              </a:rPr>
              <a:t>L</a:t>
            </a:r>
            <a:r>
              <a:rPr lang="vi-VN" sz="2300" dirty="0" smtClean="0">
                <a:latin typeface="Arial" pitchFamily="34" charset="0"/>
                <a:cs typeface="Arial" pitchFamily="34" charset="0"/>
              </a:rPr>
              <a:t>aboratorul</a:t>
            </a:r>
            <a:r>
              <a:rPr lang="en-US" sz="2300" dirty="0" smtClean="0">
                <a:latin typeface="Arial" pitchFamily="34" charset="0"/>
                <a:cs typeface="Arial" pitchFamily="34" charset="0"/>
              </a:rPr>
              <a:t>ui</a:t>
            </a:r>
            <a:r>
              <a:rPr lang="vi-VN" sz="2300" dirty="0" smtClean="0">
                <a:latin typeface="Arial" pitchFamily="34" charset="0"/>
                <a:cs typeface="Arial" pitchFamily="34" charset="0"/>
              </a:rPr>
              <a:t> </a:t>
            </a:r>
            <a:r>
              <a:rPr lang="vi-VN" sz="2300" dirty="0">
                <a:latin typeface="Arial" pitchFamily="34" charset="0"/>
                <a:cs typeface="Arial" pitchFamily="34" charset="0"/>
              </a:rPr>
              <a:t>de referință al Uniunii </a:t>
            </a:r>
            <a:r>
              <a:rPr lang="vi-VN" sz="2300" dirty="0" smtClean="0">
                <a:latin typeface="Arial" pitchFamily="34" charset="0"/>
                <a:cs typeface="Arial" pitchFamily="34" charset="0"/>
              </a:rPr>
              <a:t>Europene</a:t>
            </a:r>
            <a:r>
              <a:rPr lang="en-US" sz="2300" dirty="0" smtClean="0">
                <a:latin typeface="Arial" pitchFamily="34" charset="0"/>
                <a:cs typeface="Arial" pitchFamily="34" charset="0"/>
              </a:rPr>
              <a:t>, astfel: http</a:t>
            </a:r>
            <a:r>
              <a:rPr lang="en-US" sz="2300" dirty="0">
                <a:latin typeface="Arial" pitchFamily="34" charset="0"/>
                <a:cs typeface="Arial" pitchFamily="34" charset="0"/>
              </a:rPr>
              <a:t>://ihcp.jrc.ec.europa.eu/our_labs/eurl-ecvam. </a:t>
            </a:r>
            <a:endParaRPr lang="en-US" sz="2300" dirty="0" smtClean="0">
              <a:latin typeface="Arial" pitchFamily="34" charset="0"/>
              <a:cs typeface="Arial" pitchFamily="34" charset="0"/>
            </a:endParaRPr>
          </a:p>
          <a:p>
            <a:pPr marL="114300" indent="0">
              <a:buNone/>
            </a:pPr>
            <a:endParaRPr lang="en-US" dirty="0" smtClean="0"/>
          </a:p>
          <a:p>
            <a:r>
              <a:rPr lang="en-US" dirty="0"/>
              <a:t>	</a:t>
            </a:r>
          </a:p>
          <a:p>
            <a:endParaRPr lang="en-US" dirty="0"/>
          </a:p>
        </p:txBody>
      </p:sp>
    </p:spTree>
    <p:extLst>
      <p:ext uri="{BB962C8B-B14F-4D97-AF65-F5344CB8AC3E}">
        <p14:creationId xmlns:p14="http://schemas.microsoft.com/office/powerpoint/2010/main" val="2317025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smtClean="0">
                <a:solidFill>
                  <a:schemeClr val="tx1"/>
                </a:solidFill>
              </a:rPr>
              <a:t/>
            </a:r>
            <a:br>
              <a:rPr lang="en-US" sz="1600" b="1" dirty="0" smtClean="0">
                <a:solidFill>
                  <a:schemeClr val="tx1"/>
                </a:solidFill>
              </a:rPr>
            </a:br>
            <a:r>
              <a:rPr lang="en-US" sz="1600" dirty="0" smtClean="0">
                <a:solidFill>
                  <a:srgbClr val="FF0000"/>
                </a:solidFill>
              </a:rPr>
              <a:t/>
            </a:r>
            <a:br>
              <a:rPr lang="en-US" sz="1600" dirty="0" smtClean="0">
                <a:solidFill>
                  <a:srgbClr val="FF0000"/>
                </a:solidFill>
              </a:rPr>
            </a:br>
            <a:r>
              <a:rPr lang="en-US" sz="1600" b="1" dirty="0">
                <a:solidFill>
                  <a:schemeClr val="tx1"/>
                </a:solidFill>
                <a:latin typeface="Arial Black" pitchFamily="34" charset="0"/>
              </a:rPr>
              <a:t>AGENTIA NATIONALA PENTRU PROTECTIA MEDIULUI </a:t>
            </a:r>
            <a:br>
              <a:rPr lang="en-US" sz="1600" b="1" dirty="0">
                <a:solidFill>
                  <a:schemeClr val="tx1"/>
                </a:solidFill>
                <a:latin typeface="Arial Black" pitchFamily="34" charset="0"/>
              </a:rPr>
            </a:br>
            <a:r>
              <a:rPr lang="en-US" sz="1600" b="1" dirty="0">
                <a:solidFill>
                  <a:schemeClr val="tx1"/>
                </a:solidFill>
                <a:latin typeface="Arial Black" pitchFamily="34" charset="0"/>
              </a:rPr>
              <a:t>DIRECTIA DESEURI SI SUBSTANTE CHIMICE PERICULOASE</a:t>
            </a:r>
            <a:br>
              <a:rPr lang="en-US" sz="1600" b="1" dirty="0">
                <a:solidFill>
                  <a:schemeClr val="tx1"/>
                </a:solidFill>
                <a:latin typeface="Arial Black" pitchFamily="34" charset="0"/>
              </a:rPr>
            </a:br>
            <a:r>
              <a:rPr lang="en-US" sz="1600" b="1" dirty="0"/>
              <a:t/>
            </a:r>
            <a:br>
              <a:rPr lang="en-US" sz="1600" b="1" dirty="0"/>
            </a:br>
            <a:endParaRPr lang="en-US" sz="1600" b="1" dirty="0"/>
          </a:p>
        </p:txBody>
      </p:sp>
      <p:sp>
        <p:nvSpPr>
          <p:cNvPr id="3" name="Content Placeholder 2"/>
          <p:cNvSpPr>
            <a:spLocks noGrp="1"/>
          </p:cNvSpPr>
          <p:nvPr>
            <p:ph idx="1"/>
          </p:nvPr>
        </p:nvSpPr>
        <p:spPr/>
        <p:txBody>
          <a:bodyPr>
            <a:normAutofit/>
          </a:bodyPr>
          <a:lstStyle/>
          <a:p>
            <a:pPr algn="just"/>
            <a:r>
              <a:rPr lang="en-US" sz="1400" b="1" dirty="0">
                <a:solidFill>
                  <a:srgbClr val="C00000"/>
                </a:solidFill>
                <a:latin typeface="Arial" pitchFamily="34" charset="0"/>
                <a:cs typeface="Arial" pitchFamily="34" charset="0"/>
              </a:rPr>
              <a:t>Etapa 6- Evaluarea proprietatilor periculoase ale deseului</a:t>
            </a:r>
          </a:p>
          <a:p>
            <a:pPr algn="just"/>
            <a:r>
              <a:rPr lang="en-US" sz="1400" b="1" dirty="0" smtClean="0">
                <a:solidFill>
                  <a:srgbClr val="C00000"/>
                </a:solidFill>
                <a:latin typeface="Arial" pitchFamily="34" charset="0"/>
                <a:cs typeface="Arial" pitchFamily="34" charset="0"/>
              </a:rPr>
              <a:t>P</a:t>
            </a:r>
            <a:r>
              <a:rPr lang="vi-VN" sz="1400" b="1" dirty="0">
                <a:solidFill>
                  <a:srgbClr val="C00000"/>
                </a:solidFill>
                <a:latin typeface="Arial" pitchFamily="34" charset="0"/>
                <a:cs typeface="Arial" pitchFamily="34" charset="0"/>
              </a:rPr>
              <a:t>oluanții organici </a:t>
            </a:r>
            <a:r>
              <a:rPr lang="vi-VN" sz="1400" b="1" dirty="0" smtClean="0">
                <a:solidFill>
                  <a:srgbClr val="C00000"/>
                </a:solidFill>
                <a:latin typeface="Arial" pitchFamily="34" charset="0"/>
                <a:cs typeface="Arial" pitchFamily="34" charset="0"/>
              </a:rPr>
              <a:t>persistenți</a:t>
            </a:r>
            <a:endParaRPr lang="en-US" sz="1400" b="1" dirty="0" smtClean="0">
              <a:solidFill>
                <a:srgbClr val="C00000"/>
              </a:solidFill>
              <a:latin typeface="Arial" pitchFamily="34" charset="0"/>
              <a:cs typeface="Arial" pitchFamily="34" charset="0"/>
            </a:endParaRPr>
          </a:p>
          <a:p>
            <a:pPr algn="just"/>
            <a:endParaRPr lang="en-US" sz="1400" b="1" dirty="0">
              <a:solidFill>
                <a:srgbClr val="C00000"/>
              </a:solidFill>
              <a:latin typeface="Arial" pitchFamily="34" charset="0"/>
              <a:cs typeface="Arial" pitchFamily="34" charset="0"/>
            </a:endParaRPr>
          </a:p>
          <a:p>
            <a:pPr algn="just"/>
            <a:r>
              <a:rPr lang="it-IT" sz="1400" dirty="0" smtClean="0">
                <a:latin typeface="Arial" pitchFamily="34" charset="0"/>
                <a:cs typeface="Arial" pitchFamily="34" charset="0"/>
              </a:rPr>
              <a:t>In acest caz vom avea in vedere prevederile </a:t>
            </a:r>
            <a:r>
              <a:rPr lang="it-IT" sz="1400" b="1" dirty="0" smtClean="0">
                <a:latin typeface="Arial" pitchFamily="34" charset="0"/>
                <a:cs typeface="Arial" pitchFamily="34" charset="0"/>
              </a:rPr>
              <a:t>REGULAMENTULUI 850/2004/CE </a:t>
            </a:r>
            <a:r>
              <a:rPr lang="en-US" sz="1400" b="1" dirty="0" smtClean="0">
                <a:latin typeface="Arial" pitchFamily="34" charset="0"/>
                <a:cs typeface="Arial" pitchFamily="34" charset="0"/>
              </a:rPr>
              <a:t>privind </a:t>
            </a:r>
            <a:r>
              <a:rPr lang="en-US" sz="1400" b="1" dirty="0">
                <a:latin typeface="Arial" pitchFamily="34" charset="0"/>
                <a:cs typeface="Arial" pitchFamily="34" charset="0"/>
              </a:rPr>
              <a:t>poluanții organici persistenți și de modificare a Directivei 79/117/CEE </a:t>
            </a:r>
            <a:r>
              <a:rPr lang="en-US" sz="1400" dirty="0">
                <a:latin typeface="Arial" pitchFamily="34" charset="0"/>
                <a:cs typeface="Arial" pitchFamily="34" charset="0"/>
              </a:rPr>
              <a:t>	</a:t>
            </a:r>
          </a:p>
          <a:p>
            <a:pPr algn="just"/>
            <a:r>
              <a:rPr lang="en-US" sz="1400" i="1" dirty="0">
                <a:latin typeface="Arial" pitchFamily="34" charset="0"/>
                <a:cs typeface="Arial" pitchFamily="34" charset="0"/>
              </a:rPr>
              <a:t>Articolul 7 </a:t>
            </a:r>
            <a:endParaRPr lang="en-US" sz="1400" dirty="0">
              <a:latin typeface="Arial" pitchFamily="34" charset="0"/>
              <a:cs typeface="Arial" pitchFamily="34" charset="0"/>
            </a:endParaRPr>
          </a:p>
          <a:p>
            <a:pPr algn="just"/>
            <a:r>
              <a:rPr lang="en-US" sz="1400" b="1" dirty="0">
                <a:latin typeface="Arial" pitchFamily="34" charset="0"/>
                <a:cs typeface="Arial" pitchFamily="34" charset="0"/>
              </a:rPr>
              <a:t>Gestionarea deșeurilor </a:t>
            </a:r>
            <a:endParaRPr lang="en-US" sz="1400" dirty="0">
              <a:latin typeface="Arial" pitchFamily="34" charset="0"/>
              <a:cs typeface="Arial" pitchFamily="34" charset="0"/>
            </a:endParaRPr>
          </a:p>
          <a:p>
            <a:pPr algn="just"/>
            <a:r>
              <a:rPr lang="vi-VN" sz="1400" dirty="0">
                <a:latin typeface="Arial" pitchFamily="34" charset="0"/>
                <a:cs typeface="Arial" pitchFamily="34" charset="0"/>
              </a:rPr>
              <a:t>(1) Producătorii și deținătorii de deșeuri depun toate eforturile rezonabile pentru </a:t>
            </a:r>
            <a:r>
              <a:rPr lang="vi-VN" sz="1400" b="1" dirty="0">
                <a:latin typeface="Arial" pitchFamily="34" charset="0"/>
                <a:cs typeface="Arial" pitchFamily="34" charset="0"/>
              </a:rPr>
              <a:t>a evita, pe cât posibil, contaminarea acestor deșeuri cu substanțele prevăzute de anexa IV. </a:t>
            </a:r>
          </a:p>
          <a:p>
            <a:pPr algn="just"/>
            <a:r>
              <a:rPr lang="vi-VN" sz="1400" dirty="0">
                <a:latin typeface="Arial" pitchFamily="34" charset="0"/>
                <a:cs typeface="Arial" pitchFamily="34" charset="0"/>
              </a:rPr>
              <a:t>(2) Fără a aduce atingere Directivei 96/59/CE ( 2 ), deșeurile care sunt formate din, </a:t>
            </a:r>
            <a:r>
              <a:rPr lang="vi-VN" sz="1400" b="1" dirty="0">
                <a:latin typeface="Arial" pitchFamily="34" charset="0"/>
                <a:cs typeface="Arial" pitchFamily="34" charset="0"/>
              </a:rPr>
              <a:t>conțin sau sunt contaminate cu oricare din substanțele prevăzute de anexa IV se elimină sau se recuperează, fără întârziere nejustificată și în conformitate cu anexa V partea 1</a:t>
            </a:r>
            <a:r>
              <a:rPr lang="vi-VN" sz="1400" dirty="0">
                <a:latin typeface="Arial" pitchFamily="34" charset="0"/>
                <a:cs typeface="Arial" pitchFamily="34" charset="0"/>
              </a:rPr>
              <a:t>, astfel încât să se garanteze distrugerea sau transformarea ireversibilă a conținutului de poluant organic persistent, astfel încât deșeurile rămase și emisiile să nu prezinte caracteristicile poluanților organici persistenți. </a:t>
            </a:r>
          </a:p>
          <a:p>
            <a:pPr algn="just"/>
            <a:r>
              <a:rPr lang="vi-VN" sz="1400" dirty="0">
                <a:latin typeface="Arial" pitchFamily="34" charset="0"/>
                <a:cs typeface="Arial" pitchFamily="34" charset="0"/>
              </a:rPr>
              <a:t>La efectuarea acestor operațiuni de eliminare sau de recuperare, orice substanță prevăzută la anexa IV poate fi izolată din deșeuri, cu condiția ca substanța în cauză să fie eliminată ulterior în conformitate cu primul paragraf. </a:t>
            </a:r>
            <a:endParaRPr lang="en-US" sz="1400" dirty="0" smtClean="0">
              <a:latin typeface="Arial" pitchFamily="34" charset="0"/>
              <a:cs typeface="Arial" pitchFamily="34" charset="0"/>
            </a:endParaRPr>
          </a:p>
          <a:p>
            <a:pPr algn="just"/>
            <a:r>
              <a:rPr lang="vi-VN" sz="1400" dirty="0" smtClean="0">
                <a:latin typeface="Arial" pitchFamily="34" charset="0"/>
                <a:cs typeface="Arial" pitchFamily="34" charset="0"/>
              </a:rPr>
              <a:t>( </a:t>
            </a:r>
            <a:r>
              <a:rPr lang="vi-VN" sz="1400" dirty="0">
                <a:latin typeface="Arial" pitchFamily="34" charset="0"/>
                <a:cs typeface="Arial" pitchFamily="34" charset="0"/>
              </a:rPr>
              <a:t>2 ) Directiva 96/59/CE </a:t>
            </a:r>
            <a:r>
              <a:rPr lang="vi-VN" sz="1400" dirty="0" smtClean="0">
                <a:latin typeface="Arial" pitchFamily="34" charset="0"/>
                <a:cs typeface="Arial" pitchFamily="34" charset="0"/>
              </a:rPr>
              <a:t>privind </a:t>
            </a:r>
            <a:r>
              <a:rPr lang="vi-VN" sz="1400" b="1" dirty="0">
                <a:latin typeface="Arial" pitchFamily="34" charset="0"/>
                <a:cs typeface="Arial" pitchFamily="34" charset="0"/>
              </a:rPr>
              <a:t>eliminarea bifenililor policlorurați și a terfenililor policlorurați (PCB/PCT</a:t>
            </a:r>
            <a:r>
              <a:rPr lang="vi-VN" sz="1400" b="1" dirty="0" smtClean="0">
                <a:latin typeface="Arial" pitchFamily="34" charset="0"/>
                <a:cs typeface="Arial" pitchFamily="34" charset="0"/>
              </a:rPr>
              <a:t>).</a:t>
            </a:r>
            <a:endParaRPr lang="en-US" sz="1400" b="1" dirty="0">
              <a:latin typeface="Arial" pitchFamily="34" charset="0"/>
              <a:cs typeface="Arial" pitchFamily="34" charset="0"/>
            </a:endParaRPr>
          </a:p>
        </p:txBody>
      </p:sp>
    </p:spTree>
    <p:extLst>
      <p:ext uri="{BB962C8B-B14F-4D97-AF65-F5344CB8AC3E}">
        <p14:creationId xmlns:p14="http://schemas.microsoft.com/office/powerpoint/2010/main" val="1710845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1600" b="1" dirty="0" smtClean="0">
                <a:solidFill>
                  <a:schemeClr val="tx1"/>
                </a:solidFill>
              </a:rPr>
              <a:t/>
            </a:r>
            <a:br>
              <a:rPr lang="en-US" sz="1600" b="1" dirty="0" smtClean="0">
                <a:solidFill>
                  <a:schemeClr val="tx1"/>
                </a:solidFill>
              </a:rPr>
            </a:br>
            <a:r>
              <a:rPr lang="en-US" sz="1600" dirty="0" smtClean="0">
                <a:solidFill>
                  <a:srgbClr val="FF0000"/>
                </a:solidFill>
              </a:rPr>
              <a:t/>
            </a:r>
            <a:br>
              <a:rPr lang="en-US" sz="1600" dirty="0" smtClean="0">
                <a:solidFill>
                  <a:srgbClr val="FF0000"/>
                </a:solidFill>
              </a:rPr>
            </a:br>
            <a:r>
              <a:rPr lang="en-US" sz="1600" b="1" dirty="0">
                <a:solidFill>
                  <a:schemeClr val="tx1"/>
                </a:solidFill>
                <a:latin typeface="Arial Black" pitchFamily="34" charset="0"/>
              </a:rPr>
              <a:t>AGENTIA NATIONALA PENTRU PROTECTIA MEDIULUI </a:t>
            </a:r>
            <a:br>
              <a:rPr lang="en-US" sz="1600" b="1" dirty="0">
                <a:solidFill>
                  <a:schemeClr val="tx1"/>
                </a:solidFill>
                <a:latin typeface="Arial Black" pitchFamily="34" charset="0"/>
              </a:rPr>
            </a:br>
            <a:r>
              <a:rPr lang="en-US" sz="1600" b="1" dirty="0">
                <a:solidFill>
                  <a:schemeClr val="tx1"/>
                </a:solidFill>
                <a:latin typeface="Arial Black" pitchFamily="34" charset="0"/>
              </a:rPr>
              <a:t>DIRECTIA DESEURI SI SUBSTANTE CHIMICE PERICULOASE</a:t>
            </a:r>
            <a:br>
              <a:rPr lang="en-US" sz="1600" b="1" dirty="0">
                <a:solidFill>
                  <a:schemeClr val="tx1"/>
                </a:solidFill>
                <a:latin typeface="Arial Black" pitchFamily="34" charset="0"/>
              </a:rPr>
            </a:br>
            <a:r>
              <a:rPr lang="en-US" sz="1600" b="1" dirty="0"/>
              <a:t/>
            </a:r>
            <a:br>
              <a:rPr lang="en-US" sz="1600" b="1" dirty="0"/>
            </a:br>
            <a:endParaRPr lang="en-US" sz="1600" b="1" dirty="0"/>
          </a:p>
        </p:txBody>
      </p:sp>
      <p:sp>
        <p:nvSpPr>
          <p:cNvPr id="3" name="Content Placeholder 2"/>
          <p:cNvSpPr>
            <a:spLocks noGrp="1"/>
          </p:cNvSpPr>
          <p:nvPr>
            <p:ph idx="1"/>
          </p:nvPr>
        </p:nvSpPr>
        <p:spPr/>
        <p:txBody>
          <a:bodyPr>
            <a:normAutofit fontScale="77500" lnSpcReduction="20000"/>
          </a:bodyPr>
          <a:lstStyle/>
          <a:p>
            <a:pPr algn="just"/>
            <a:r>
              <a:rPr lang="en-US" sz="2000" b="1" dirty="0">
                <a:solidFill>
                  <a:srgbClr val="C00000"/>
                </a:solidFill>
                <a:latin typeface="Arial" pitchFamily="34" charset="0"/>
                <a:cs typeface="Arial" pitchFamily="34" charset="0"/>
              </a:rPr>
              <a:t>Etapa 6- Evaluarea proprietatilor periculoase ale deseului</a:t>
            </a:r>
          </a:p>
          <a:p>
            <a:pPr algn="just"/>
            <a:r>
              <a:rPr lang="en-US" sz="2000" b="1" dirty="0" smtClean="0">
                <a:solidFill>
                  <a:srgbClr val="C00000"/>
                </a:solidFill>
                <a:latin typeface="Arial" pitchFamily="34" charset="0"/>
                <a:cs typeface="Arial" pitchFamily="34" charset="0"/>
              </a:rPr>
              <a:t>P</a:t>
            </a:r>
            <a:r>
              <a:rPr lang="vi-VN" sz="2000" b="1" dirty="0">
                <a:solidFill>
                  <a:srgbClr val="C00000"/>
                </a:solidFill>
                <a:latin typeface="Arial" pitchFamily="34" charset="0"/>
                <a:cs typeface="Arial" pitchFamily="34" charset="0"/>
              </a:rPr>
              <a:t>oluanții organici persistenți</a:t>
            </a:r>
            <a:endParaRPr lang="en-US" sz="2000" b="1" dirty="0">
              <a:solidFill>
                <a:srgbClr val="C00000"/>
              </a:solidFill>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In acest caz un deseu</a:t>
            </a:r>
            <a:r>
              <a:rPr lang="en-US" sz="2000" dirty="0">
                <a:latin typeface="Arial" pitchFamily="34" charset="0"/>
                <a:cs typeface="Arial" pitchFamily="34" charset="0"/>
              </a:rPr>
              <a:t> </a:t>
            </a:r>
            <a:r>
              <a:rPr lang="vi-VN" sz="2000" dirty="0" smtClean="0">
                <a:latin typeface="Arial" pitchFamily="34" charset="0"/>
                <a:cs typeface="Arial" pitchFamily="34" charset="0"/>
              </a:rPr>
              <a:t>este </a:t>
            </a:r>
            <a:r>
              <a:rPr lang="vi-VN" sz="2000" dirty="0">
                <a:latin typeface="Arial" pitchFamily="34" charset="0"/>
                <a:cs typeface="Arial" pitchFamily="34" charset="0"/>
              </a:rPr>
              <a:t>periculos deoarece conține poluanții organici </a:t>
            </a:r>
            <a:r>
              <a:rPr lang="vi-VN" sz="2000" dirty="0" smtClean="0">
                <a:latin typeface="Arial" pitchFamily="34" charset="0"/>
                <a:cs typeface="Arial" pitchFamily="34" charset="0"/>
              </a:rPr>
              <a:t>persistenți</a:t>
            </a:r>
            <a:r>
              <a:rPr lang="en-US" sz="2000" dirty="0" smtClean="0">
                <a:latin typeface="Arial" pitchFamily="34" charset="0"/>
                <a:cs typeface="Arial" pitchFamily="34" charset="0"/>
              </a:rPr>
              <a:t>.</a:t>
            </a:r>
            <a:endParaRPr lang="vi-VN" sz="2000" dirty="0">
              <a:latin typeface="Arial" pitchFamily="34" charset="0"/>
              <a:cs typeface="Arial" pitchFamily="34" charset="0"/>
            </a:endParaRPr>
          </a:p>
          <a:p>
            <a:pPr algn="just"/>
            <a:r>
              <a:rPr lang="en-US" sz="2000" dirty="0" smtClean="0">
                <a:latin typeface="Arial" pitchFamily="34" charset="0"/>
                <a:cs typeface="Arial" pitchFamily="34" charset="0"/>
              </a:rPr>
              <a:t>Directiva 98/2008/CE  </a:t>
            </a:r>
            <a:r>
              <a:rPr lang="en-US" sz="2000" dirty="0">
                <a:latin typeface="Arial" pitchFamily="34" charset="0"/>
                <a:cs typeface="Arial" pitchFamily="34" charset="0"/>
              </a:rPr>
              <a:t>privind deșeurile și de abrogare a anumitor </a:t>
            </a:r>
            <a:r>
              <a:rPr lang="en-US" sz="2000" dirty="0" smtClean="0">
                <a:latin typeface="Arial" pitchFamily="34" charset="0"/>
                <a:cs typeface="Arial" pitchFamily="34" charset="0"/>
              </a:rPr>
              <a:t>directive in Anexa III-  Proprietăți ale </a:t>
            </a:r>
            <a:r>
              <a:rPr lang="en-US" sz="2000" dirty="0">
                <a:latin typeface="Arial" pitchFamily="34" charset="0"/>
                <a:cs typeface="Arial" pitchFamily="34" charset="0"/>
              </a:rPr>
              <a:t>d</a:t>
            </a:r>
            <a:r>
              <a:rPr lang="en-US" sz="2000" dirty="0" smtClean="0">
                <a:latin typeface="Arial" pitchFamily="34" charset="0"/>
                <a:cs typeface="Arial" pitchFamily="34" charset="0"/>
              </a:rPr>
              <a:t>eșeurilor care </a:t>
            </a:r>
            <a:r>
              <a:rPr lang="en-US" sz="2000" dirty="0">
                <a:latin typeface="Arial" pitchFamily="34" charset="0"/>
                <a:cs typeface="Arial" pitchFamily="34" charset="0"/>
              </a:rPr>
              <a:t>f</a:t>
            </a:r>
            <a:r>
              <a:rPr lang="en-US" sz="2000" dirty="0" smtClean="0">
                <a:latin typeface="Arial" pitchFamily="34" charset="0"/>
                <a:cs typeface="Arial" pitchFamily="34" charset="0"/>
              </a:rPr>
              <a:t>ac </a:t>
            </a:r>
            <a:r>
              <a:rPr lang="en-US" sz="2000" dirty="0">
                <a:latin typeface="Arial" pitchFamily="34" charset="0"/>
                <a:cs typeface="Arial" pitchFamily="34" charset="0"/>
              </a:rPr>
              <a:t>c</a:t>
            </a:r>
            <a:r>
              <a:rPr lang="en-US" sz="2000" dirty="0" smtClean="0">
                <a:latin typeface="Arial" pitchFamily="34" charset="0"/>
                <a:cs typeface="Arial" pitchFamily="34" charset="0"/>
              </a:rPr>
              <a:t>a </a:t>
            </a:r>
            <a:r>
              <a:rPr lang="en-US" sz="2000" dirty="0">
                <a:latin typeface="Arial" pitchFamily="34" charset="0"/>
                <a:cs typeface="Arial" pitchFamily="34" charset="0"/>
              </a:rPr>
              <a:t>a</a:t>
            </a:r>
            <a:r>
              <a:rPr lang="en-US" sz="2000" dirty="0" smtClean="0">
                <a:latin typeface="Arial" pitchFamily="34" charset="0"/>
                <a:cs typeface="Arial" pitchFamily="34" charset="0"/>
              </a:rPr>
              <a:t>cestea </a:t>
            </a:r>
            <a:r>
              <a:rPr lang="en-US" sz="2000" dirty="0">
                <a:latin typeface="Arial" pitchFamily="34" charset="0"/>
                <a:cs typeface="Arial" pitchFamily="34" charset="0"/>
              </a:rPr>
              <a:t>s</a:t>
            </a:r>
            <a:r>
              <a:rPr lang="en-US" sz="2000" dirty="0" smtClean="0">
                <a:latin typeface="Arial" pitchFamily="34" charset="0"/>
                <a:cs typeface="Arial" pitchFamily="34" charset="0"/>
              </a:rPr>
              <a:t>ă fie </a:t>
            </a:r>
            <a:r>
              <a:rPr lang="en-US" sz="2000" dirty="0">
                <a:latin typeface="Arial" pitchFamily="34" charset="0"/>
                <a:cs typeface="Arial" pitchFamily="34" charset="0"/>
              </a:rPr>
              <a:t>p</a:t>
            </a:r>
            <a:r>
              <a:rPr lang="en-US" sz="2000" dirty="0" smtClean="0">
                <a:latin typeface="Arial" pitchFamily="34" charset="0"/>
                <a:cs typeface="Arial" pitchFamily="34" charset="0"/>
              </a:rPr>
              <a:t>ericuloase </a:t>
            </a:r>
            <a:r>
              <a:rPr lang="vi-VN" sz="2000" dirty="0" smtClean="0">
                <a:solidFill>
                  <a:srgbClr val="7030A0"/>
                </a:solidFill>
                <a:latin typeface="Arial" pitchFamily="34" charset="0"/>
                <a:cs typeface="Arial" pitchFamily="34" charset="0"/>
              </a:rPr>
              <a:t>nu atribuie</a:t>
            </a:r>
            <a:r>
              <a:rPr lang="en-US" sz="2000" dirty="0" smtClean="0">
                <a:solidFill>
                  <a:srgbClr val="7030A0"/>
                </a:solidFill>
                <a:latin typeface="Arial" pitchFamily="34" charset="0"/>
                <a:cs typeface="Arial" pitchFamily="34" charset="0"/>
              </a:rPr>
              <a:t> nici</a:t>
            </a:r>
            <a:r>
              <a:rPr lang="vi-VN" sz="2000" dirty="0" smtClean="0">
                <a:solidFill>
                  <a:srgbClr val="7030A0"/>
                </a:solidFill>
                <a:latin typeface="Arial" pitchFamily="34" charset="0"/>
                <a:cs typeface="Arial" pitchFamily="34" charset="0"/>
              </a:rPr>
              <a:t> </a:t>
            </a:r>
            <a:r>
              <a:rPr lang="vi-VN" sz="2000" dirty="0">
                <a:solidFill>
                  <a:srgbClr val="7030A0"/>
                </a:solidFill>
                <a:latin typeface="Arial" pitchFamily="34" charset="0"/>
                <a:cs typeface="Arial" pitchFamily="34" charset="0"/>
              </a:rPr>
              <a:t>o proprietate periculoasă a poluanților organici persistenți (POP</a:t>
            </a:r>
            <a:r>
              <a:rPr lang="vi-VN" sz="2000" dirty="0" smtClean="0">
                <a:solidFill>
                  <a:srgbClr val="7030A0"/>
                </a:solidFill>
                <a:latin typeface="Arial" pitchFamily="34" charset="0"/>
                <a:cs typeface="Arial" pitchFamily="34" charset="0"/>
              </a:rPr>
              <a:t>)</a:t>
            </a:r>
            <a:r>
              <a:rPr lang="en-US" sz="2000" dirty="0" smtClean="0">
                <a:solidFill>
                  <a:srgbClr val="7030A0"/>
                </a:solidFill>
                <a:latin typeface="Arial" pitchFamily="34" charset="0"/>
                <a:cs typeface="Arial" pitchFamily="34" charset="0"/>
              </a:rPr>
              <a:t>.</a:t>
            </a:r>
          </a:p>
          <a:p>
            <a:pPr algn="just"/>
            <a:endParaRPr lang="en-US" sz="2000" dirty="0">
              <a:latin typeface="Arial" pitchFamily="34" charset="0"/>
              <a:cs typeface="Arial" pitchFamily="34" charset="0"/>
            </a:endParaRPr>
          </a:p>
          <a:p>
            <a:pPr algn="just"/>
            <a:r>
              <a:rPr lang="en-US" sz="2000" b="1" dirty="0" smtClean="0">
                <a:latin typeface="Arial" pitchFamily="34" charset="0"/>
                <a:cs typeface="Arial" pitchFamily="34" charset="0"/>
              </a:rPr>
              <a:t>Valoarea concentratiei limita</a:t>
            </a:r>
          </a:p>
          <a:p>
            <a:pPr algn="just"/>
            <a:endParaRPr lang="en-US" sz="2000" dirty="0">
              <a:latin typeface="Arial" pitchFamily="34" charset="0"/>
              <a:cs typeface="Arial" pitchFamily="34" charset="0"/>
            </a:endParaRPr>
          </a:p>
          <a:p>
            <a:pPr algn="just"/>
            <a:r>
              <a:rPr lang="vi-VN" sz="2000" b="1" dirty="0" smtClean="0">
                <a:latin typeface="Arial" pitchFamily="34" charset="0"/>
                <a:cs typeface="Arial" pitchFamily="34" charset="0"/>
              </a:rPr>
              <a:t>Deșeuri</a:t>
            </a:r>
            <a:r>
              <a:rPr lang="en-US" sz="2000" b="1" dirty="0" smtClean="0">
                <a:latin typeface="Arial" pitchFamily="34" charset="0"/>
                <a:cs typeface="Arial" pitchFamily="34" charset="0"/>
              </a:rPr>
              <a:t>le</a:t>
            </a:r>
            <a:r>
              <a:rPr lang="vi-VN" sz="2000" b="1" dirty="0" smtClean="0">
                <a:latin typeface="Arial" pitchFamily="34" charset="0"/>
                <a:cs typeface="Arial" pitchFamily="34" charset="0"/>
              </a:rPr>
              <a:t> </a:t>
            </a:r>
            <a:r>
              <a:rPr lang="vi-VN" sz="2000" b="1" dirty="0">
                <a:latin typeface="Arial" pitchFamily="34" charset="0"/>
                <a:cs typeface="Arial" pitchFamily="34" charset="0"/>
              </a:rPr>
              <a:t>conținând dibenzo-p-dioxinele și dibenzofuranii (PCDD / PCDF), DDT (1,1,1-triclor-2,2-bis (4-clorfenil) etan), clordan, hexachlorocyclohexanes (inclusiv lindan), dieldrin, endrin, heptaclor, hexaclorobenzene, clordecon, aldrine, pentaclorbenzen, mirex, toxafen hexabromobifenil </a:t>
            </a:r>
            <a:r>
              <a:rPr lang="vi-VN" sz="2000" b="1" dirty="0" smtClean="0">
                <a:latin typeface="Arial" pitchFamily="34" charset="0"/>
                <a:cs typeface="Arial" pitchFamily="34" charset="0"/>
              </a:rPr>
              <a:t>și/sau </a:t>
            </a:r>
            <a:r>
              <a:rPr lang="vi-VN" sz="2000" b="1" dirty="0">
                <a:latin typeface="Arial" pitchFamily="34" charset="0"/>
                <a:cs typeface="Arial" pitchFamily="34" charset="0"/>
              </a:rPr>
              <a:t>PCB </a:t>
            </a:r>
            <a:r>
              <a:rPr lang="en-US" sz="2000" b="1" dirty="0" smtClean="0">
                <a:latin typeface="Arial" pitchFamily="34" charset="0"/>
                <a:cs typeface="Arial" pitchFamily="34" charset="0"/>
              </a:rPr>
              <a:t>daca </a:t>
            </a:r>
            <a:r>
              <a:rPr lang="vi-VN" sz="2000" b="1" dirty="0" smtClean="0">
                <a:latin typeface="Arial" pitchFamily="34" charset="0"/>
                <a:cs typeface="Arial" pitchFamily="34" charset="0"/>
              </a:rPr>
              <a:t>depășesc </a:t>
            </a:r>
            <a:r>
              <a:rPr lang="vi-VN" sz="2000" b="1" dirty="0">
                <a:latin typeface="Arial" pitchFamily="34" charset="0"/>
                <a:cs typeface="Arial" pitchFamily="34" charset="0"/>
              </a:rPr>
              <a:t>limitele de concentrație indicate în </a:t>
            </a:r>
            <a:r>
              <a:rPr lang="en-US" sz="2000" b="1" u="sng" dirty="0" smtClean="0">
                <a:latin typeface="Arial" pitchFamily="34" charset="0"/>
                <a:cs typeface="Arial" pitchFamily="34" charset="0"/>
              </a:rPr>
              <a:t>A</a:t>
            </a:r>
            <a:r>
              <a:rPr lang="vi-VN" sz="2000" b="1" u="sng" dirty="0" smtClean="0">
                <a:latin typeface="Arial" pitchFamily="34" charset="0"/>
                <a:cs typeface="Arial" pitchFamily="34" charset="0"/>
              </a:rPr>
              <a:t>nexa IV</a:t>
            </a:r>
            <a:r>
              <a:rPr lang="vi-VN" sz="2000" b="1" dirty="0">
                <a:latin typeface="Arial" pitchFamily="34" charset="0"/>
                <a:cs typeface="Arial" pitchFamily="34" charset="0"/>
              </a:rPr>
              <a:t> </a:t>
            </a:r>
            <a:r>
              <a:rPr lang="en-US" sz="2000" b="1" dirty="0" smtClean="0">
                <a:latin typeface="Arial" pitchFamily="34" charset="0"/>
                <a:cs typeface="Arial" pitchFamily="34" charset="0"/>
              </a:rPr>
              <a:t>-</a:t>
            </a:r>
            <a:r>
              <a:rPr lang="vi-VN" sz="2000" b="1" dirty="0" smtClean="0">
                <a:latin typeface="Arial" pitchFamily="34" charset="0"/>
                <a:cs typeface="Arial" pitchFamily="34" charset="0"/>
              </a:rPr>
              <a:t>Lista </a:t>
            </a:r>
            <a:r>
              <a:rPr lang="vi-VN" sz="2000" b="1" dirty="0">
                <a:latin typeface="Arial" pitchFamily="34" charset="0"/>
                <a:cs typeface="Arial" pitchFamily="34" charset="0"/>
              </a:rPr>
              <a:t>substanțelor supuse dispozițiilor privind gestionarea deșeurilor stabilite la articolul 7</a:t>
            </a:r>
            <a:r>
              <a:rPr lang="vi-VN" sz="2000" b="1" u="sng" dirty="0" smtClean="0">
                <a:latin typeface="Arial" pitchFamily="34" charset="0"/>
                <a:cs typeface="Arial" pitchFamily="34" charset="0"/>
              </a:rPr>
              <a:t> a Regulamentul</a:t>
            </a:r>
            <a:r>
              <a:rPr lang="en-US" sz="2000" b="1" u="sng" dirty="0" smtClean="0">
                <a:latin typeface="Arial" pitchFamily="34" charset="0"/>
                <a:cs typeface="Arial" pitchFamily="34" charset="0"/>
              </a:rPr>
              <a:t>ui</a:t>
            </a:r>
            <a:r>
              <a:rPr lang="vi-VN" sz="2000" b="1" u="sng" dirty="0" smtClean="0">
                <a:latin typeface="Arial" pitchFamily="34" charset="0"/>
                <a:cs typeface="Arial" pitchFamily="34" charset="0"/>
              </a:rPr>
              <a:t> 850/2004</a:t>
            </a:r>
            <a:r>
              <a:rPr lang="en-US" sz="2000" b="1" u="sng" dirty="0" smtClean="0">
                <a:latin typeface="Arial" pitchFamily="34" charset="0"/>
                <a:cs typeface="Arial" pitchFamily="34" charset="0"/>
              </a:rPr>
              <a:t>/CE</a:t>
            </a:r>
            <a:r>
              <a:rPr lang="vi-VN" sz="2000" b="1" dirty="0" smtClean="0">
                <a:latin typeface="Arial" pitchFamily="34" charset="0"/>
                <a:cs typeface="Arial" pitchFamily="34" charset="0"/>
              </a:rPr>
              <a:t> </a:t>
            </a:r>
            <a:r>
              <a:rPr lang="en-US" sz="2000" dirty="0" smtClean="0">
                <a:latin typeface="Arial" pitchFamily="34" charset="0"/>
                <a:cs typeface="Arial" pitchFamily="34" charset="0"/>
              </a:rPr>
              <a:t> </a:t>
            </a:r>
            <a:r>
              <a:rPr lang="en-US" sz="2000" b="1" dirty="0">
                <a:latin typeface="Arial" pitchFamily="34" charset="0"/>
                <a:cs typeface="Arial" pitchFamily="34" charset="0"/>
              </a:rPr>
              <a:t>privind poluanții organici persistenți și de modificare a Directivei </a:t>
            </a:r>
            <a:r>
              <a:rPr lang="en-US" sz="2000" b="1" dirty="0" smtClean="0">
                <a:latin typeface="Arial" pitchFamily="34" charset="0"/>
                <a:cs typeface="Arial" pitchFamily="34" charset="0"/>
              </a:rPr>
              <a:t>79/117/CEE,  </a:t>
            </a:r>
            <a:r>
              <a:rPr lang="vi-VN" sz="2000" b="1" dirty="0" smtClean="0">
                <a:latin typeface="Arial" pitchFamily="34" charset="0"/>
                <a:cs typeface="Arial" pitchFamily="34" charset="0"/>
              </a:rPr>
              <a:t>trebuie</a:t>
            </a:r>
            <a:r>
              <a:rPr lang="en-US" sz="2000" b="1" dirty="0" smtClean="0">
                <a:latin typeface="Arial" pitchFamily="34" charset="0"/>
                <a:cs typeface="Arial" pitchFamily="34" charset="0"/>
              </a:rPr>
              <a:t>sc sa</a:t>
            </a:r>
            <a:r>
              <a:rPr lang="vi-VN" sz="2000" b="1" dirty="0" smtClean="0">
                <a:latin typeface="Arial" pitchFamily="34" charset="0"/>
                <a:cs typeface="Arial" pitchFamily="34" charset="0"/>
              </a:rPr>
              <a:t> fi</a:t>
            </a:r>
            <a:r>
              <a:rPr lang="en-US" sz="2000" b="1" dirty="0" smtClean="0">
                <a:latin typeface="Arial" pitchFamily="34" charset="0"/>
                <a:cs typeface="Arial" pitchFamily="34" charset="0"/>
              </a:rPr>
              <a:t>e</a:t>
            </a:r>
            <a:r>
              <a:rPr lang="vi-VN" sz="2000" b="1" dirty="0" smtClean="0">
                <a:latin typeface="Arial" pitchFamily="34" charset="0"/>
                <a:cs typeface="Arial" pitchFamily="34" charset="0"/>
              </a:rPr>
              <a:t> clasificat</a:t>
            </a:r>
            <a:r>
              <a:rPr lang="en-US" sz="2000" b="1" dirty="0" smtClean="0">
                <a:latin typeface="Arial" pitchFamily="34" charset="0"/>
                <a:cs typeface="Arial" pitchFamily="34" charset="0"/>
              </a:rPr>
              <a:t>e</a:t>
            </a:r>
            <a:r>
              <a:rPr lang="vi-VN" sz="2000" b="1" dirty="0" smtClean="0">
                <a:latin typeface="Arial" pitchFamily="34" charset="0"/>
                <a:cs typeface="Arial" pitchFamily="34" charset="0"/>
              </a:rPr>
              <a:t> </a:t>
            </a:r>
            <a:r>
              <a:rPr lang="vi-VN" sz="2000" b="1" dirty="0">
                <a:latin typeface="Arial" pitchFamily="34" charset="0"/>
                <a:cs typeface="Arial" pitchFamily="34" charset="0"/>
              </a:rPr>
              <a:t>ca fiind </a:t>
            </a:r>
            <a:r>
              <a:rPr lang="vi-VN" sz="2000" b="1" dirty="0" smtClean="0">
                <a:latin typeface="Arial" pitchFamily="34" charset="0"/>
                <a:cs typeface="Arial" pitchFamily="34" charset="0"/>
              </a:rPr>
              <a:t>periculo</a:t>
            </a:r>
            <a:r>
              <a:rPr lang="en-US" sz="2000" b="1" dirty="0" smtClean="0">
                <a:latin typeface="Arial" pitchFamily="34" charset="0"/>
                <a:cs typeface="Arial" pitchFamily="34" charset="0"/>
              </a:rPr>
              <a:t>a</a:t>
            </a:r>
            <a:r>
              <a:rPr lang="vi-VN" sz="2000" b="1" dirty="0" smtClean="0">
                <a:latin typeface="Arial" pitchFamily="34" charset="0"/>
                <a:cs typeface="Arial" pitchFamily="34" charset="0"/>
              </a:rPr>
              <a:t>s</a:t>
            </a:r>
            <a:r>
              <a:rPr lang="en-US" sz="2000" b="1" dirty="0" smtClean="0">
                <a:latin typeface="Arial" pitchFamily="34" charset="0"/>
                <a:cs typeface="Arial" pitchFamily="34" charset="0"/>
              </a:rPr>
              <a:t>e</a:t>
            </a:r>
            <a:r>
              <a:rPr lang="vi-VN" sz="2000" b="1" dirty="0" smtClean="0">
                <a:latin typeface="Arial" pitchFamily="34" charset="0"/>
                <a:cs typeface="Arial" pitchFamily="34" charset="0"/>
              </a:rPr>
              <a:t>. </a:t>
            </a:r>
            <a:r>
              <a:rPr lang="vi-VN" sz="2000" dirty="0" smtClean="0">
                <a:latin typeface="Arial" pitchFamily="34" charset="0"/>
                <a:cs typeface="Arial" pitchFamily="34" charset="0"/>
              </a:rPr>
              <a:t>"</a:t>
            </a:r>
            <a:endParaRPr lang="en-US" sz="2000" dirty="0" smtClean="0">
              <a:latin typeface="Arial" pitchFamily="34" charset="0"/>
              <a:cs typeface="Arial" pitchFamily="34" charset="0"/>
            </a:endParaRPr>
          </a:p>
        </p:txBody>
      </p:sp>
    </p:spTree>
    <p:extLst>
      <p:ext uri="{BB962C8B-B14F-4D97-AF65-F5344CB8AC3E}">
        <p14:creationId xmlns:p14="http://schemas.microsoft.com/office/powerpoint/2010/main" val="138027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226</TotalTime>
  <Words>707</Words>
  <Application>Microsoft Office PowerPoint</Application>
  <PresentationFormat>On-screen Show (4:3)</PresentationFormat>
  <Paragraphs>129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3.3 EVALUAREA PROPRIETATILOR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AGENTIA NATIONALA PENTRU PROTECTIA MEDIULUI  DIRECTIA DESEURI SI SUBSTANTE CHIMICE PERICULOASE </vt:lpstr>
      <vt:lpstr>  AGENTIA NATIONALA PENTRU PROTECTIA MEDIULUI  DIRECTIA DESEURI SI SUBSTANTE CHIMICE PERICULOASE  </vt:lpstr>
      <vt:lpstr>  AGENTIA NATIONALA PENTRU PROTECTIA MEDIULUI  DIRECTIA DESEURI SI SUBSTANTE CHIMICE PERICULOASE  </vt:lpstr>
      <vt:lpstr>   AGENTIA NATIONALA PENTRU PROTECTIA MEDIULUI  DIRECTIA DESEURI SI SUBSTANTE CHIMICE PERICULOASE</vt:lpstr>
      <vt:lpstr>AGENTIA NATIONALA PENTRU PROTECTIA MEDIULUI  DIRECTIA DESEURI SI SUBSTANTE CHIMICE PERICULOASE Claudia Pârvu Tel. 021 207 11 08 25- 28 octombrie 2016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EVALUAREA PROPRIETATILOR PERICULOASE </dc:title>
  <dc:creator>Claudia Babescu</dc:creator>
  <cp:lastModifiedBy>Claudia Babescu</cp:lastModifiedBy>
  <cp:revision>28</cp:revision>
  <dcterms:created xsi:type="dcterms:W3CDTF">2015-09-24T05:57:54Z</dcterms:created>
  <dcterms:modified xsi:type="dcterms:W3CDTF">2016-10-06T09:15:11Z</dcterms:modified>
</cp:coreProperties>
</file>