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4E6A42-DCC1-4624-8C8B-64B179D225CE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66769B-F7F5-40C1-B3AF-72ED050BC4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laudia.babescu@anpm.r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/>
              <a:t>3.4. ESANTIONAREA DESEURILOR IN PROCESUL DE CLASIFICARE AL ACESTORA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tx1"/>
                </a:solidFill>
                <a:latin typeface="Arial Black" pitchFamily="34" charset="0"/>
              </a:rPr>
              <a:t>AGENTIA NATIONALA PENTRU PROTECTIA MEDIULUI </a:t>
            </a:r>
          </a:p>
          <a:p>
            <a:r>
              <a:rPr lang="en-US" b="1" dirty="0">
                <a:solidFill>
                  <a:schemeClr val="tx1"/>
                </a:solidFill>
                <a:latin typeface="Arial Black" pitchFamily="34" charset="0"/>
              </a:rPr>
              <a:t>DIRECTIA DESEURI SI SUBSTANTE CHIMICE PERICULOASE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9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AGENTIA NATIONALA PENTRU PROTECTIA MEDIULUI </a:t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DIRECTIA DESEURI SI SUBSTANTE CHIMICE PERICULOASE</a:t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Esantionarea deseurilor</a:t>
            </a:r>
          </a:p>
          <a:p>
            <a:endParaRPr lang="en-US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900" dirty="0" smtClean="0">
                <a:latin typeface="Arial" pitchFamily="34" charset="0"/>
                <a:cs typeface="Arial" pitchFamily="34" charset="0"/>
              </a:rPr>
              <a:t>Esantionarea deseurilor face parte din </a:t>
            </a:r>
            <a:r>
              <a:rPr lang="en-US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Etapa 4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-Determinarea compozitiei chimice a deseului.</a:t>
            </a:r>
          </a:p>
          <a:p>
            <a:pPr algn="just"/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900" dirty="0" smtClean="0">
                <a:latin typeface="Arial" pitchFamily="34" charset="0"/>
                <a:cs typeface="Arial" pitchFamily="34" charset="0"/>
              </a:rPr>
              <a:t>In cazul in care nu se cunoste compozitia chimica a unui deseu sau sunt suspiciuni ca acesta este contaminat este necesara efectuarea de teste in vederea determinarii compozitiei chimice a deseului. </a:t>
            </a:r>
          </a:p>
          <a:p>
            <a:pPr marL="0" indent="0" algn="just"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1900" dirty="0" smtClean="0">
                <a:latin typeface="Arial" pitchFamily="34" charset="0"/>
                <a:cs typeface="Arial" pitchFamily="34" charset="0"/>
              </a:rPr>
              <a:t>In acest scop este necesara prelevarea de esantioane suficiente si relevante.  Aceasta operatie se poate realiza prin stabilirea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900" b="1" dirty="0" smtClean="0">
                <a:latin typeface="Arial" pitchFamily="34" charset="0"/>
                <a:cs typeface="Arial" pitchFamily="34" charset="0"/>
              </a:rPr>
              <a:t>un</a:t>
            </a:r>
            <a:r>
              <a:rPr lang="en-US" sz="1900" b="1" dirty="0" err="1" smtClean="0">
                <a:latin typeface="Arial" pitchFamily="34" charset="0"/>
                <a:cs typeface="Arial" pitchFamily="34" charset="0"/>
              </a:rPr>
              <a:t>ui</a:t>
            </a:r>
            <a:r>
              <a:rPr lang="vi-VN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900" b="1" dirty="0">
                <a:latin typeface="Arial" pitchFamily="34" charset="0"/>
                <a:cs typeface="Arial" pitchFamily="34" charset="0"/>
              </a:rPr>
              <a:t>plan de eșantionare 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înainte de a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preleva primul esantion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 și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prin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 efectu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area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900" b="1" dirty="0" smtClean="0">
                <a:latin typeface="Arial" pitchFamily="34" charset="0"/>
                <a:cs typeface="Arial" pitchFamily="34" charset="0"/>
              </a:rPr>
              <a:t>programul</a:t>
            </a: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ui</a:t>
            </a:r>
            <a:r>
              <a:rPr lang="vi-VN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9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testare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, astfel ca 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toate părțile vor avea încredere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în fiabilitatea rezultatelor și interpretarea acestora.</a:t>
            </a:r>
          </a:p>
          <a:p>
            <a:pPr algn="just"/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900" dirty="0" smtClean="0">
                <a:latin typeface="Arial" pitchFamily="34" charset="0"/>
                <a:cs typeface="Arial" pitchFamily="34" charset="0"/>
              </a:rPr>
              <a:t>Pentru 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orice clasificări de deșeuri și evaluări de deșeuri 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periculoase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, daca sunt necesare efectuarea de teste, atunci intotdeauna este necesara stabilirea 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planului de 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eșantionare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125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 smtClean="0">
                <a:solidFill>
                  <a:schemeClr val="tx1"/>
                </a:solidFill>
                <a:latin typeface="Arial Black" pitchFamily="34" charset="0"/>
              </a:rPr>
              <a:t>AGENTIA </a:t>
            </a: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NATIONALA PENTRU PROTECTIA MEDIULUI </a:t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DIRECTIA DESEURI SI SUBSTANTE CHIMICE PERICULOASE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Esantionarea deseurilor</a:t>
            </a:r>
          </a:p>
          <a:p>
            <a:pPr algn="just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1100" b="1" dirty="0" smtClean="0">
                <a:latin typeface="Arial" pitchFamily="34" charset="0"/>
                <a:cs typeface="Arial" pitchFamily="34" charset="0"/>
              </a:rPr>
              <a:t>În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cazul în care este nevoie de prelevare de 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probe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, pentru a efectua acest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operatie 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în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mod 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corespunzător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, va recomandam urmatoarele:</a:t>
            </a:r>
          </a:p>
          <a:p>
            <a:pPr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Standardele privind 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Caracterizarea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deșeurilor - Eșantionarea deșeurilor,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cadru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pentru pregătirea și aplicarea unui plan de 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eșantionare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, ca de exemplu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 BS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EN 14899: 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2005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sau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1100" b="1" dirty="0" smtClean="0">
                <a:latin typeface="Arial" pitchFamily="34" charset="0"/>
                <a:cs typeface="Arial" pitchFamily="34" charset="0"/>
              </a:rPr>
              <a:t>Partea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1: Ghid pentru selecție și aplicarea criteriilor pentru prelevarea de probe în diferite condiții (PD CEN / TR 15310-1: 2006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adru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pentru pregătirea și aplicarea unui plan de eșantionare (BS EN 14899: 2005)</a:t>
            </a:r>
          </a:p>
          <a:p>
            <a:pPr algn="just"/>
            <a:r>
              <a:rPr lang="vi-VN" sz="1100" b="1" dirty="0" smtClean="0">
                <a:latin typeface="Arial" pitchFamily="34" charset="0"/>
                <a:cs typeface="Arial" pitchFamily="34" charset="0"/>
              </a:rPr>
              <a:t>Partea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1: Ghid pentru selecție și aplicarea criteriilor pentru prelevarea de probe în diferite condiții (PD CEN / TR 15310-1: 2006)</a:t>
            </a:r>
          </a:p>
          <a:p>
            <a:pPr algn="just"/>
            <a:r>
              <a:rPr lang="vi-VN" sz="1100" b="1" dirty="0" smtClean="0">
                <a:latin typeface="Arial" pitchFamily="34" charset="0"/>
                <a:cs typeface="Arial" pitchFamily="34" charset="0"/>
              </a:rPr>
              <a:t>Partea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2: Ghid privind tehnicile de eșantionare (PD CEN / TR 15310-2: 2006)</a:t>
            </a:r>
          </a:p>
          <a:p>
            <a:pPr algn="just"/>
            <a:r>
              <a:rPr lang="vi-VN" sz="1100" b="1" dirty="0" smtClean="0">
                <a:latin typeface="Arial" pitchFamily="34" charset="0"/>
                <a:cs typeface="Arial" pitchFamily="34" charset="0"/>
              </a:rPr>
              <a:t>Partea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3: Ghid privind procedurile de prelevare de probe sub-în domeniu (PD CEN / TR 15310-3: 2006)</a:t>
            </a:r>
          </a:p>
          <a:p>
            <a:pPr algn="just"/>
            <a:r>
              <a:rPr lang="vi-VN" sz="1100" b="1" dirty="0" smtClean="0">
                <a:latin typeface="Arial" pitchFamily="34" charset="0"/>
                <a:cs typeface="Arial" pitchFamily="34" charset="0"/>
              </a:rPr>
              <a:t>Partea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4: Ghid privind procedurile de ambalare proba, depozitare, conservare, transport și livrare (CEN / TR 15310-4: 2006)</a:t>
            </a:r>
          </a:p>
          <a:p>
            <a:pPr algn="just"/>
            <a:r>
              <a:rPr lang="vi-VN" sz="1100" b="1" dirty="0" smtClean="0">
                <a:latin typeface="Arial" pitchFamily="34" charset="0"/>
                <a:cs typeface="Arial" pitchFamily="34" charset="0"/>
              </a:rPr>
              <a:t>Partea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5: Ghid pentru procesul de definire a planului de eșantionare (PD CEN / TR 15310-5: 2006)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1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Informatii mai exacte in acest sens puteti obtine de la Laboratorul de deseuri din cadrul ANPM.</a:t>
            </a:r>
          </a:p>
          <a:p>
            <a:pPr algn="just"/>
            <a:r>
              <a:rPr lang="vi-VN" sz="1100" b="1" dirty="0" smtClean="0">
                <a:latin typeface="Arial" pitchFamily="34" charset="0"/>
                <a:cs typeface="Arial" pitchFamily="34" charset="0"/>
              </a:rPr>
              <a:t>Proceduri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alternative de eșantionare sunt acceptabile dacă au luat în considerare factorii relevanți identificați aici și să producă un rezultat la fel de fiabile.</a:t>
            </a:r>
          </a:p>
          <a:p>
            <a:pPr algn="just"/>
            <a:r>
              <a:rPr lang="vi-VN" sz="1100" b="1" dirty="0">
                <a:latin typeface="Arial" pitchFamily="34" charset="0"/>
                <a:cs typeface="Arial" pitchFamily="34" charset="0"/>
              </a:rPr>
              <a:t>Rezultatele ar trebui să fie folosite numai, pentru clasificarea deșeurilor sau în scopuri de evaluare a deșeurilor </a:t>
            </a:r>
            <a:r>
              <a:rPr lang="vi-VN" sz="1100" b="1" dirty="0" smtClean="0">
                <a:latin typeface="Arial" pitchFamily="34" charset="0"/>
                <a:cs typeface="Arial" pitchFamily="34" charset="0"/>
              </a:rPr>
              <a:t>periculoase, </a:t>
            </a:r>
            <a:r>
              <a:rPr lang="vi-VN" sz="1100" b="1" dirty="0">
                <a:latin typeface="Arial" pitchFamily="34" charset="0"/>
                <a:cs typeface="Arial" pitchFamily="34" charset="0"/>
              </a:rPr>
              <a:t>în cazul în care prelevarea de probe a luat în considerare toți factorii relevanți.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56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AGENTIA NATIONALA PENTRU PROTECTIA MEDIULUI </a:t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DIRECTIA DESEURI SI SUBSTANTE CHIMICE PERICULOASE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Programul de testare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vi-VN" sz="1400" dirty="0" smtClean="0">
                <a:latin typeface="Arial" pitchFamily="34" charset="0"/>
                <a:cs typeface="Arial" pitchFamily="34" charset="0"/>
              </a:rPr>
              <a:t>Programul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de testare poate fi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defalcat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în etape cheie,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inclu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zand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:</a:t>
            </a:r>
            <a:endParaRPr lang="vi-VN" sz="1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vi-V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transportul </a:t>
            </a:r>
            <a:r>
              <a:rPr lang="vi-V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și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stocarea</a:t>
            </a:r>
            <a:r>
              <a:rPr lang="vi-V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eșantionului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vi-VN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vi-V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pregătirea </a:t>
            </a:r>
            <a:r>
              <a:rPr lang="vi-V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și analizarea </a:t>
            </a:r>
            <a:r>
              <a:rPr lang="vi-V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eșantionului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vi-VN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vi-V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raportarea </a:t>
            </a:r>
            <a:r>
              <a:rPr lang="vi-V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și interpretarea </a:t>
            </a:r>
            <a:r>
              <a:rPr lang="vi-V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rezultatelor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1400" b="1" u="sng" dirty="0">
                <a:latin typeface="Arial" pitchFamily="34" charset="0"/>
                <a:cs typeface="Arial" pitchFamily="34" charset="0"/>
              </a:rPr>
              <a:t>Pasul 1: </a:t>
            </a:r>
            <a:r>
              <a:rPr lang="en-US" sz="1400" b="1" u="sng" dirty="0">
                <a:latin typeface="Arial" pitchFamily="34" charset="0"/>
                <a:cs typeface="Arial" pitchFamily="34" charset="0"/>
              </a:rPr>
              <a:t>Partea de</a:t>
            </a:r>
            <a:r>
              <a:rPr lang="vi-VN" sz="1400" b="1" u="sng" dirty="0">
                <a:latin typeface="Arial" pitchFamily="34" charset="0"/>
                <a:cs typeface="Arial" pitchFamily="34" charset="0"/>
              </a:rPr>
              <a:t> pregătire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Pasul 1.1: Identificarea părților implicate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Pasul 1.2: Identificarea obiectivelor și scopurilor tehnice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Pasul 1.3: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D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etermina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rea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nivelul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ui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de testare cerut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Pasul 1.4: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Informatii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de cercetare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de fond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D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etalii site-ului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Proces sau natura rezultate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lor</a:t>
            </a:r>
            <a:endParaRPr lang="vi-VN" sz="1400" dirty="0">
              <a:latin typeface="Arial" pitchFamily="34" charset="0"/>
              <a:cs typeface="Arial" pitchFamily="34" charset="0"/>
            </a:endParaRP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Tipul de material și dimensiuni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le</a:t>
            </a:r>
            <a:endParaRPr lang="vi-VN" sz="1400" dirty="0">
              <a:latin typeface="Arial" pitchFamily="34" charset="0"/>
              <a:cs typeface="Arial" pitchFamily="34" charset="0"/>
            </a:endParaRP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Pasul 1.5: Identificarea elementelor constitutive pentru a fi testate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Pasul 1.6: Identificarea măsurile de precauție privind sănătatea și siguranța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3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AGENTIA NATIONALA PENTRU PROTECTIA MEDIULUI </a:t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DIRECTIA DESEURI SI SUBSTANTE CHIMICE PERICULOASE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Programul de testare</a:t>
            </a:r>
          </a:p>
          <a:p>
            <a:endParaRPr lang="en-US" b="1" dirty="0" smtClean="0"/>
          </a:p>
          <a:p>
            <a:r>
              <a:rPr lang="en-US" b="1" dirty="0" smtClean="0"/>
              <a:t>Sub-populations </a:t>
            </a:r>
          </a:p>
          <a:p>
            <a:endParaRPr lang="en-US" b="1" dirty="0" smtClean="0"/>
          </a:p>
          <a:p>
            <a:r>
              <a:rPr lang="vi-VN" b="1" u="sng" dirty="0"/>
              <a:t>Pasul 2: Dezvoltarea </a:t>
            </a:r>
            <a:r>
              <a:rPr lang="en-US" b="1" u="sng" dirty="0" smtClean="0"/>
              <a:t>scopurilor</a:t>
            </a:r>
            <a:r>
              <a:rPr lang="vi-VN" b="1" u="sng" dirty="0" smtClean="0"/>
              <a:t> </a:t>
            </a:r>
            <a:r>
              <a:rPr lang="vi-VN" b="1" u="sng" dirty="0"/>
              <a:t>tehnice </a:t>
            </a:r>
            <a:r>
              <a:rPr lang="en-US" b="1" u="sng" dirty="0" smtClean="0"/>
              <a:t>ce decurg din </a:t>
            </a:r>
            <a:r>
              <a:rPr lang="vi-VN" b="1" u="sng" dirty="0" smtClean="0"/>
              <a:t>obiective</a:t>
            </a:r>
            <a:endParaRPr lang="vi-VN" b="1" u="sng" dirty="0"/>
          </a:p>
          <a:p>
            <a:r>
              <a:rPr lang="vi-VN" b="1" dirty="0"/>
              <a:t>Pasul 2.1 Definirea populației care </a:t>
            </a:r>
            <a:r>
              <a:rPr lang="en-US" b="1" dirty="0" smtClean="0"/>
              <a:t>va fi esantionata</a:t>
            </a:r>
            <a:endParaRPr lang="vi-VN" b="1" dirty="0"/>
          </a:p>
          <a:p>
            <a:r>
              <a:rPr lang="en-US" b="1" dirty="0" smtClean="0"/>
              <a:t>P</a:t>
            </a:r>
            <a:r>
              <a:rPr lang="vi-VN" b="1" dirty="0" smtClean="0"/>
              <a:t>opulație</a:t>
            </a:r>
            <a:endParaRPr lang="vi-VN" b="1" dirty="0"/>
          </a:p>
          <a:p>
            <a:r>
              <a:rPr lang="vi-VN" b="1" dirty="0"/>
              <a:t>"Populația" este cantitatea totală de deșeuri pe care doriți să obțină informații </a:t>
            </a:r>
            <a:r>
              <a:rPr lang="en-US" b="1" dirty="0" smtClean="0"/>
              <a:t>prin esantionare</a:t>
            </a:r>
            <a:r>
              <a:rPr lang="vi-VN" b="1" dirty="0" smtClean="0"/>
              <a:t>. </a:t>
            </a:r>
            <a:r>
              <a:rPr lang="en-US" b="1" dirty="0" smtClean="0"/>
              <a:t>Aceasta ar </a:t>
            </a:r>
            <a:r>
              <a:rPr lang="vi-VN" b="1" dirty="0" smtClean="0"/>
              <a:t> </a:t>
            </a:r>
            <a:r>
              <a:rPr lang="vi-VN" b="1" dirty="0"/>
              <a:t>putea include:</a:t>
            </a:r>
          </a:p>
          <a:p>
            <a:pPr lvl="1"/>
            <a:r>
              <a:rPr lang="vi-VN" b="1" dirty="0" smtClean="0"/>
              <a:t>un </a:t>
            </a:r>
            <a:r>
              <a:rPr lang="vi-VN" b="1" dirty="0"/>
              <a:t>singur container de deșeuri</a:t>
            </a:r>
          </a:p>
          <a:p>
            <a:pPr lvl="1"/>
            <a:r>
              <a:rPr lang="vi-VN" b="1" dirty="0" smtClean="0"/>
              <a:t>un </a:t>
            </a:r>
            <a:r>
              <a:rPr lang="vi-VN" b="1" dirty="0"/>
              <a:t>lot de deșeuri dintr-un proces, sau</a:t>
            </a:r>
          </a:p>
          <a:p>
            <a:pPr lvl="1"/>
            <a:r>
              <a:rPr lang="vi-VN" b="1" dirty="0" smtClean="0"/>
              <a:t>un </a:t>
            </a:r>
            <a:r>
              <a:rPr lang="vi-VN" b="1" dirty="0"/>
              <a:t>flux continuu de deșeuri produse printr-un proces de producție într-o anumită perioadă de timp (de exemplu, o zi, o săptămână, o lună)</a:t>
            </a:r>
          </a:p>
          <a:p>
            <a:r>
              <a:rPr lang="vi-VN" b="1" dirty="0"/>
              <a:t>Populația globală</a:t>
            </a:r>
          </a:p>
          <a:p>
            <a:r>
              <a:rPr lang="vi-VN" b="1" dirty="0" smtClean="0"/>
              <a:t>Sub-populații</a:t>
            </a:r>
            <a:endParaRPr lang="en-US" b="1" dirty="0" smtClean="0"/>
          </a:p>
          <a:p>
            <a:r>
              <a:rPr lang="vi-VN" b="1" dirty="0"/>
              <a:t>Deșeuri de producție </a:t>
            </a:r>
            <a:r>
              <a:rPr lang="en-US" b="1" dirty="0"/>
              <a:t> realizate o data</a:t>
            </a:r>
            <a:endParaRPr lang="vi-VN" b="1" dirty="0"/>
          </a:p>
          <a:p>
            <a:r>
              <a:rPr lang="vi-VN" b="1" dirty="0"/>
              <a:t>Producția continuă a unui flux omogen de deșeuri</a:t>
            </a:r>
          </a:p>
          <a:p>
            <a:r>
              <a:rPr lang="vi-VN" b="1" dirty="0"/>
              <a:t>Producția continuă a unui flux de deșeuri eterogene</a:t>
            </a:r>
          </a:p>
          <a:p>
            <a:r>
              <a:rPr lang="en-US" b="1" dirty="0" smtClean="0"/>
              <a:t>D</a:t>
            </a:r>
            <a:r>
              <a:rPr lang="vi-VN" b="1" dirty="0" smtClean="0"/>
              <a:t>eșeuri </a:t>
            </a:r>
            <a:r>
              <a:rPr lang="vi-VN" b="1" dirty="0"/>
              <a:t>mixte</a:t>
            </a:r>
            <a:r>
              <a:rPr lang="en-US" b="1" dirty="0"/>
              <a:t> 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3450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AGENTIA NATIONALA PENTRU PROTECTIA MEDIULUI </a:t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DIRECTIA DESEURI SI SUBSTANTE CHIMICE PERICULOASE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Programul de testare</a:t>
            </a:r>
          </a:p>
          <a:p>
            <a:endParaRPr lang="en-US" b="1" dirty="0" smtClean="0"/>
          </a:p>
          <a:p>
            <a:r>
              <a:rPr lang="vi-VN" b="1" u="sng" dirty="0" smtClean="0"/>
              <a:t>Pasul </a:t>
            </a:r>
            <a:r>
              <a:rPr lang="vi-VN" b="1" u="sng" dirty="0"/>
              <a:t>2.2: Evaluarea variabilității</a:t>
            </a:r>
          </a:p>
          <a:p>
            <a:r>
              <a:rPr lang="en-US" b="1" dirty="0" smtClean="0"/>
              <a:t>G</a:t>
            </a:r>
            <a:r>
              <a:rPr lang="vi-VN" b="1" dirty="0" smtClean="0"/>
              <a:t>eneral</a:t>
            </a:r>
            <a:endParaRPr lang="vi-VN" b="1" dirty="0"/>
          </a:p>
          <a:p>
            <a:r>
              <a:rPr lang="en-US" b="1" dirty="0" smtClean="0"/>
              <a:t>V</a:t>
            </a:r>
            <a:r>
              <a:rPr lang="vi-VN" b="1" dirty="0" smtClean="0"/>
              <a:t>ariabilitate </a:t>
            </a:r>
            <a:r>
              <a:rPr lang="vi-VN" b="1" dirty="0"/>
              <a:t>spațială</a:t>
            </a:r>
          </a:p>
          <a:p>
            <a:r>
              <a:rPr lang="en-US" b="1" dirty="0"/>
              <a:t>V</a:t>
            </a:r>
            <a:r>
              <a:rPr lang="vi-VN" b="1" dirty="0" smtClean="0"/>
              <a:t>ariabilitate</a:t>
            </a:r>
            <a:r>
              <a:rPr lang="en-US" b="1" dirty="0" smtClean="0"/>
              <a:t> intre straturi</a:t>
            </a:r>
            <a:endParaRPr lang="vi-VN" b="1" dirty="0"/>
          </a:p>
          <a:p>
            <a:r>
              <a:rPr lang="en-US" b="1" dirty="0"/>
              <a:t>V</a:t>
            </a:r>
            <a:r>
              <a:rPr lang="vi-VN" b="1" dirty="0" smtClean="0"/>
              <a:t>ariabilitate </a:t>
            </a:r>
            <a:r>
              <a:rPr lang="vi-VN" b="1" dirty="0"/>
              <a:t>temporală</a:t>
            </a:r>
          </a:p>
          <a:p>
            <a:r>
              <a:rPr lang="vi-VN" b="1" dirty="0"/>
              <a:t>Pasul 2.3: </a:t>
            </a:r>
            <a:r>
              <a:rPr lang="vi-VN" b="1" dirty="0" smtClean="0"/>
              <a:t>Sca</a:t>
            </a:r>
            <a:r>
              <a:rPr lang="en-US" b="1" dirty="0" err="1" smtClean="0"/>
              <a:t>ra</a:t>
            </a:r>
            <a:r>
              <a:rPr lang="vi-VN" b="1" dirty="0" smtClean="0"/>
              <a:t> </a:t>
            </a:r>
            <a:r>
              <a:rPr lang="vi-VN" b="1" dirty="0"/>
              <a:t>de </a:t>
            </a:r>
            <a:r>
              <a:rPr lang="en-US" b="1" dirty="0" smtClean="0"/>
              <a:t>esantionare 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3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rial Black" pitchFamily="34" charset="0"/>
              </a:rPr>
              <a:t>AGENTIA </a:t>
            </a: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NATIONALA PENTRU PROTECTIA MEDIULUI </a:t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DIRECTIA DESEURI SI SUBSTANTE CHIMICE PERICULOASE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Programul de testare</a:t>
            </a:r>
          </a:p>
          <a:p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1400" b="1" u="sng" dirty="0" smtClean="0">
                <a:latin typeface="Arial" pitchFamily="34" charset="0"/>
                <a:cs typeface="Arial" pitchFamily="34" charset="0"/>
              </a:rPr>
              <a:t>Pasul </a:t>
            </a:r>
            <a:r>
              <a:rPr lang="vi-VN" sz="1400" b="1" u="sng" dirty="0">
                <a:latin typeface="Arial" pitchFamily="34" charset="0"/>
                <a:cs typeface="Arial" pitchFamily="34" charset="0"/>
              </a:rPr>
              <a:t>3: Determinați instrucțiunile </a:t>
            </a:r>
            <a:r>
              <a:rPr lang="vi-VN" sz="1400" b="1" u="sng" dirty="0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 ce vor fi utilizate</a:t>
            </a:r>
            <a:endParaRPr lang="vi-VN" sz="1400" b="1" u="sng" dirty="0">
              <a:latin typeface="Arial" pitchFamily="34" charset="0"/>
              <a:cs typeface="Arial" pitchFamily="34" charset="0"/>
            </a:endParaRP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Pasul 3.1: Alegeți abordarea statistică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Metoda Parametric A -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edie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și intervalele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sale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încredere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1400" dirty="0" smtClean="0">
                <a:latin typeface="Arial" pitchFamily="34" charset="0"/>
                <a:cs typeface="Arial" pitchFamily="34" charset="0"/>
              </a:rPr>
              <a:t>Metoda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non-parametrică B -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edie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și intervalele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sale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încredere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1400" dirty="0" smtClean="0">
                <a:latin typeface="Arial" pitchFamily="34" charset="0"/>
                <a:cs typeface="Arial" pitchFamily="34" charset="0"/>
              </a:rPr>
              <a:t>Aplicarea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în continuare a abordării non-parametric pentru evaluarea conformității (metoda C)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Aplicarea abordării non-parametric pentru verificări la fața locului (metoda D)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Substanțelor periculoase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și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proprietăți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le lor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periculoase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1400" dirty="0" smtClean="0">
                <a:latin typeface="Arial" pitchFamily="34" charset="0"/>
                <a:cs typeface="Arial" pitchFamily="34" charset="0"/>
              </a:rPr>
              <a:t>Fiabilitatea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rezultatelor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esantionarii</a:t>
            </a:r>
            <a:endParaRPr lang="vi-VN" sz="1400" dirty="0">
              <a:latin typeface="Arial" pitchFamily="34" charset="0"/>
              <a:cs typeface="Arial" pitchFamily="34" charset="0"/>
            </a:endParaRP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Intervale de încredere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recizie</a:t>
            </a:r>
            <a:endParaRPr lang="vi-VN" sz="1400" dirty="0">
              <a:latin typeface="Arial" pitchFamily="34" charset="0"/>
              <a:cs typeface="Arial" pitchFamily="34" charset="0"/>
            </a:endParaRP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Eroare de sistem (Bias):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Eroarea aleatorie: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Eroare de eșantionare statistică: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E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roare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fizica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esantionare:</a:t>
            </a:r>
          </a:p>
          <a:p>
            <a:r>
              <a:rPr lang="vi-VN" sz="1400" dirty="0">
                <a:latin typeface="Arial" pitchFamily="34" charset="0"/>
                <a:cs typeface="Arial" pitchFamily="34" charset="0"/>
              </a:rPr>
              <a:t>Eroare de analiză: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4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AGENTIA NATIONALA PENTRU PROTECTIA MEDIULUI </a:t>
            </a:r>
            <a:b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DIRECTIA DESEURI SI SUBSTANTE CHIMICE PERICULOASE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Programul de testare</a:t>
            </a:r>
          </a:p>
          <a:p>
            <a:endParaRPr lang="en-US" b="1" dirty="0" smtClean="0"/>
          </a:p>
          <a:p>
            <a:r>
              <a:rPr lang="vi-VN" dirty="0" smtClean="0"/>
              <a:t>Pasul </a:t>
            </a:r>
            <a:r>
              <a:rPr lang="vi-VN" dirty="0"/>
              <a:t>3.2: Selectați metoda de </a:t>
            </a:r>
            <a:r>
              <a:rPr lang="en-US" dirty="0" smtClean="0"/>
              <a:t>esantionare</a:t>
            </a:r>
            <a:endParaRPr lang="vi-VN" dirty="0"/>
          </a:p>
          <a:p>
            <a:r>
              <a:rPr lang="vi-VN" dirty="0"/>
              <a:t>Pasul 3.3: </a:t>
            </a:r>
            <a:r>
              <a:rPr lang="en-US" dirty="0" smtClean="0"/>
              <a:t>D</a:t>
            </a:r>
            <a:r>
              <a:rPr lang="vi-VN" dirty="0" smtClean="0"/>
              <a:t>etermina</a:t>
            </a:r>
            <a:r>
              <a:rPr lang="en-US" dirty="0" err="1" smtClean="0"/>
              <a:t>ti</a:t>
            </a:r>
            <a:r>
              <a:rPr lang="vi-VN" dirty="0" smtClean="0"/>
              <a:t> </a:t>
            </a:r>
            <a:r>
              <a:rPr lang="vi-VN" dirty="0"/>
              <a:t>tipul, numărul și </a:t>
            </a:r>
            <a:r>
              <a:rPr lang="vi-VN" dirty="0" smtClean="0"/>
              <a:t>dimensiunea</a:t>
            </a:r>
            <a:r>
              <a:rPr lang="en-US" dirty="0" smtClean="0"/>
              <a:t> esantioanelor</a:t>
            </a:r>
            <a:r>
              <a:rPr lang="vi-VN" dirty="0" smtClean="0"/>
              <a:t> </a:t>
            </a:r>
            <a:r>
              <a:rPr lang="vi-VN" dirty="0"/>
              <a:t>necesare</a:t>
            </a:r>
          </a:p>
          <a:p>
            <a:r>
              <a:rPr lang="vi-VN" dirty="0"/>
              <a:t>Pasul 3.4: Identificarea tehnicilor de eșantionare</a:t>
            </a:r>
          </a:p>
          <a:p>
            <a:r>
              <a:rPr lang="vi-VN" b="1" u="sng" dirty="0"/>
              <a:t>Pasul </a:t>
            </a:r>
            <a:r>
              <a:rPr lang="en-US" b="1" u="sng" dirty="0" smtClean="0"/>
              <a:t>4</a:t>
            </a:r>
            <a:r>
              <a:rPr lang="vi-VN" b="1" u="sng" dirty="0" smtClean="0"/>
              <a:t>: Definirea și documenta</a:t>
            </a:r>
            <a:r>
              <a:rPr lang="en-US" b="1" u="sng" dirty="0" smtClean="0"/>
              <a:t>rea</a:t>
            </a:r>
            <a:r>
              <a:rPr lang="vi-VN" b="1" u="sng" dirty="0" smtClean="0"/>
              <a:t> planul</a:t>
            </a:r>
            <a:r>
              <a:rPr lang="en-US" b="1" u="sng" dirty="0" smtClean="0"/>
              <a:t>ui</a:t>
            </a:r>
            <a:r>
              <a:rPr lang="vi-VN" b="1" u="sng" dirty="0" smtClean="0"/>
              <a:t> </a:t>
            </a:r>
            <a:r>
              <a:rPr lang="vi-VN" b="1" u="sng" dirty="0"/>
              <a:t>de eșantionare</a:t>
            </a:r>
          </a:p>
          <a:p>
            <a:r>
              <a:rPr lang="vi-VN" b="1" u="sng" dirty="0"/>
              <a:t>Pasul </a:t>
            </a:r>
            <a:r>
              <a:rPr lang="en-US" b="1" u="sng" dirty="0" smtClean="0"/>
              <a:t>5</a:t>
            </a:r>
            <a:r>
              <a:rPr lang="vi-VN" b="1" u="sng" dirty="0" smtClean="0"/>
              <a:t>: </a:t>
            </a:r>
            <a:r>
              <a:rPr lang="vi-VN" b="1" u="sng" dirty="0"/>
              <a:t>Lucrări ulterioare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4560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VA MULTUMESC PENTRU ATENTIE 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9055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AGENTIA NATIONALA PENTRU PROTECTIA MEDIULUI </a:t>
            </a:r>
            <a:b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DIRECTIA DESEURI SI SUBSTANTE CHIMICE PERICULOASE</a:t>
            </a:r>
            <a:b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Claudia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Pârvu- Tel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021 207 11 08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claudia.babescu@anpm.ro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25- 28 </a:t>
            </a:r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octombrie</a:t>
            </a:r>
            <a:r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2016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34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</TotalTime>
  <Words>845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3.4. ESANTIONAREA DESEURILOR IN PROCESUL DE CLASIFICARE AL ACESTORA</vt:lpstr>
      <vt:lpstr> AGENTIA NATIONALA PENTRU PROTECTIA MEDIULUI  DIRECTIA DESEURI SI SUBSTANTE CHIMICE PERICULOASE  </vt:lpstr>
      <vt:lpstr>   AGENTIA NATIONALA PENTRU PROTECTIA MEDIULUI  DIRECTIA DESEURI SI SUBSTANTE CHIMICE PERICULOASE</vt:lpstr>
      <vt:lpstr> AGENTIA NATIONALA PENTRU PROTECTIA MEDIULUI  DIRECTIA DESEURI SI SUBSTANTE CHIMICE PERICULOASE</vt:lpstr>
      <vt:lpstr> AGENTIA NATIONALA PENTRU PROTECTIA MEDIULUI  DIRECTIA DESEURI SI SUBSTANTE CHIMICE PERICULOASE</vt:lpstr>
      <vt:lpstr> AGENTIA NATIONALA PENTRU PROTECTIA MEDIULUI  DIRECTIA DESEURI SI SUBSTANTE CHIMICE PERICULOASE</vt:lpstr>
      <vt:lpstr>AGENTIA NATIONALA PENTRU PROTECTIA MEDIULUI  DIRECTIA DESEURI SI SUBSTANTE CHIMICE PERICULOASE</vt:lpstr>
      <vt:lpstr>  AGENTIA NATIONALA PENTRU PROTECTIA MEDIULUI  DIRECTIA DESEURI SI SUBSTANTE CHIMICE PERICULOASE</vt:lpstr>
      <vt:lpstr>VA MULTUMESC PENTRU ATENTIE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 ESANTIONAREA DESEURILOR IN PROCESUL DE CLASIFICARE AL ACESTORA</dc:title>
  <dc:creator>Claudia Babescu</dc:creator>
  <cp:lastModifiedBy>Claudia Babescu</cp:lastModifiedBy>
  <cp:revision>17</cp:revision>
  <dcterms:created xsi:type="dcterms:W3CDTF">2015-09-24T07:46:39Z</dcterms:created>
  <dcterms:modified xsi:type="dcterms:W3CDTF">2016-10-06T09:16:30Z</dcterms:modified>
</cp:coreProperties>
</file>