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6" r:id="rId4"/>
    <p:sldId id="279" r:id="rId5"/>
    <p:sldId id="275" r:id="rId6"/>
    <p:sldId id="278" r:id="rId7"/>
    <p:sldId id="277" r:id="rId8"/>
    <p:sldId id="281" r:id="rId9"/>
    <p:sldId id="260" r:id="rId10"/>
    <p:sldId id="262" r:id="rId11"/>
    <p:sldId id="282" r:id="rId12"/>
    <p:sldId id="263" r:id="rId13"/>
    <p:sldId id="283" r:id="rId14"/>
    <p:sldId id="284" r:id="rId15"/>
    <p:sldId id="285" r:id="rId16"/>
    <p:sldId id="286" r:id="rId17"/>
    <p:sldId id="287" r:id="rId18"/>
    <p:sldId id="288" r:id="rId19"/>
    <p:sldId id="291" r:id="rId20"/>
    <p:sldId id="267" r:id="rId21"/>
    <p:sldId id="268" r:id="rId22"/>
    <p:sldId id="292" r:id="rId23"/>
    <p:sldId id="293" r:id="rId24"/>
    <p:sldId id="294" r:id="rId25"/>
    <p:sldId id="299" r:id="rId26"/>
    <p:sldId id="295" r:id="rId27"/>
    <p:sldId id="300" r:id="rId28"/>
    <p:sldId id="269" r:id="rId29"/>
    <p:sldId id="301" r:id="rId30"/>
    <p:sldId id="273" r:id="rId31"/>
    <p:sldId id="298" r:id="rId32"/>
    <p:sldId id="296" r:id="rId33"/>
    <p:sldId id="302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0EB7EA6-AF5A-47DA-8C44-2E012ACA6AF9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1C3798A-1ED3-4145-A9A7-E403FC8A109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7EA6-AF5A-47DA-8C44-2E012ACA6AF9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3798A-1ED3-4145-A9A7-E403FC8A10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7EA6-AF5A-47DA-8C44-2E012ACA6AF9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3798A-1ED3-4145-A9A7-E403FC8A10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EB7EA6-AF5A-47DA-8C44-2E012ACA6AF9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C3798A-1ED3-4145-A9A7-E403FC8A109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0EB7EA6-AF5A-47DA-8C44-2E012ACA6AF9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1C3798A-1ED3-4145-A9A7-E403FC8A109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7EA6-AF5A-47DA-8C44-2E012ACA6AF9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3798A-1ED3-4145-A9A7-E403FC8A109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7EA6-AF5A-47DA-8C44-2E012ACA6AF9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3798A-1ED3-4145-A9A7-E403FC8A109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EB7EA6-AF5A-47DA-8C44-2E012ACA6AF9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C3798A-1ED3-4145-A9A7-E403FC8A109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7EA6-AF5A-47DA-8C44-2E012ACA6AF9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3798A-1ED3-4145-A9A7-E403FC8A10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EB7EA6-AF5A-47DA-8C44-2E012ACA6AF9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C3798A-1ED3-4145-A9A7-E403FC8A1096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EB7EA6-AF5A-47DA-8C44-2E012ACA6AF9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C3798A-1ED3-4145-A9A7-E403FC8A1096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0EB7EA6-AF5A-47DA-8C44-2E012ACA6AF9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1C3798A-1ED3-4145-A9A7-E403FC8A10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mailto:claudia.babescu@anpm.ro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sz="2700" dirty="0">
                <a:solidFill>
                  <a:schemeClr val="tx1"/>
                </a:solidFill>
              </a:rPr>
              <a:t>EXEMPLU DE CLASIFICARE A UNU DESEU PERICULOS REALIZAT IN CADRUL PROIECTULUI ,,Life Cycle Assessment- when using waste CRT (Cathode Ray Tube) glass for manufacturing building tiles”</a:t>
            </a:r>
            <a:br>
              <a:rPr lang="en-US" sz="2700" dirty="0">
                <a:solidFill>
                  <a:schemeClr val="tx1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AGENTIA NATIONALA PENTRU PROTECTIA MEDIULUI 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DIRECTIA DESEURI SI SUBSTANTE CHIMICE PERICULOASE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040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 </a:t>
            </a:r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intrebare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care se </a:t>
            </a:r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impune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care </a:t>
            </a:r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compozitia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deseului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sticla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tuburile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catodice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monitoarele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unor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produse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post-consum 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/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Deseul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sticla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CRT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constituit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 principal din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oxizi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de: 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siliciu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(60%), sodiu (10%), potasiu (8%), aluminiu (2%) și calciu (1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%).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afara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componentilor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enumerati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sus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eseul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sticla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CRT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contine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amestec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tipuri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sticlă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la 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pâlnie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funnel glass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sticlă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la 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gât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neck glass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și sticlă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la 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ecran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screen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glass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aceasta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conține, în medie, </a:t>
            </a:r>
            <a:r>
              <a:rPr lang="vi-VN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5% oxid de plumb, 10% oxid de bariu și 2% oxid de stronțiu. </a:t>
            </a:r>
            <a:endParaRPr lang="en-US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Principala pr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oblema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de mediu cu privire la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deseul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sticlă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CRT 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mixt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este cantitatea de oxid de plumb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continuta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și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într-o măsură mai mică,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cantitatile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oxizi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bariu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și stronțiu 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pe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care le conține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În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ceea ce privește reciclabilitate crescută a acestui tip de 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deșeu,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ar fi de dorit să se 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reduc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erea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 conținutul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ui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de oxid de plumb într-o proporție mai mare, și îndepărtarea 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 stronțiu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lui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și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oxidul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de bariu.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274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doua</a:t>
            </a:r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intrebare</a:t>
            </a:r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care se </a:t>
            </a:r>
            <a:r>
              <a:rPr lang="en-US" sz="2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impune</a:t>
            </a:r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legislatie</a:t>
            </a:r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vom</a:t>
            </a:r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</a:t>
            </a:r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2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procesul</a:t>
            </a:r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clasificare</a:t>
            </a:r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unui</a:t>
            </a:r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deseu</a:t>
            </a:r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  <a:p>
            <a:pPr algn="just"/>
            <a:endParaRPr lang="en-US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Directiva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2008/98/CE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deseurile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abrogare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anumitor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directive,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modificata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1" algn="just"/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Regulamentul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1357/2014 /UE  de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înlocuire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anexei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Proprietati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ale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deseurilor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care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fac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ca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acestea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sa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fie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periculoase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)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Directiva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2008/98/CE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deșeurile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abrogare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anumitor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directive:</a:t>
            </a:r>
          </a:p>
          <a:p>
            <a:pPr lvl="1" algn="just"/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Directiva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2015/1127/UE de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modificare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anexei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II la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Directiva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2008/98/CE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deșeurile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abrogare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anumitor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directive.</a:t>
            </a:r>
          </a:p>
          <a:p>
            <a:pPr algn="just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Decizia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2014/955/UE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modificare a Deciziei 2000/532/CE de stabilire a unei liste de deșeuri în temeiul Directivei 2008/98/CE 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vi-VN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Regulamentul </a:t>
            </a:r>
            <a:r>
              <a:rPr lang="vi-VN" sz="2200" b="1" dirty="0">
                <a:latin typeface="Arial" panose="020B0604020202020204" pitchFamily="34" charset="0"/>
                <a:cs typeface="Arial" panose="020B0604020202020204" pitchFamily="34" charset="0"/>
              </a:rPr>
              <a:t>1272/2008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/CE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privind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clasificarea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etichetarea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şi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ambalarea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substanţelor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şi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a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amestecurilor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, de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modificare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şi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abrogare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a </a:t>
            </a:r>
            <a:r>
              <a:rPr lang="en-US" sz="2200" u="sng" dirty="0" err="1">
                <a:latin typeface="Arial" pitchFamily="34" charset="0"/>
                <a:cs typeface="Arial" pitchFamily="34" charset="0"/>
              </a:rPr>
              <a:t>directivelor</a:t>
            </a:r>
            <a:r>
              <a:rPr lang="en-US" sz="2200" u="sng" dirty="0">
                <a:latin typeface="Arial" pitchFamily="34" charset="0"/>
                <a:cs typeface="Arial" pitchFamily="34" charset="0"/>
              </a:rPr>
              <a:t> 67/548/CEE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şi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1999/45/CE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vi-VN" sz="2200" b="1" dirty="0">
                <a:latin typeface="Arial" panose="020B0604020202020204" pitchFamily="34" charset="0"/>
                <a:cs typeface="Arial" panose="020B0604020202020204" pitchFamily="34" charset="0"/>
              </a:rPr>
              <a:t>Regulamentul 440/2008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/CE</a:t>
            </a:r>
            <a:r>
              <a:rPr lang="vi-VN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ori cu alte metode de testare și orientări recunoscute pe plan internațional, ținându-se seama de articolul 7 din Regulamentul 1272/2008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/CE</a:t>
            </a: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 în ceea ce privește testarea pe animale și pe oameni; 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vi-VN" sz="2200" b="1" dirty="0">
                <a:latin typeface="Arial" panose="020B0604020202020204" pitchFamily="34" charset="0"/>
                <a:cs typeface="Arial" panose="020B0604020202020204" pitchFamily="34" charset="0"/>
              </a:rPr>
              <a:t>Regulamentul 850/2004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/CE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Regulamentul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850/2004/CE 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privind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poluanții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organici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persistenți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și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modificare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a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Directivei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79/117/CEE, ANEXA IV-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Lista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substanțelor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supuse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dispozițiilor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privind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gestionarea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deșeurilor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stabilite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la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articolul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7,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alineatul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(4)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litera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(a)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sunt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prevazute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si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concetratiile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pentru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fiecare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Guidance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on the classification and assessment of waste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1st edition 2015)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Technical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Guidance WM3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RECOMANDAT, CARE A FOST UTILIZAT IN ACEST EXEMPLU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Guidance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document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definition and classification of hazardous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waste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DRAFT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VERSION from 08 June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2015-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ACESTA ESTE DRAFTUL COMISIEI EUROPENE</a:t>
            </a:r>
          </a:p>
          <a:p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702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Etapele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necesare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fi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parcurse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procesul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clasificare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deseurilor</a:t>
            </a:r>
            <a:endParaRPr lang="en-US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Verificați dacă deșeu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trebuie să fie clasificat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Identificați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codul care se po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aplica deșeu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lui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respectiv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dentificarea evaluar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necesară selecta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rii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codul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ui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corect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eterminarea compoziției chimice a deșeu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lui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dentific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substanțel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din deșeu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respectiv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stabilirea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acestea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sunt "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substanțe periculoase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" sau "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poluanți organici persistenți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valu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proprietățil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periculoase ale deșeul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tribui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codul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ui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de clasificare și descrie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rea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codul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ui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de clasificare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278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etapele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1-4 se are in </a:t>
            </a:r>
            <a:r>
              <a:rPr lang="en-US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vedere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urmatoarele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aspecte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sursa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şi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originea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deşeului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buFontTx/>
              <a:buChar char="-"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date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referitoare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la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procesul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care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genereazã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deşeul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respectiv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descrierea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procesului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tehnologic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cu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precizarea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punctelor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unde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rezultã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deşeuri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 algn="just">
              <a:buFontTx/>
              <a:buChar char="-"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date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privind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materiile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prime,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produsele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şi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cantitatea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deşeu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pe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unitatea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mãsura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a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produsului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finit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obţinut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din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proces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 algn="just">
              <a:buFontTx/>
              <a:buChar char="-"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date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privind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compoziţia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deşeului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dacã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este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cunoscutã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determinata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prin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analize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şi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comportarea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la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levigare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atunci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când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acestea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sunt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 considerate </a:t>
            </a:r>
            <a:r>
              <a:rPr lang="en-US" sz="1800" b="1" dirty="0" err="1">
                <a:latin typeface="Arial" pitchFamily="34" charset="0"/>
                <a:cs typeface="Arial" pitchFamily="34" charset="0"/>
              </a:rPr>
              <a:t>relevante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buFontTx/>
              <a:buChar char="-"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091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vi-VN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vi-VN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dentific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vi-VN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substanțel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vi-VN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din deșeu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respectiv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stabilirea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daca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acestea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 "</a:t>
            </a:r>
            <a:r>
              <a:rPr lang="vi-VN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substanțe periculoase</a:t>
            </a:r>
            <a:r>
              <a:rPr lang="vi-VN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sau "</a:t>
            </a:r>
            <a:r>
              <a:rPr lang="vi-VN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poluanți organici </a:t>
            </a:r>
            <a:r>
              <a:rPr lang="vi-VN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persistenți</a:t>
            </a:r>
            <a:r>
              <a:rPr lang="vi-VN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en-US" sz="16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/>
          </a:p>
          <a:p>
            <a:pPr algn="just"/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DIRECTIVA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2008/98/CE </a:t>
            </a:r>
            <a:r>
              <a:rPr lang="pt-B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privind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deșeurile și de abrogare a anumitor </a:t>
            </a:r>
            <a:r>
              <a:rPr lang="pt-B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directive, cu modificarile si completarile ulterioare, prevede la art.3, Definitii, </a:t>
            </a:r>
            <a:r>
              <a:rPr lang="vi-VN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1200" dirty="0">
                <a:latin typeface="Arial" panose="020B0604020202020204" pitchFamily="34" charset="0"/>
                <a:cs typeface="Arial" panose="020B0604020202020204" pitchFamily="34" charset="0"/>
              </a:rPr>
              <a:t>. „deșeuri periculoase” înseamnă orice deșeuri care prezintă una sau mai multe din proprietățile periculoase enumerate în anexa </a:t>
            </a:r>
            <a:r>
              <a:rPr lang="vi-VN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ANEXA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PROPRIETĂȚI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ALE DEȘEURILOR CARE FAC CA ACESTEA SĂ FIE 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PERICULOASE HP 1- HP 15, cu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limitele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concentratii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aferente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endParaRPr lang="en-US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acesta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etapa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obicei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operatorii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economici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obiecteaza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spun ca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analizele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fizico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chimice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scumpe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cum pot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determina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altfel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aceste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substante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in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acest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caz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putem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indica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modalitatile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determinare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astfel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sz="1200" b="1" dirty="0">
                <a:latin typeface="Arial" panose="020B0604020202020204" pitchFamily="34" charset="0"/>
                <a:cs typeface="Arial" panose="020B0604020202020204" pitchFamily="34" charset="0"/>
              </a:rPr>
              <a:t>calcul</a:t>
            </a:r>
            <a:r>
              <a:rPr lang="vi-VN" sz="1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avand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vedere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concentratia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limita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corespunzatoare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codurilor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frazelor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pericol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constituenții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unui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deșeu</a:t>
            </a:r>
            <a:r>
              <a:rPr lang="vi-VN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sz="1200" b="1" dirty="0">
                <a:latin typeface="Arial" panose="020B0604020202020204" pitchFamily="34" charset="0"/>
                <a:cs typeface="Arial" panose="020B0604020202020204" pitchFamily="34" charset="0"/>
              </a:rPr>
              <a:t>testare</a:t>
            </a:r>
            <a:r>
              <a:rPr lang="vi-VN" sz="1200" dirty="0">
                <a:latin typeface="Arial" panose="020B0604020202020204" pitchFamily="34" charset="0"/>
                <a:cs typeface="Arial" panose="020B0604020202020204" pitchFamily="34" charset="0"/>
              </a:rPr>
              <a:t> pentru a dovedi dacă o anumită proprietate periculoasă este prezent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sz="1200" dirty="0">
                <a:latin typeface="Arial" panose="020B0604020202020204" pitchFamily="34" charset="0"/>
                <a:cs typeface="Arial" panose="020B0604020202020204" pitchFamily="34" charset="0"/>
              </a:rPr>
              <a:t> sau nu (de obicei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vi-VN" sz="1200" dirty="0">
                <a:latin typeface="Arial" panose="020B0604020202020204" pitchFamily="34" charset="0"/>
                <a:cs typeface="Arial" panose="020B0604020202020204" pitchFamily="34" charset="0"/>
              </a:rPr>
              <a:t> folosite pentru proprietățile fizice - explozive, oxidante și </a:t>
            </a:r>
            <a:r>
              <a:rPr lang="vi-VN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inflamabile</a:t>
            </a:r>
            <a:r>
              <a:rPr lang="vi-VN" sz="12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vi-VN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sz="1200" b="1" dirty="0">
                <a:latin typeface="Arial" panose="020B0604020202020204" pitchFamily="34" charset="0"/>
                <a:cs typeface="Arial" panose="020B0604020202020204" pitchFamily="34" charset="0"/>
              </a:rPr>
              <a:t>fișa tehnică de securitate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daca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200" dirty="0">
                <a:latin typeface="Arial" panose="020B0604020202020204" pitchFamily="34" charset="0"/>
                <a:cs typeface="Arial" panose="020B0604020202020204" pitchFamily="34" charset="0"/>
              </a:rPr>
              <a:t>deșeu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vi-VN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rezulta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dintr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-un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proces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tehnologic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in care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materia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prima nu a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suferit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schimbari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concentratie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013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vi-VN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vi-VN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dentific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vi-VN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substanțel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vi-VN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din deșeu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respectiv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stabilirea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daca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acestea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 "</a:t>
            </a:r>
            <a:r>
              <a:rPr lang="vi-VN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substanțe periculoase</a:t>
            </a:r>
            <a:r>
              <a:rPr lang="vi-VN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sau "</a:t>
            </a:r>
            <a:r>
              <a:rPr lang="vi-VN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poluanți organici </a:t>
            </a:r>
            <a:r>
              <a:rPr lang="vi-VN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persistenți</a:t>
            </a:r>
            <a:r>
              <a:rPr lang="vi-VN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en-US" sz="16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/>
          </a:p>
          <a:p>
            <a:pPr algn="just"/>
            <a:r>
              <a:rPr lang="vi-VN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DECIZIA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2014/955/UE </a:t>
            </a:r>
            <a:r>
              <a:rPr lang="vi-VN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modificare a Deciziei 2000/532/CE de stabilire a unei liste de deșeuri în temeiul Directivei 2008/98/CE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prevede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referitor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vi-VN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lasificarea 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unui deșeu ca fiind </a:t>
            </a:r>
            <a:r>
              <a:rPr lang="vi-VN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periculos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vi-VN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vi-VN" sz="1400" dirty="0">
                <a:latin typeface="Arial" panose="020B0604020202020204" pitchFamily="34" charset="0"/>
                <a:cs typeface="Arial" panose="020B0604020202020204" pitchFamily="34" charset="0"/>
              </a:rPr>
              <a:t>o proprietate periculoasă poate fi evaluată prin 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utilizarea concentrației de substanțe din deșeul respectiv, astfel cum se precizează în anexa III la Directiva 2008/98/CE </a:t>
            </a:r>
            <a:r>
              <a:rPr lang="vi-VN" sz="1400" dirty="0">
                <a:latin typeface="Arial" panose="020B0604020202020204" pitchFamily="34" charset="0"/>
                <a:cs typeface="Arial" panose="020B0604020202020204" pitchFamily="34" charset="0"/>
              </a:rPr>
              <a:t>sau, 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dacă nu se prevede altfel în </a:t>
            </a:r>
            <a:r>
              <a:rPr lang="vi-VN" sz="1400" dirty="0">
                <a:latin typeface="Arial" panose="020B0604020202020204" pitchFamily="34" charset="0"/>
                <a:cs typeface="Arial" panose="020B0604020202020204" pitchFamily="34" charset="0"/>
              </a:rPr>
              <a:t>Regulamentul 1272/2008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/CE</a:t>
            </a:r>
            <a:r>
              <a:rPr lang="vi-VN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prin efectuarea unui test </a:t>
            </a:r>
            <a:r>
              <a:rPr lang="vi-VN" sz="1400" dirty="0">
                <a:latin typeface="Arial" panose="020B0604020202020204" pitchFamily="34" charset="0"/>
                <a:cs typeface="Arial" panose="020B0604020202020204" pitchFamily="34" charset="0"/>
              </a:rPr>
              <a:t>conform cu Regulamentul 440/2008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/CE</a:t>
            </a:r>
            <a:r>
              <a:rPr lang="vi-VN" sz="1400" dirty="0">
                <a:latin typeface="Arial" panose="020B0604020202020204" pitchFamily="34" charset="0"/>
                <a:cs typeface="Arial" panose="020B0604020202020204" pitchFamily="34" charset="0"/>
              </a:rPr>
              <a:t> ori cu alte metode de testare și orientări recunoscute pe plan internațional, ținându-se seama de articolul 7 din Regulamentul 1272/2008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/CE</a:t>
            </a:r>
            <a:r>
              <a:rPr lang="vi-VN" sz="1400" dirty="0">
                <a:latin typeface="Arial" panose="020B0604020202020204" pitchFamily="34" charset="0"/>
                <a:cs typeface="Arial" panose="020B0604020202020204" pitchFamily="34" charset="0"/>
              </a:rPr>
              <a:t> în ceea ce privește testarea pe animale și pe oameni;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vi-VN" sz="1400" dirty="0">
                <a:latin typeface="Arial" panose="020B0604020202020204" pitchFamily="34" charset="0"/>
                <a:cs typeface="Arial" panose="020B0604020202020204" pitchFamily="34" charset="0"/>
              </a:rPr>
              <a:t>deșeurile care conțin dibenzo-p-dioxine policlorurate și dibenzofurani policlorurați (PCDD/PCDF), DDT [1,1,1- tricloro-2,2'-bis(p-clorofenil)etan], clordan, hexaclorciclohexani (inclusiv lindan), dieldrin, endrin, heptaclor, hexaclorbenzen, clordecon, aldrin, pentaclorbenzen, mirex, toxafen, hexabromdifenil și/sau PCB 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care depășesc limitele de concentrație indicate în anexa IV la Regulamentul 850/2004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/CE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 se clasifică drept deșeuri periculoase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169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vi-VN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vi-VN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dentific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vi-VN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substanțel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vi-VN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din deșeu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respectiv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stabilirea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daca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acestea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 "</a:t>
            </a:r>
            <a:r>
              <a:rPr lang="vi-VN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substanțe periculoase</a:t>
            </a:r>
            <a:r>
              <a:rPr lang="vi-VN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sau "</a:t>
            </a:r>
            <a:r>
              <a:rPr lang="vi-VN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poluanți organici </a:t>
            </a:r>
            <a:r>
              <a:rPr lang="vi-VN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persistenți</a:t>
            </a:r>
            <a:r>
              <a:rPr lang="vi-VN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en-US" sz="16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/>
          </a:p>
          <a:p>
            <a:pPr algn="just"/>
            <a:r>
              <a:rPr lang="it-IT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REGULAMENTUL1272/2008/CE  </a:t>
            </a:r>
            <a:r>
              <a:rPr lang="en-US" sz="1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clasificarea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etichetarea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ambalarea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substanțelor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amestecurilor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, de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modificare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abrogare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Directivelor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67/548/CEE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1999/45/CE,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precum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modificare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Regulamentului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1907/2006/CE </a:t>
            </a:r>
            <a:r>
              <a:rPr lang="en-US" sz="1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prevede</a:t>
            </a:r>
            <a:r>
              <a:rPr lang="en-US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ca:</a:t>
            </a:r>
          </a:p>
          <a:p>
            <a:pPr lvl="0" algn="just"/>
            <a:r>
              <a:rPr lang="en-US" sz="1300" i="1" dirty="0" err="1">
                <a:latin typeface="Arial" panose="020B0604020202020204" pitchFamily="34" charset="0"/>
                <a:cs typeface="Arial" panose="020B0604020202020204" pitchFamily="34" charset="0"/>
              </a:rPr>
              <a:t>Articolul</a:t>
            </a:r>
            <a:r>
              <a:rPr lang="en-US" sz="1300" i="1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Definiții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1300" dirty="0">
                <a:latin typeface="Arial" panose="020B0604020202020204" pitchFamily="34" charset="0"/>
                <a:cs typeface="Arial" panose="020B0604020202020204" pitchFamily="34" charset="0"/>
              </a:rPr>
              <a:t>În sensul prezentului regulament, se aplică următoarele definiții: 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lvl="0" algn="just"/>
            <a:r>
              <a:rPr lang="vi-VN" sz="1300" dirty="0">
                <a:latin typeface="Arial" panose="020B0604020202020204" pitchFamily="34" charset="0"/>
                <a:cs typeface="Arial" panose="020B0604020202020204" pitchFamily="34" charset="0"/>
              </a:rPr>
              <a:t>1. „</a:t>
            </a:r>
            <a:r>
              <a:rPr lang="vi-VN" sz="1300" b="1" dirty="0">
                <a:latin typeface="Arial" panose="020B0604020202020204" pitchFamily="34" charset="0"/>
                <a:cs typeface="Arial" panose="020B0604020202020204" pitchFamily="34" charset="0"/>
              </a:rPr>
              <a:t>clasă de pericol</a:t>
            </a:r>
            <a:r>
              <a:rPr lang="vi-VN" sz="1300" dirty="0">
                <a:latin typeface="Arial" panose="020B0604020202020204" pitchFamily="34" charset="0"/>
                <a:cs typeface="Arial" panose="020B0604020202020204" pitchFamily="34" charset="0"/>
              </a:rPr>
              <a:t>” înseamnă pericolul de </a:t>
            </a:r>
            <a:r>
              <a:rPr lang="vi-VN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natură fizică</a:t>
            </a:r>
            <a:r>
              <a:rPr lang="vi-VN" sz="1300" dirty="0">
                <a:latin typeface="Arial" panose="020B0604020202020204" pitchFamily="34" charset="0"/>
                <a:cs typeface="Arial" panose="020B0604020202020204" pitchFamily="34" charset="0"/>
              </a:rPr>
              <a:t>, pentru </a:t>
            </a:r>
            <a:r>
              <a:rPr lang="vi-VN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sănătate</a:t>
            </a:r>
            <a:r>
              <a:rPr lang="vi-VN" sz="1300" dirty="0">
                <a:latin typeface="Arial" panose="020B0604020202020204" pitchFamily="34" charset="0"/>
                <a:cs typeface="Arial" panose="020B0604020202020204" pitchFamily="34" charset="0"/>
              </a:rPr>
              <a:t> sau pentru </a:t>
            </a:r>
            <a:r>
              <a:rPr lang="vi-VN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</a:t>
            </a:r>
            <a:r>
              <a:rPr lang="vi-VN" sz="13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vi-VN" sz="13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vi-VN" sz="1300" b="1" dirty="0">
                <a:latin typeface="Arial" panose="020B0604020202020204" pitchFamily="34" charset="0"/>
                <a:cs typeface="Arial" panose="020B0604020202020204" pitchFamily="34" charset="0"/>
              </a:rPr>
              <a:t>categorie de pericol</a:t>
            </a:r>
            <a:r>
              <a:rPr lang="vi-VN" sz="1300" dirty="0">
                <a:latin typeface="Arial" panose="020B0604020202020204" pitchFamily="34" charset="0"/>
                <a:cs typeface="Arial" panose="020B0604020202020204" pitchFamily="34" charset="0"/>
              </a:rPr>
              <a:t>” înseamnă diviziunea criteriilor din cadrul fiecărei clase de pericol, specificându-se gravitatea pericolului;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vi-VN" sz="1300" dirty="0">
                <a:latin typeface="Arial" panose="020B0604020202020204" pitchFamily="34" charset="0"/>
                <a:cs typeface="Arial" panose="020B0604020202020204" pitchFamily="34" charset="0"/>
              </a:rPr>
              <a:t>5. „</a:t>
            </a:r>
            <a:r>
              <a:rPr lang="vi-VN" sz="1300" b="1" dirty="0">
                <a:latin typeface="Arial" panose="020B0604020202020204" pitchFamily="34" charset="0"/>
                <a:cs typeface="Arial" panose="020B0604020202020204" pitchFamily="34" charset="0"/>
              </a:rPr>
              <a:t>frază de pericol</a:t>
            </a:r>
            <a:r>
              <a:rPr lang="vi-VN" sz="1300" dirty="0">
                <a:latin typeface="Arial" panose="020B0604020202020204" pitchFamily="34" charset="0"/>
                <a:cs typeface="Arial" panose="020B0604020202020204" pitchFamily="34" charset="0"/>
              </a:rPr>
              <a:t>” înseamnă o frază alocată unei clase și categorii de pericol care descrie natura pericolelor prezentate de o substanță sau de un amestec periculos inclusiv, când este cazul, gradul de periculozitate;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n-US" sz="1300" i="1" dirty="0" err="1">
                <a:latin typeface="Arial" panose="020B0604020202020204" pitchFamily="34" charset="0"/>
                <a:cs typeface="Arial" panose="020B0604020202020204" pitchFamily="34" charset="0"/>
              </a:rPr>
              <a:t>Articolul</a:t>
            </a:r>
            <a:r>
              <a:rPr lang="en-US" sz="1300" i="1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Substanțe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amestecuri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periculoase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specificarea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claselor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pericol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vi-VN" sz="1300" dirty="0">
                <a:latin typeface="Arial" panose="020B0604020202020204" pitchFamily="34" charset="0"/>
                <a:cs typeface="Arial" panose="020B0604020202020204" pitchFamily="34" charset="0"/>
              </a:rPr>
              <a:t>O substanță sau un amestec care respectă criteriile privind </a:t>
            </a:r>
            <a:r>
              <a:rPr lang="vi-VN" sz="1300" b="1" dirty="0">
                <a:latin typeface="Arial" panose="020B0604020202020204" pitchFamily="34" charset="0"/>
                <a:cs typeface="Arial" panose="020B0604020202020204" pitchFamily="34" charset="0"/>
              </a:rPr>
              <a:t>pericolele fizice</a:t>
            </a:r>
            <a:r>
              <a:rPr lang="vi-VN" sz="1300" dirty="0">
                <a:latin typeface="Arial" panose="020B0604020202020204" pitchFamily="34" charset="0"/>
                <a:cs typeface="Arial" panose="020B0604020202020204" pitchFamily="34" charset="0"/>
              </a:rPr>
              <a:t>, pentru </a:t>
            </a:r>
            <a:r>
              <a:rPr lang="vi-VN" sz="1300" b="1" dirty="0">
                <a:latin typeface="Arial" panose="020B0604020202020204" pitchFamily="34" charset="0"/>
                <a:cs typeface="Arial" panose="020B0604020202020204" pitchFamily="34" charset="0"/>
              </a:rPr>
              <a:t>sănătate</a:t>
            </a:r>
            <a:r>
              <a:rPr lang="vi-VN" sz="1300" dirty="0">
                <a:latin typeface="Arial" panose="020B0604020202020204" pitchFamily="34" charset="0"/>
                <a:cs typeface="Arial" panose="020B0604020202020204" pitchFamily="34" charset="0"/>
              </a:rPr>
              <a:t> sau pentru </a:t>
            </a:r>
            <a:r>
              <a:rPr lang="vi-VN" sz="1300" b="1" dirty="0">
                <a:latin typeface="Arial" panose="020B0604020202020204" pitchFamily="34" charset="0"/>
                <a:cs typeface="Arial" panose="020B0604020202020204" pitchFamily="34" charset="0"/>
              </a:rPr>
              <a:t>mediu</a:t>
            </a:r>
            <a:r>
              <a:rPr lang="vi-VN" sz="1300" dirty="0">
                <a:latin typeface="Arial" panose="020B0604020202020204" pitchFamily="34" charset="0"/>
                <a:cs typeface="Arial" panose="020B0604020202020204" pitchFamily="34" charset="0"/>
              </a:rPr>
              <a:t>, stabilite în </a:t>
            </a:r>
            <a:r>
              <a:rPr lang="vi-VN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părțile 2-5 din anexa I, este considerat periculoasă </a:t>
            </a:r>
            <a:r>
              <a:rPr lang="vi-VN" sz="1300" dirty="0">
                <a:latin typeface="Arial" panose="020B0604020202020204" pitchFamily="34" charset="0"/>
                <a:cs typeface="Arial" panose="020B0604020202020204" pitchFamily="34" charset="0"/>
              </a:rPr>
              <a:t>(periculos) și se clasifică în raport cu clasele de pericol corespunzătoare prevăzute în respectiva anexă. 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vi-VN" sz="1300" dirty="0">
                <a:latin typeface="Arial" panose="020B0604020202020204" pitchFamily="34" charset="0"/>
                <a:cs typeface="Arial" panose="020B0604020202020204" pitchFamily="34" charset="0"/>
              </a:rPr>
              <a:t>În cazul în care, în anexa I, clasele de pericol se diferențiază pe baza căii de expunere sau a naturii efectelor, substanța sau amestecul se clasifică în conformitate cu diferențierea în cauză.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36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vi-VN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vi-VN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dentific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vi-VN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substanțel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vi-VN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din deșeu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respectiv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stabilirea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daca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acestea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 "</a:t>
            </a:r>
            <a:r>
              <a:rPr lang="vi-VN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substanțe periculoase</a:t>
            </a:r>
            <a:r>
              <a:rPr lang="vi-VN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sau "</a:t>
            </a:r>
            <a:r>
              <a:rPr lang="vi-VN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poluanți organici </a:t>
            </a:r>
            <a:r>
              <a:rPr lang="vi-VN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persistenți</a:t>
            </a:r>
            <a:r>
              <a:rPr lang="vi-VN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en-US" sz="16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/>
          </a:p>
          <a:p>
            <a:pPr algn="just"/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numite 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substanțe au fost atribuite clasificări convenite la nivel european. Acestea sunt numite "clasificări armonizate" și sunt prezentate în </a:t>
            </a:r>
            <a:r>
              <a:rPr lang="en-US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vi-VN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abelul </a:t>
            </a:r>
            <a:r>
              <a:rPr lang="vi-VN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 din partea 3 din anexa VI la </a:t>
            </a:r>
            <a:r>
              <a:rPr lang="vi-VN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Regulamentul</a:t>
            </a:r>
            <a:r>
              <a:rPr lang="en-US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1272/2008/CE </a:t>
            </a:r>
            <a:r>
              <a:rPr lang="en-US" sz="1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clasificarea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etichetarea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ambalarea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substanțelor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amestecurilor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 </a:t>
            </a:r>
            <a:r>
              <a:rPr lang="en-US" sz="1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modificare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abrogare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Directivelor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67/548/CEE </a:t>
            </a:r>
            <a:r>
              <a:rPr lang="en-US" sz="1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1999/45/CE, </a:t>
            </a:r>
            <a:r>
              <a:rPr lang="en-US" sz="1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precum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modificare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Regulamentului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1907/2006/CE </a:t>
            </a:r>
            <a:r>
              <a:rPr lang="en-US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vi-VN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CLP</a:t>
            </a:r>
            <a:r>
              <a:rPr lang="en-US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vi-VN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Clasele 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de pericol și categoriile prezentate în tabelul 3.1 </a:t>
            </a:r>
            <a:r>
              <a:rPr lang="vi-VN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 prioritate juridică 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(articolul 4 alineatul (3) din CLP), față de toate celelalte surse de informații cu privire la aceste clase de pericol și categorii, iar acestea trebuie să fie utilizate pentru clasificare</a:t>
            </a:r>
            <a:r>
              <a:rPr lang="vi-VN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Obiectul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acestui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proiect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l-a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reprezentat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vi-VN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flux </a:t>
            </a:r>
            <a:r>
              <a:rPr lang="vi-VN" sz="1400" dirty="0">
                <a:latin typeface="Arial" panose="020B0604020202020204" pitchFamily="34" charset="0"/>
                <a:cs typeface="Arial" panose="020B0604020202020204" pitchFamily="34" charset="0"/>
              </a:rPr>
              <a:t>de deșeuri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sticla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400" dirty="0">
                <a:latin typeface="Arial" panose="020B0604020202020204" pitchFamily="34" charset="0"/>
                <a:cs typeface="Arial" panose="020B0604020202020204" pitchFamily="34" charset="0"/>
              </a:rPr>
              <a:t>(Cathode Ray Tube</a:t>
            </a:r>
            <a:r>
              <a:rPr lang="vi-VN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generat </a:t>
            </a:r>
            <a:r>
              <a:rPr lang="vi-VN" sz="1400" dirty="0">
                <a:latin typeface="Arial" panose="020B0604020202020204" pitchFamily="34" charset="0"/>
                <a:cs typeface="Arial" panose="020B0604020202020204" pitchFamily="34" charset="0"/>
              </a:rPr>
              <a:t>din dezmembrarea și tratarea echipamentelor electrice și </a:t>
            </a:r>
            <a:r>
              <a:rPr lang="vi-VN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electronice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Deșeurile </a:t>
            </a:r>
            <a:r>
              <a:rPr lang="vi-VN" sz="14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vi-VN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sticlă </a:t>
            </a:r>
            <a:r>
              <a:rPr lang="vi-VN" sz="1400" dirty="0">
                <a:latin typeface="Arial" panose="020B0604020202020204" pitchFamily="34" charset="0"/>
                <a:cs typeface="Arial" panose="020B0604020202020204" pitchFamily="34" charset="0"/>
              </a:rPr>
              <a:t>CRT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amestec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constituit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din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multe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tipuri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sticla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sticlă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de la 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pâlnie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 funnel glass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, sticlă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de la 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gât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 neck glass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 și sticlă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de la 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ecran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 screen glass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vi-VN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conține</a:t>
            </a:r>
            <a:r>
              <a:rPr lang="vi-VN" sz="1400" dirty="0">
                <a:latin typeface="Arial" panose="020B0604020202020204" pitchFamily="34" charset="0"/>
                <a:cs typeface="Arial" panose="020B0604020202020204" pitchFamily="34" charset="0"/>
              </a:rPr>
              <a:t>, în medie, </a:t>
            </a:r>
            <a:r>
              <a:rPr lang="vi-VN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5% oxid de plumb, 10% oxid de bariu și 2% oxid de stronțiu</a:t>
            </a:r>
            <a:r>
              <a:rPr lang="vi-VN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Urmatoarea</a:t>
            </a:r>
            <a:r>
              <a:rPr lang="vi-VN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etapă </a:t>
            </a:r>
            <a:r>
              <a:rPr lang="vi-VN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clasificări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vi-VN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cestui</a:t>
            </a:r>
            <a:r>
              <a:rPr lang="vi-VN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deșeu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vi-VN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const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vi-VN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în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identificarea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din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clasificarea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armonizata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cazul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u="sng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oxidului</a:t>
            </a:r>
            <a:r>
              <a:rPr lang="en-US" sz="14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plumb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claselor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pericol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frazelor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pericol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corespunzatoare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site-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ECHA. (La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fel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proceda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cazul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oxid de bariu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400" b="1" dirty="0">
                <a:latin typeface="Arial" panose="020B0604020202020204" pitchFamily="34" charset="0"/>
                <a:cs typeface="Arial" panose="020B0604020202020204" pitchFamily="34" charset="0"/>
              </a:rPr>
              <a:t>oxid de stronțiu</a:t>
            </a:r>
            <a:r>
              <a:rPr lang="vi-VN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endParaRPr lang="en-US" sz="13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6575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1400" dirty="0" smtClean="0"/>
          </a:p>
          <a:p>
            <a:pPr algn="just"/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Sinteza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etapelor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parcurse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pana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acum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procesul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clasificare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acestui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deseu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gasim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intr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-o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diagrama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flux</a:t>
            </a:r>
            <a:r>
              <a:rPr lang="vi-VN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600" b="1" dirty="0">
                <a:latin typeface="Arial" panose="020B0604020202020204" pitchFamily="34" charset="0"/>
                <a:cs typeface="Arial" panose="020B0604020202020204" pitchFamily="34" charset="0"/>
              </a:rPr>
              <a:t>în ceea ce privește clasificarea chimică a unei substanțe în forma în care există în care </a:t>
            </a:r>
            <a:r>
              <a:rPr lang="vi-VN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deșeuri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care se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poate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gasi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Regulamentul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CLP,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ghidul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care vi l-am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recomandat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Acveasta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diagrama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flux se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gaseste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</a:t>
            </a:r>
            <a:r>
              <a:rPr lang="en-US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21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proiectului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Life Cycle Assessment- when using waste CRT (Cathode Ray Tube) glass for manufacturing building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tiles.</a:t>
            </a:r>
          </a:p>
          <a:p>
            <a:pPr algn="just"/>
            <a:endParaRPr lang="en-US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Avand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vedere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compozitia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acestui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deseu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cazul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analizarii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pericolelor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fizice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nici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poluanții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organici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persistenți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acest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caz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ne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vom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axa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pe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identificarea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pericolelor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pentru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sanatate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si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mediu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3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9982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21163" y="1600200"/>
            <a:ext cx="6339674" cy="487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55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cadrul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cursului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desfasurat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Programul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RO 04-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Reducerea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Substantelor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Periculoase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Proiect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,,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Consolidarea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cunostintelor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gradului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constientizare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substantele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deseurile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periculoase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CONOSCEDE”- ID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66253, care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s-a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finalizat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realizarea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proiecte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Proiectul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realizat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reprezentantul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directiei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DDSCP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avut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,,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Life Cycle Assessment- when using waste CRT (Cathode Ray Tube) glass for manufacturing building tiles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5383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14324063"/>
              </p:ext>
            </p:extLst>
          </p:nvPr>
        </p:nvGraphicFramePr>
        <p:xfrm>
          <a:off x="990600" y="2415064"/>
          <a:ext cx="6469380" cy="3124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6025"/>
                <a:gridCol w="795655"/>
                <a:gridCol w="1143000"/>
                <a:gridCol w="1428750"/>
                <a:gridCol w="1885950"/>
              </a:tblGrid>
              <a:tr h="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Classification and labeling according to CLP criteria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Correspondence with the Directive 2008/98/CE- ANNEX III PROPERTIES OF WASTE WHICH RENDER IT HAZARDOUS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Hazard class and category code (s)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Hazard statement code (s)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PROPERTIES OF WASTE WHICH RENDER IT HAZARDOUS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 OF THE WASTE PROPERTIES WHICH RENDER IT HAZARDOUS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Concentration limit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(sum of substances)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Acute </a:t>
                      </a:r>
                      <a:r>
                        <a:rPr lang="en-US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Tox</a:t>
                      </a: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Acute </a:t>
                      </a:r>
                      <a:r>
                        <a:rPr lang="en-US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Tox</a:t>
                      </a: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4 (H302, H312, H332):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1 %. 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 302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HP 6 Acute Toxicity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Waste which can cause acute toxic effects following oral or dermal administration, or inhalation exposure.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25 %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Acute </a:t>
                      </a:r>
                      <a:r>
                        <a:rPr lang="en-US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Tox</a:t>
                      </a: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Acute </a:t>
                      </a:r>
                      <a:r>
                        <a:rPr lang="en-US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Tox</a:t>
                      </a: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4 (H302, H312, H332):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1 %.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 332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HP 6 Acute Toxicity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Waste which can cause acute toxic effects following oral or dermal administration, or inhalation exposure.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22,5 %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143000" y="1676400"/>
            <a:ext cx="603222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Correspondence between Regulation 1272/2008/EC and ANNEX III of Directive 2008/98/CE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with the purpose to do the classification of CRT glass waste-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lead monoxide (</a:t>
            </a:r>
            <a:r>
              <a:rPr kumimoji="0" lang="en-US" altLang="en-US" sz="1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PbO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7512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3"/>
            <a:endParaRPr lang="en-US" dirty="0"/>
          </a:p>
          <a:p>
            <a:pPr algn="just"/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Informatiile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clasificarea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armonizata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identificate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intermediul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ECHA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oxidul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de plumb din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acest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caz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fi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analizate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caz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cu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caz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fiecare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clasa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de pericol și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categorie de pericol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trasa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diagrama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evaluare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oxidul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de plumb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trasa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diagrama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evaluare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HP 6- </a:t>
            </a:r>
            <a:r>
              <a:rPr lang="en-US" sz="22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Toxicitatea</a:t>
            </a:r>
            <a:r>
              <a:rPr lang="en-US" sz="2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Acuta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exemplu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pag.28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din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proiect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Diagramele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evaluare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fiecare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clasa de pericol și categorie de pericol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le veti gasi in ghidul recomandat.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Concluzia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ca:,,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În acest caz, nu sunt îndeplinite 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condițiile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302 ≥ 25% și H 332 ≥ 22,5% 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prevăzut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pentru HP 6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oxicitate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cută</a:t>
            </a: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, deoarece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deseul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sticla CRT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(sticlă </a:t>
            </a: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pâlnie, sticlă gât și sticlă ecran) conține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medie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5% 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oxid </a:t>
            </a:r>
            <a:r>
              <a:rPr lang="vi-VN" sz="22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vi-VN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plumb</a:t>
            </a:r>
            <a:r>
              <a:rPr lang="en-US" dirty="0" smtClean="0"/>
              <a:t>.”</a:t>
            </a:r>
            <a:r>
              <a:rPr lang="vi-VN" dirty="0" smtClean="0"/>
              <a:t>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3653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3"/>
            <a:endParaRPr lang="en-US" dirty="0"/>
          </a:p>
          <a:p>
            <a:pPr algn="just"/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Precizam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ca la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fel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s-a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procedat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ezultatul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obtinut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acest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caz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fiind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vi-V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nu </a:t>
            </a: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a fost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identificat</a:t>
            </a:r>
            <a:r>
              <a:rPr lang="vi-V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un amestec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format </a:t>
            </a:r>
            <a:r>
              <a:rPr lang="vi-V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in:</a:t>
            </a:r>
            <a:r>
              <a:rPr lang="vi-V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SiO2, Na2, K2O, MgO, BaO, PbO, </a:t>
            </a:r>
            <a:r>
              <a:rPr lang="vi-V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Al2O3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SrO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10%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deoarece</a:t>
            </a:r>
            <a:r>
              <a:rPr lang="vi-V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până în prezent nu a fost clasificat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acest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amestec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ca o </a:t>
            </a:r>
            <a:r>
              <a:rPr lang="vi-V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substanț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periculoas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care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deci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prezint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vi-V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proprietăți periculoase</a:t>
            </a:r>
            <a:r>
              <a:rPr lang="vi-V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2836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3"/>
            <a:endParaRPr lang="en-US" dirty="0"/>
          </a:p>
          <a:p>
            <a:pPr algn="just"/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Precizam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ca la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fel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s-a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procedat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SrO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ezultatul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obtinut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acest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caz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871492"/>
              </p:ext>
            </p:extLst>
          </p:nvPr>
        </p:nvGraphicFramePr>
        <p:xfrm>
          <a:off x="1066800" y="2590801"/>
          <a:ext cx="7231380" cy="3809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6125"/>
                <a:gridCol w="1446125"/>
                <a:gridCol w="1446125"/>
                <a:gridCol w="1446125"/>
                <a:gridCol w="1446880"/>
              </a:tblGrid>
              <a:tr h="536491"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Classification and labeling according to CLP criteria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Correspondence with the Directive 2008/98/CE- ANNEX III PROPERTIES OF WASTE WHICH RENDER IT HAZARDOUS</a:t>
                      </a:r>
                      <a:endParaRPr lang="en-US" sz="12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1837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Hazard class and category code (s)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Hazard statement code (s)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 dirty="0">
                          <a:effectLst/>
                        </a:rPr>
                        <a:t>PROPERTIES OF WASTE WHICH RENDER IT HAZARDOUS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DESCRIPTION OF THE WASTE PROPERTIES WHICH RENDER IT HAZARDOUS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Concentration limit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(sum of substances)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277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Skin Corr. 1B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H314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HP 4 Irritant — skin irritation and eye damage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Waste which on application can cause skin irritation or damage to the eye.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≥ 1% and &lt; 5 %</a:t>
                      </a:r>
                      <a:endParaRPr lang="en-US" sz="12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Note that wastes containing substances classified as H314 (Skin corr.1A, </a:t>
                      </a:r>
                      <a:r>
                        <a:rPr lang="en-US" sz="900" u="sng">
                          <a:effectLst/>
                        </a:rPr>
                        <a:t>1B</a:t>
                      </a:r>
                      <a:r>
                        <a:rPr lang="en-US" sz="900">
                          <a:effectLst/>
                        </a:rPr>
                        <a:t> or 1C) in amounts greater than or equal to 5 % will be classified as hazardous by HP 8. HP 4 will not apply if the waste is classified as HP 8.</a:t>
                      </a:r>
                      <a:endParaRPr lang="en-US" sz="12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 our case is 2%.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273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Aquatic Chronic 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H412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HP 14 Ecotoxic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Harmful to aquatic life with long lasting effects.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Generic cut-of value 0.1%M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11464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3"/>
            <a:endParaRPr lang="en-US" dirty="0"/>
          </a:p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Informatiile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clasificarea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armonizata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identificate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intermediul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ECHA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oxidul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strontiu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acest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analizate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fiecare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clasa de pericol și categorie de pericol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diagrama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evaluare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oxidul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strontiu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diagrama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evaluare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HP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4 iritare a pielii și a Irritant- leziuni oculare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exemplu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pag.37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proiect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Diagramele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evaluare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fiecare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clasa de pericol și categorie de pericol le veti gasi in ghidul recomandat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În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acest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caz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indeplinita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condiția H 314 ≥ 1% și &lt;5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provoacă arsuri grave ale pielii și lezarea ochilor, prevăzute pentru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HP 4 iritare a pielii și a Irritant- leziuni oculare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, deoarece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deseul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sticla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mixta CRT (sticla pâlnie, sticla gât și sticlă ecran ) conține, în medie 2% oxid de stronțiu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5165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3"/>
            <a:endParaRPr lang="en-US" dirty="0"/>
          </a:p>
          <a:p>
            <a:pPr algn="just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HP 14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Ecotoxic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fost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analizat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oxidul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sz="1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strontiu</a:t>
            </a:r>
            <a:r>
              <a:rPr lang="en-US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oxidul</a:t>
            </a:r>
            <a:r>
              <a:rPr lang="en-US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plumb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abordarea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acest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caz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complicata</a:t>
            </a: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Classification of a mixture for acute hazards, based on summation of classified components</a:t>
            </a:r>
          </a:p>
          <a:p>
            <a:pPr algn="just"/>
            <a:endParaRPr lang="en-US" sz="1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844850"/>
              </p:ext>
            </p:extLst>
          </p:nvPr>
        </p:nvGraphicFramePr>
        <p:xfrm>
          <a:off x="950593" y="3048000"/>
          <a:ext cx="7355206" cy="3048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7603"/>
                <a:gridCol w="3677603"/>
              </a:tblGrid>
              <a:tr h="5486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 of components classified as: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Mixture is classified as: 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486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∑(Acute 1 × M) ≥ 25 %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Acute 1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48640"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M-factor= 10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02081"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mixed CRT glass (funnel glass, neck glass and screen glass) contains on average 5% lead oxide.</a:t>
                      </a:r>
                    </a:p>
                    <a:p>
                      <a:pPr marL="0" marR="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H400xM≥ 25 % → 5%x10≥ 25 %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3745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3"/>
            <a:endParaRPr lang="en-US" dirty="0"/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Classification of a mixture for long-term hazards, based on summation of the concentrations of classified components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903629"/>
              </p:ext>
            </p:extLst>
          </p:nvPr>
        </p:nvGraphicFramePr>
        <p:xfrm>
          <a:off x="533399" y="2438399"/>
          <a:ext cx="7848600" cy="3886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4300"/>
                <a:gridCol w="3924300"/>
              </a:tblGrid>
              <a:tr h="224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 of components classified as: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Mixture is classified as: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24925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∑(Chronic 1 × M) ≥ 25 % 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Chronic 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24925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M-factor= 10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7254"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mixed CRT glass (funnel glass, neck glass and screen glass) contains on average 5% lead oxide.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H410xM≥ 25 % → 5%x10≥ 25 %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98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 × 100 × Chronic 1) + (10 × Chronic 2) + Chronic 3 ≥ 25 %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Chronic 3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024323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,,4.1.3.5.5.2.1. In general a more severe classification for mixtures overrides a less severe classification, e.g. a classification with Chronic 1 overrides a classification with Chronic 2. As a consequence, in this example, the classification procedure is already completed if the result of the classification is Chronic 1. A more severe classification than Chronic 1 is not possible. Therefore it is not necessary to undergo the further classification procedure.”- Regulation 1272/2008/EC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,,4.1.3.5.5.4.1. First all components classified as Chronic 1 are considered. If the sum of the concentrations (in %) of these components multiplied by their corresponding M-factors is equal to or greater than 25 %, the mixture is classified as Chronic 1. If the result of the calculation is a classification of the mixture as Chronic 1, the classification procedure is completed.”- Regulation 1272/2008/EC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3541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3"/>
            <a:endParaRPr lang="en-US" dirty="0"/>
          </a:p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Diagrama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evaluare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HP 14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Ecotoxic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exemplu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pag.38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din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proiect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Concluzia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evaluarii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acest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caz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fost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În acest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caz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indeplinit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ă condiția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∑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oxicitate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acută 1 × M) ≥ 25%,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cvatică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acută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Foarte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toxic pentru mediul acvatic și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Σ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oxicitate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cronică 1 × M) ≥ 25%, Acvatic cronic 1,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pe termen lung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pericol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acvatic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Foarte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toxic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pentru mediul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acvatic cu efecte de lungă durată, prevăzute pentru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HP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14 Ecotoxic.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0045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PERICOLELE PENTRU SANATATE IDENTIFICATE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b="1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433533"/>
              </p:ext>
            </p:extLst>
          </p:nvPr>
        </p:nvGraphicFramePr>
        <p:xfrm>
          <a:off x="1066800" y="990600"/>
          <a:ext cx="6469380" cy="5532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2980"/>
                <a:gridCol w="1085850"/>
                <a:gridCol w="1028700"/>
                <a:gridCol w="1776730"/>
                <a:gridCol w="1595120"/>
              </a:tblGrid>
              <a:tr h="285152"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PERICOLE PENTRU SANATATE IDENTIFICATE IN CAZUL UNUI CONTINUT DE               OXID DE PLUMB 5%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3864"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Classification and labeling according to CLP criteria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Correspondence with the Directive 2008/98/CE- ANNEX III PROPERTIES OF WASTE WHICH RENDER IT HAZARDOUS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466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Hazard class and category code (s)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Hazard statement code (s)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900">
                          <a:effectLst/>
                        </a:rPr>
                        <a:t>PROPERTIES OF WASTE WHICH RENDER IT HAZARDOUS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DESCRIPTION OF THE WASTE PROPERTIES WHICH RENDER IT HAZARDOUS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Concentration limit</a:t>
                      </a:r>
                      <a:endParaRPr lang="en-US" sz="12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(sum of substances)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207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Crac. 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 351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(Oral)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HP 7 Carcinogenic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Waste which induces cancer or increases its incidence.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Suspected of causing cancer.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≥ 1,0 %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415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Repr. 1 A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 360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(H 360Df: May damage fertility or the unborn child)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HP 10 Toxic for reproduction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Waste which has adverse effects on sexual function and fertility in adult males and females, as well as developmental toxicity in the offspring.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≥ 0,3 %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415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STOT RE 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 372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(Causes damage to organs through prolonged or repeated exposure)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HP 5 Specific Target Organ Toxicity (STOT)/Aspiration Toxicity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Waste which can cause specific target organ toxicity either from a single or repeated exposure, or which cause acute toxic effects following aspiration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≥ 1 % (indiv.)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5152">
                <a:tc gridSpan="5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PERICOLE PENTRU SANATATE IDENTIFICATE IN CAZUL UNUI CONTINUT DE               OXID DE STRONTIU 2%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01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Skin Corr. 1B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H314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HP 4 Irritant — skin irritation and eye damage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Waste which on application can cause skin irritation or damage to the eye.</a:t>
                      </a:r>
                      <a:endParaRPr lang="en-US" sz="12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Causes severe skin burns and eye damage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≥ 1% and &lt; 5 %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Note that wastes containing substances classified as H314 (Skin corr.1A, </a:t>
                      </a:r>
                      <a:r>
                        <a:rPr lang="en-US" sz="900" u="sng" dirty="0">
                          <a:effectLst/>
                        </a:rPr>
                        <a:t>1B</a:t>
                      </a:r>
                      <a:r>
                        <a:rPr lang="en-US" sz="900" dirty="0">
                          <a:effectLst/>
                        </a:rPr>
                        <a:t> or 1C) in amounts greater than or equal to 5 % will be classified as hazardous by HP 8. HP 4 will not apply if the waste is classified as HP 8.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57509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PERICOLELE PENTRU MEDIU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b="1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631751"/>
              </p:ext>
            </p:extLst>
          </p:nvPr>
        </p:nvGraphicFramePr>
        <p:xfrm>
          <a:off x="609599" y="990600"/>
          <a:ext cx="7543801" cy="542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2949"/>
                <a:gridCol w="999620"/>
                <a:gridCol w="999620"/>
                <a:gridCol w="2065881"/>
                <a:gridCol w="2465731"/>
              </a:tblGrid>
              <a:tr h="282475"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PERICOLE PENTRU MEDIU IDENTIFICATE IN CAZUL UNUI CONTINUT DE               OXID DE PLUMB 5%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358"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Classification and labeling according to CLP criteria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800">
                          <a:effectLst/>
                        </a:rPr>
                        <a:t>Correspondence with the Directive 2008/98/CE- ANNEX III PROPERTIES OF WASTE WHICH RENDER IT HAZARDOUS</a:t>
                      </a:r>
                      <a:endParaRPr lang="en-US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8640" marR="5864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083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Hazard class and category code (s)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Hazard statement code (s)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800">
                          <a:effectLst/>
                        </a:rPr>
                        <a:t>PROPERTIES OF WASTE WHICH RENDER IT HAZARDOUS</a:t>
                      </a:r>
                      <a:endParaRPr lang="en-US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8640" marR="5864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DESCRIPTION OF THE WASTE PROPERTIES WHICH RENDER IT HAZARDOUS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Concentration limit</a:t>
                      </a:r>
                      <a:endParaRPr lang="en-US" sz="10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(sum of substances)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</a:tr>
              <a:tr h="14315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Aquatic Acute 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H 400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800">
                          <a:effectLst/>
                        </a:rPr>
                        <a:t> HP 14 Ecotoxic </a:t>
                      </a:r>
                      <a:endParaRPr lang="en-US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8640" marR="5864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800">
                          <a:effectLst/>
                        </a:rPr>
                        <a:t>Waste which presents or may present immediate or delayed risks for one or more sectors of the environment. </a:t>
                      </a:r>
                      <a:endParaRPr lang="en-US" sz="10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800">
                          <a:effectLst/>
                        </a:rPr>
                        <a:t>Very toxic to aquatic life</a:t>
                      </a:r>
                      <a:endParaRPr lang="en-US" sz="10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ANNEX III PROPERTIES OF WASTE WHICH RENDER IT HAZARDOUS of the Directive 2008/98/CE does not provide values for the concentration limits in the case of hazard HP 14 Ecotoxic.</a:t>
                      </a:r>
                      <a:endParaRPr lang="en-US" sz="10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Generally, for substances classified as ‘Acute 1’ or ‘Chronic 1’ the concentration to be taken into account is (0,1/M) %.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4.1.3.1.- Regulation 1272/2008/EC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M=10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</a:tr>
              <a:tr h="14315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Aquatic Chronic 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H 410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HP 14 Ecotoxic 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Waste which presents or may present immediate or delayed risks for one or more sectors of the environment. </a:t>
                      </a:r>
                      <a:endParaRPr lang="en-US" sz="10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LONG-TERM AQUATIC HAZARD</a:t>
                      </a:r>
                      <a:endParaRPr lang="en-US" sz="10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Very toxic to aquatic life with long lasting effects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ANNEX III PROPERTIES OF WASTE WHICH RENDER IT HAZARDOUS of the Directive 2008/98/CE does not provide values for the concentration limits in the case of hazard HP 14 Ecotoxic.</a:t>
                      </a:r>
                      <a:endParaRPr lang="en-US" sz="10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Generally, for substances classified as ‘Acute 1’ or ‘Chronic 1’ the concentration to be taken into account is (0,1/M) %.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4.1.3.1.- Regulation 1272/2008/EC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M=10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</a:tr>
              <a:tr h="1101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</a:tr>
              <a:tr h="282475">
                <a:tc gridSpan="5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PERICOLE PENTRU MEDIU IDENTIFICATE IN CAZUL UNUI CONTINUT DE               OXID DE STRONTIU 2%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08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Aquatic Chronic 3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H412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HP 14 Ecotoxic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800">
                          <a:effectLst/>
                        </a:rPr>
                        <a:t>Harmful to aquatic life with long lasting effects.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ANNEX III PROPERTIES OF WASTE WHICH RENDER IT HAZARDOUS of the Directive 2008/98/CE does not provide values for the concentration limits in the case of hazard HP 14 </a:t>
                      </a:r>
                      <a:r>
                        <a:rPr lang="en-US" sz="700" dirty="0" err="1">
                          <a:effectLst/>
                        </a:rPr>
                        <a:t>Ecotoxic</a:t>
                      </a:r>
                      <a:r>
                        <a:rPr lang="en-US" sz="700" dirty="0">
                          <a:effectLst/>
                        </a:rPr>
                        <a:t>.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Generic cut-of value 1%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640" marR="5864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2163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,,Life Cycle Assessment- when using waste CRT (Cathode Ray Tube) glass for manufacturing building tiles”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When using waste CRT (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Cathode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Ray Tube) glass for manufacturing building tiles, describe the anticipated toxicological concern.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Make a flow sheet of the life cycle of tiles manufactured of from waste CRT glass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3. Indicate on the flow sheet where toxicological concerns are relevant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4. Indicate on the flow sheet what type of toxicological concerns should be addressed. 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5. Explain how you will go about in assessing quantitatively and qualitatively the toxicological impacts from the life cycle of tiles manufactured of from waste CRT glass</a:t>
            </a:r>
            <a:r>
              <a:rPr lang="en-US" dirty="0" smtClean="0"/>
              <a:t>.</a:t>
            </a:r>
            <a:r>
              <a:rPr lang="en-US" b="1" dirty="0"/>
              <a:t> </a:t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38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Schema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unui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flux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tipic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tratarea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deseului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sticla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CRT, </a:t>
            </a:r>
            <a:r>
              <a:rPr lang="en-US" sz="25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</a:t>
            </a:r>
            <a:r>
              <a:rPr lang="en-US" sz="25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44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proiect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endParaRPr lang="en-US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Directiva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2008/98/CE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deseurile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abrogare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anumitor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directive,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modificata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0" algn="just"/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Regulamentul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1357/2014 /UE  de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înlocuire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anexei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III la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Directiva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2008/98/CE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deșeurile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abrogare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anumitor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directive:</a:t>
            </a:r>
          </a:p>
          <a:p>
            <a:pPr lvl="0" algn="just"/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Directiva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2015/1127/UE de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modificare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anexei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II la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Directiva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2008/98/CE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deșeurile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abrogare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anumitor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directive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tabileste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ANEXA II- 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OPERAȚIUNI 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VALORIFICARE,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iar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2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ANEXA </a:t>
            </a:r>
            <a:r>
              <a:rPr lang="en-US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OPERAȚIUNILE 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ELIMINARE,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iar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acest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caz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avem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urmatoarele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operatiuni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vi-VN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vi-VN" sz="2500" b="1" dirty="0">
                <a:latin typeface="Arial" panose="020B0604020202020204" pitchFamily="34" charset="0"/>
                <a:cs typeface="Arial" panose="020B0604020202020204" pitchFamily="34" charset="0"/>
              </a:rPr>
              <a:t>3 Reciclarea/valorificarea substanțelor organice care nu sunt utilizate ca solvenți (inclusiv compostarea și alte procese de transformare biologică) </a:t>
            </a:r>
            <a:endParaRPr lang="en-US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Reciclarea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valorificarea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metalelor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compușilor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metalici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Reciclarea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valorificarea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altor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materiale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anorganice</a:t>
            </a:r>
            <a:endParaRPr lang="en-US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vi-VN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vi-VN" sz="2500" b="1" dirty="0">
                <a:latin typeface="Arial" panose="020B0604020202020204" pitchFamily="34" charset="0"/>
                <a:cs typeface="Arial" panose="020B0604020202020204" pitchFamily="34" charset="0"/>
              </a:rPr>
              <a:t>13 Stocarea deșeurilor înaintea oricărei operațiuni numerotate de la R 1 la R 12 (excluzând stocarea temporară, înaintea colectării, la situl unde a fost generat deșeul) 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vi-VN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vi-VN" sz="2500" b="1" dirty="0">
                <a:latin typeface="Arial" panose="020B0604020202020204" pitchFamily="34" charset="0"/>
                <a:cs typeface="Arial" panose="020B0604020202020204" pitchFamily="34" charset="0"/>
              </a:rPr>
              <a:t>9 Tratarea fizico-chimică nemenționată în altă parte în prezenta anexă, care generează compuși sau mixturi finale eliminate prin intermediul unuia dintre procedeele numerotate de la D 1 la D 12 (de ex.: evaporare, uscare, calcinare etc.) </a:t>
            </a: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3361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Schema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fluxului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tipic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incadrarea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cu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codurile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deseu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in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acest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caz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pag.45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proiect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en-US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Decizia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500" b="1" dirty="0">
                <a:latin typeface="Arial" panose="020B0604020202020204" pitchFamily="34" charset="0"/>
                <a:cs typeface="Arial" panose="020B0604020202020204" pitchFamily="34" charset="0"/>
              </a:rPr>
              <a:t>2014/955/UE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500" dirty="0">
                <a:latin typeface="Arial" panose="020B0604020202020204" pitchFamily="34" charset="0"/>
                <a:cs typeface="Arial" panose="020B0604020202020204" pitchFamily="34" charset="0"/>
              </a:rPr>
              <a:t>de modificare a Deciziei 2000/532/CE de stabilire a unei liste de deșeuri în temeiul Directivei 2008/98/CE 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16 DEȘEURI 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NESPECIFICATE ÎN ALTĂ PARTE ÎN LISTĂ </a:t>
            </a:r>
            <a:endParaRPr lang="en-US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02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deșeuri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din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echipamente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electrice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electronice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16 02 15*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componente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periculoase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demontate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din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echipamente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casate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19 DEȘEURI PROVENITE DE LA INSTALAȚII DE TRATARE A REZIDUURILOR, DE LA STAȚIILE EX-SITU DE EPURARE A APELOR REZIDUALE ȘI DE LA PREPARAREA APEI PENTRU CONSUMUL UMAN ȘI A APEI PENTRU UZ INDUSTRIAL </a:t>
            </a:r>
            <a:endParaRPr lang="en-US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19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02 </a:t>
            </a:r>
            <a:r>
              <a:rPr lang="it-IT" sz="2500" b="1" dirty="0">
                <a:latin typeface="Arial" panose="020B0604020202020204" pitchFamily="34" charset="0"/>
                <a:cs typeface="Arial" panose="020B0604020202020204" pitchFamily="34" charset="0"/>
              </a:rPr>
              <a:t>deșeuri provenite din tratamentele fizico–chimice ale deșeurilor (în special decromatare, decianurare, neutralizare) </a:t>
            </a:r>
            <a:endParaRPr lang="it-IT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19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02 04*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deșeuri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preamestecate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conținând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cel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puțin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deșeu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periculos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19 12 </a:t>
            </a:r>
            <a:r>
              <a:rPr lang="vi-VN" sz="2500" b="1" dirty="0">
                <a:latin typeface="Arial" panose="020B0604020202020204" pitchFamily="34" charset="0"/>
                <a:cs typeface="Arial" panose="020B0604020202020204" pitchFamily="34" charset="0"/>
              </a:rPr>
              <a:t>deșeuri provenite din tratarea mecanică a deșeurilor (de exemplu, sortare, sfărâmare, compactare, peletizare), nespecificate în altă parte </a:t>
            </a:r>
            <a:endParaRPr lang="en-US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19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12 02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metale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feroase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19 12 05 s</a:t>
            </a:r>
            <a:r>
              <a:rPr lang="vi-VN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ticlă 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19 12 11* </a:t>
            </a:r>
            <a:r>
              <a:rPr lang="vi-VN" sz="2500" dirty="0">
                <a:latin typeface="Arial" panose="020B0604020202020204" pitchFamily="34" charset="0"/>
                <a:cs typeface="Arial" panose="020B0604020202020204" pitchFamily="34" charset="0"/>
              </a:rPr>
              <a:t>alte deșeuri (inclusiv amestecuri de materiale) rezultate din tratarea mecanică a deșeurilor cu conținut de substanțe periculoase </a:t>
            </a: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19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12 12 </a:t>
            </a:r>
            <a:r>
              <a:rPr lang="it-IT" sz="2500" dirty="0">
                <a:latin typeface="Arial" panose="020B0604020202020204" pitchFamily="34" charset="0"/>
                <a:cs typeface="Arial" panose="020B0604020202020204" pitchFamily="34" charset="0"/>
              </a:rPr>
              <a:t>alte deșeuri (inclusiv amestecuri de materiale) de la tratarea mecanică a deșeurilor, altele decât cele specificate la 19 12 11 </a:t>
            </a:r>
            <a:endParaRPr lang="en-US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1766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800" b="1" dirty="0"/>
              <a:t>Life Cycle Assessment- when using waste CRT (Cathode Ray Tube) glass for manufacturing building tiles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Directiva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2008/98/CE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deseurile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abrogare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anumitor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directive,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modificata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Regulamentul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1357/2014 /UE 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Directiva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2015/1127/UE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prevede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ca:</a:t>
            </a:r>
          </a:p>
          <a:p>
            <a:pPr algn="just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„deșeuri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” înseamnă orice substanță sau obiect pe care deținătorul le aruncă sau are intenția sau obligația să le arunce;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deșeuri periculoase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” înseamnă orice deșeuri care prezintă una sau mai multe din proprietățile periculoase enumerate în anexa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Avand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vedere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prevederile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Deciziei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2014/955/UE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de modificare a Deciziei 2000/532/CE de stabilire a unei liste de deșeuri în temeiul Directivei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2008/98/Ce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urmare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rezultatelor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obtinute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am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gasit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deseul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sticla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CRT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poate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face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urmatoarea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incadrare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 algn="just"/>
            <a:r>
              <a:rPr lang="vi-VN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după </a:t>
            </a:r>
            <a:r>
              <a:rPr lang="en-US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sursa</a:t>
            </a: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vi-VN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generare</a:t>
            </a: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→ 16 Deșeuri care nu se specifică altfel în lista → 16 02 deșeuri din echipamente electrice și electronice → 16 02 13 * echipamente casate cu conținut de componente periculoase (1), altele decât cele menționate la rubrica 16 02 09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02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02 15 * componente periculoase demontate din echipamentele casate;</a:t>
            </a:r>
            <a:endParaRPr 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vi-VN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după trata</a:t>
            </a: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rea </a:t>
            </a:r>
            <a:r>
              <a:rPr lang="vi-VN" b="1" u="sng" dirty="0">
                <a:latin typeface="Arial" panose="020B0604020202020204" pitchFamily="34" charset="0"/>
                <a:cs typeface="Arial" panose="020B0604020202020204" pitchFamily="34" charset="0"/>
              </a:rPr>
              <a:t>16 02 15 * componente periculoase demontate din echipamentele casate </a:t>
            </a:r>
            <a:r>
              <a:rPr lang="vi-VN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→ 19 DEȘEURI DE LA INSTALAȚII DE DEȘEURILOR, SITU PLANTE DE TRATARE A APEI REZIDUALE ȘI DE LA PREPARAREA APEI DESTINATE CONSUMULUI UMAN ȘI A APEI INDUSTRIALE DE UTILIZARE →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19 12 deșeuri provenite de la tratarea mecanică a deșeurilor (de exemplu sortare, sfărâmare, compactare, peletizare) nespecificate în altă parte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vi-VN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12 11 * alte deșeuri (inclusiv amestecuri de materiale) de la tratarea mecanică a deșeurilor cu conținut de substanțe periculoase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5547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VA MULTUMESC PENTRU ATENTIE 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AGENTIA NATIONALA PENTRU PROTECTIA MEDIULUI </a:t>
            </a:r>
            <a:b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DIRECTIA DESEURI SI SUBSTANTE CHIMICE PERICULOASE</a:t>
            </a:r>
            <a:b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Claudia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Pârvu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Tel. 021 207 11 08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claudia.babescu@anpm.ro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25- 28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octombrie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989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Directiva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2008/98/CE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deseurile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abrogare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anumitor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directive,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modificata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0" algn="just"/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Regulamentul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1357/2014 /UE  de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înlocuire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anexei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III la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Directiva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2008/98/CE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deșeurile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abrogare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anumitor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directive:</a:t>
            </a:r>
          </a:p>
          <a:p>
            <a:pPr lvl="0" algn="just"/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Directiva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2015/1127/UE de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modificare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anexei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II la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Directiva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2008/98/CE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deșeurile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abrogare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anumitor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directive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/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îmbunătăți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modul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desfășurare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acțiunilor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prevenire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generării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deșeurilor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facilita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răspândirea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celor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mai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bune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practici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acest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domeniu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necesară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întărirea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prevederilor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prevenirea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generării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deșeurilor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elaborarea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programelor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prevenire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generării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deșeurilor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axate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efectele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cele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mai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semnificative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asupra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mediului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care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să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ia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considerare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întreaga</a:t>
            </a:r>
            <a:r>
              <a:rPr lang="en-US" sz="23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durată</a:t>
            </a:r>
            <a:r>
              <a:rPr lang="en-US" sz="2300" b="1" u="sng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3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ciclului</a:t>
            </a:r>
            <a:r>
              <a:rPr lang="en-US" sz="2300" b="1" u="sng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3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viață</a:t>
            </a:r>
            <a:r>
              <a:rPr lang="en-US" sz="2300" b="1" u="sng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US" sz="23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produselor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u="sng" dirty="0" err="1">
                <a:latin typeface="Arial" panose="020B0604020202020204" pitchFamily="34" charset="0"/>
                <a:cs typeface="Arial" panose="020B0604020202020204" pitchFamily="34" charset="0"/>
              </a:rPr>
              <a:t>materialelor</a:t>
            </a:r>
            <a:r>
              <a:rPr lang="en-US" sz="2300" u="sng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3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Aceste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măsuri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trebui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să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urmărească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ruperea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legăturii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dintre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creșterea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economică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impactul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asupra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mediului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asociat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generării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deșeuri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318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Directiva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2008/98/CE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deseurile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abrogare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anumitor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directive,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modificata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Regulamentul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1357/2014 /UE 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înlocuire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anexei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III 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Directiva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2008/98/CE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deșeurile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abrogare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anumitor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directive:</a:t>
            </a:r>
          </a:p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Directiva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2015/1127/UE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modificare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anexei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II 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Directiva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2008/98/CE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deșeurile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abrogare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anumitor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directive.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Articolul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Ierarhia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deșeurilor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(1)  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Ierarhia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deșeurilor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astfel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cum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prezentată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aplică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calitate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ordine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priorităților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cadrul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legislației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politicii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materie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prevenire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generării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gestionare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deșeurilor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(a) 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prevenirea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(b) 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pregătirea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reutilizare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(c) 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reciclarea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(d) 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operațiuni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valorificare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exemplu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valorificarea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energetică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(e) 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eliminarea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2)  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aplicarea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ierarhiei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deșeurilor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menționate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alineatul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(1),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statele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membre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adoptă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măsuri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încuraja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opțiunile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care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produc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bun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rezultat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global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privința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mediului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Aceasta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poate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impună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anumite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fluxuri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deșeuri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specifice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îndepărteze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ierarhie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cazul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care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acest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lucru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justifică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analizarea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întregului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ciclu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viață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efectele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globale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generării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gestionării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respectivelor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deșeuri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151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Directiva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2008/98/CE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deseurile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abrogare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anumitor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directive,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modificata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0"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Regulamentul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1357/2014 /UE 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înlocuire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anexei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III 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Directiva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2008/98/CE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deșeurile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abrogare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anumitor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directive:</a:t>
            </a:r>
          </a:p>
          <a:p>
            <a:pPr lvl="0"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Directiva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2015/1127/UE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modificare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anexei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II 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Directiva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2008/98/CE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deșeurile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abrogare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anumitor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directive.</a:t>
            </a: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ANEXA IV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EXEMPLE DE MĂSURI DE PREVENIRE A GENERĂRII DEȘEURILOR MENȚIONATE LA ARTICOLUL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29 (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Programe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prevenire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generării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deșeurilor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Măsuri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care pot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afecta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condițiile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bază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referitoare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generarea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deșeuri</a:t>
            </a:r>
            <a:endParaRPr lang="en-US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Măsuri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care pot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afecta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faza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proiectare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producție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distribuție</a:t>
            </a:r>
            <a:endParaRPr lang="en-US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4. 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Promovarea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eco-design-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ului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integrarea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sistematică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aspectelor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mediu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proiectarea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produselor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scopul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îmbunătățirii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performanței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mediu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acestora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toată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durata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ciclului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lor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viață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343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endParaRPr lang="vi-VN" dirty="0"/>
          </a:p>
          <a:p>
            <a:pPr algn="just"/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Proiectul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s-a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realizat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avand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vedere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prevederile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standardului 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ISO 14040:2006(E) LCA </a:t>
            </a:r>
            <a:r>
              <a:rPr lang="vi-VN" sz="2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evaluarea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ciclului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viata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vi-VN" sz="2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vi-VN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se înțeleg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etapele </a:t>
            </a:r>
            <a:r>
              <a:rPr lang="vi-VN" sz="2500" dirty="0">
                <a:latin typeface="Arial" panose="020B0604020202020204" pitchFamily="34" charset="0"/>
                <a:cs typeface="Arial" panose="020B0604020202020204" pitchFamily="34" charset="0"/>
              </a:rPr>
              <a:t>consecutive și intercorelate ale unui sistem-produs, de la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extractia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materiilor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prime, </a:t>
            </a:r>
            <a:r>
              <a:rPr lang="vi-VN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achiziția </a:t>
            </a:r>
            <a:r>
              <a:rPr lang="vi-VN" sz="2500" dirty="0">
                <a:latin typeface="Arial" panose="020B0604020202020204" pitchFamily="34" charset="0"/>
                <a:cs typeface="Arial" panose="020B0604020202020204" pitchFamily="34" charset="0"/>
              </a:rPr>
              <a:t>materiilor </a:t>
            </a:r>
            <a:r>
              <a:rPr lang="vi-VN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prime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producerea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produsului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utilizarea</a:t>
            </a:r>
            <a:r>
              <a:rPr lang="vi-VN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produsului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până </a:t>
            </a:r>
            <a:r>
              <a:rPr lang="vi-VN" sz="25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vi-VN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post-utilizare.</a:t>
            </a: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Evaluarea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ciclului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viata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(LCA)  se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realizeaza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in 4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etape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definitirea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obiectivului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scopului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(LCA);</a:t>
            </a:r>
          </a:p>
          <a:p>
            <a:pPr algn="just"/>
            <a:r>
              <a:rPr lang="ro-RO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formularea </a:t>
            </a:r>
            <a:r>
              <a:rPr lang="ro-RO" sz="2500" dirty="0">
                <a:latin typeface="Arial" panose="020B0604020202020204" pitchFamily="34" charset="0"/>
                <a:cs typeface="Arial" panose="020B0604020202020204" pitchFamily="34" charset="0"/>
              </a:rPr>
              <a:t>clara a obiectivelor si selectarea granitelor sistemului, astfel incat sa nu fie omis nici un proces </a:t>
            </a:r>
            <a:r>
              <a:rPr lang="ro-RO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semnificativ;</a:t>
            </a: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o-RO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analiza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conventionala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inventar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(LCI);</a:t>
            </a:r>
          </a:p>
          <a:p>
            <a:pPr algn="just"/>
            <a:r>
              <a:rPr lang="ro-RO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identificarea </a:t>
            </a:r>
            <a:r>
              <a:rPr lang="ro-RO" sz="2500" dirty="0">
                <a:latin typeface="Arial" panose="020B0604020202020204" pitchFamily="34" charset="0"/>
                <a:cs typeface="Arial" panose="020B0604020202020204" pitchFamily="34" charset="0"/>
              </a:rPr>
              <a:t>si cuantificarea tuturor intrarilor (consumuri materiale si energetice) si iesirilor (emisii si deseuri) in / din sistem intre granitele specificate;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o-RO" sz="2500" b="1" dirty="0">
                <a:latin typeface="Arial" panose="020B0604020202020204" pitchFamily="34" charset="0"/>
                <a:cs typeface="Arial" panose="020B0604020202020204" pitchFamily="34" charset="0"/>
              </a:rPr>
              <a:t>analiza neconventionala de impact 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(LCIA);</a:t>
            </a:r>
            <a:r>
              <a:rPr lang="ro-RO" sz="2500" b="1" dirty="0">
                <a:latin typeface="Arial" panose="020B0604020202020204" pitchFamily="34" charset="0"/>
                <a:cs typeface="Arial" panose="020B0604020202020204" pitchFamily="34" charset="0"/>
              </a:rPr>
              <a:t>  </a:t>
            </a:r>
            <a:endParaRPr lang="en-US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o-RO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cuantificarea </a:t>
            </a:r>
            <a:r>
              <a:rPr lang="ro-RO" sz="2500" dirty="0">
                <a:latin typeface="Arial" panose="020B0604020202020204" pitchFamily="34" charset="0"/>
                <a:cs typeface="Arial" panose="020B0604020202020204" pitchFamily="34" charset="0"/>
              </a:rPr>
              <a:t>impactului asupra mediului pe baza datelor de inventar, transformate in indici de impact cu ajutorul unor factori de echivalenta specifici diverselor categorii de impact, urmata de caracterizarea si clasificarea impactului;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interpretare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rezultatelor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analiza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optimizare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(LCA).</a:t>
            </a:r>
          </a:p>
          <a:p>
            <a:pPr algn="just"/>
            <a:r>
              <a:rPr lang="ro-RO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identificarea </a:t>
            </a:r>
            <a:r>
              <a:rPr lang="ro-RO" sz="2500" dirty="0">
                <a:latin typeface="Arial" panose="020B0604020202020204" pitchFamily="34" charset="0"/>
                <a:cs typeface="Arial" panose="020B0604020202020204" pitchFamily="34" charset="0"/>
              </a:rPr>
              <a:t>si selectarea solutiilor optime de imbunatatire a performantelor tehnologice si de mediu</a:t>
            </a:r>
            <a:r>
              <a:rPr lang="ro-RO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procesul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realizare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studiilor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valuarea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ciclului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viata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life cycle assessment (LCA)m fie a </a:t>
            </a:r>
            <a:r>
              <a:rPr lang="vi-VN" sz="2500" b="1" dirty="0">
                <a:latin typeface="Arial" panose="020B0604020202020204" pitchFamily="34" charset="0"/>
                <a:cs typeface="Arial" panose="020B0604020202020204" pitchFamily="34" charset="0"/>
              </a:rPr>
              <a:t>life cycle thinking (LCT)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avea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vedere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cel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putin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prevederile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ISO 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14040:2006(E)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ale </a:t>
            </a:r>
            <a:r>
              <a:rPr lang="vi-VN" sz="2500" b="1" dirty="0">
                <a:latin typeface="Arial" panose="020B0604020202020204" pitchFamily="34" charset="0"/>
                <a:cs typeface="Arial" panose="020B0604020202020204" pitchFamily="34" charset="0"/>
              </a:rPr>
              <a:t>ISO </a:t>
            </a:r>
            <a:r>
              <a:rPr lang="vi-VN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14044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3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vi-V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894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claudia.babescu\Desktop\image001.g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050" y="2036762"/>
            <a:ext cx="6057900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274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EXEMPLU DE CLASIFICARE A UNU DESEU PERICULOS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731520" lvl="2" indent="0">
              <a:buNone/>
            </a:pPr>
            <a:endParaRPr lang="en-US" b="1" dirty="0" smtClean="0"/>
          </a:p>
          <a:p>
            <a:pPr algn="just"/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acest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caz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suntem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situatia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clasificarii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deseului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sticla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generat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procesul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tratare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unor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deseuri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echipamente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electrice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electronice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ca de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exemplu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tubul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catodic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monitoare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unor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produse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post-consum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cum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fi</a:t>
            </a:r>
            <a:r>
              <a:rPr lang="vi-VN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televizoare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monitoare PC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vi-VN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600" b="1" dirty="0">
                <a:latin typeface="Arial" panose="020B0604020202020204" pitchFamily="34" charset="0"/>
                <a:cs typeface="Arial" panose="020B0604020202020204" pitchFamily="34" charset="0"/>
              </a:rPr>
              <a:t>monitoare pentru aplicații specializate, cum ar fi distribuitoare de numerar</a:t>
            </a:r>
            <a:r>
              <a:rPr lang="vi-VN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</a:t>
            </a:r>
            <a:r>
              <a:rPr lang="vi-VN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1600" b="1" dirty="0">
                <a:latin typeface="Arial" panose="020B0604020202020204" pitchFamily="34" charset="0"/>
                <a:cs typeface="Arial" panose="020B0604020202020204" pitchFamily="34" charset="0"/>
              </a:rPr>
              <a:t>control industrial si design grafic</a:t>
            </a:r>
            <a:r>
              <a:rPr lang="vi-VN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3657600"/>
            <a:ext cx="341947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176223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873</TotalTime>
  <Words>4426</Words>
  <Application>Microsoft Office PowerPoint</Application>
  <PresentationFormat>On-screen Show (4:3)</PresentationFormat>
  <Paragraphs>417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Oriel</vt:lpstr>
      <vt:lpstr>EXEMPLU DE CLASIFICARE A UNU DESEU PERICULOS REALIZAT IN CADRUL PROIECTULUI ,,Life Cycle Assessment- when using waste CRT (Cathode Ray Tube) glass for manufacturing building tiles”  </vt:lpstr>
      <vt:lpstr>EXEMPLU DE CLASIFICARE A UNU DESEU PERICULOS </vt:lpstr>
      <vt:lpstr>EXEMPLU DE CLASIFICARE A UNU DESEU PERICULOS </vt:lpstr>
      <vt:lpstr>EXEMPLU DE CLASIFICARE A UNU DESEU PERICULOS </vt:lpstr>
      <vt:lpstr>EXEMPLU DE CLASIFICARE A UNU DESEU PERICULOS </vt:lpstr>
      <vt:lpstr>EXEMPLU DE CLASIFICARE A UNU DESEU PERICULOS </vt:lpstr>
      <vt:lpstr>EXEMPLU DE CLASIFICARE A UNU DESEU PERICULOS </vt:lpstr>
      <vt:lpstr>EXEMPLU DE CLASIFICARE A UNU DESEU PERICULOS </vt:lpstr>
      <vt:lpstr>EXEMPLU DE CLASIFICARE A UNU DESEU PERICULOS </vt:lpstr>
      <vt:lpstr>EXEMPLU DE CLASIFICARE A UNU DESEU PERICULOS </vt:lpstr>
      <vt:lpstr>EXEMPLU DE CLASIFICARE A UNU DESEU PERICULOS </vt:lpstr>
      <vt:lpstr>EXEMPLU DE CLASIFICARE A UNU DESEU PERICULOS  </vt:lpstr>
      <vt:lpstr>EXEMPLU DE CLASIFICARE A UNU DESEU PERICULOS  </vt:lpstr>
      <vt:lpstr>EXEMPLU DE CLASIFICARE A UNU DESEU PERICULOS  </vt:lpstr>
      <vt:lpstr>EXEMPLU DE CLASIFICARE A UNU DESEU PERICULOS  </vt:lpstr>
      <vt:lpstr>EXEMPLU DE CLASIFICARE A UNU DESEU PERICULOS  </vt:lpstr>
      <vt:lpstr>EXEMPLU DE CLASIFICARE A UNU DESEU PERICULOS  </vt:lpstr>
      <vt:lpstr>EXEMPLU DE CLASIFICARE A UNU DESEU PERICULOS  </vt:lpstr>
      <vt:lpstr>EXEMPLU DE CLASIFICARE A UNU DESEU PERICULOS </vt:lpstr>
      <vt:lpstr>EXEMPLU DE CLASIFICARE A UNU DESEU PERICULOS </vt:lpstr>
      <vt:lpstr>EXEMPLU DE CLASIFICARE A UNU DESEU PERICULOS </vt:lpstr>
      <vt:lpstr>EXEMPLU DE CLASIFICARE A UNU DESEU PERICULOS </vt:lpstr>
      <vt:lpstr>EXEMPLU DE CLASIFICARE A UNU DESEU PERICULOS </vt:lpstr>
      <vt:lpstr>EXEMPLU DE CLASIFICARE A UNU DESEU PERICULOS </vt:lpstr>
      <vt:lpstr>EXEMPLU DE CLASIFICARE A UNU DESEU PERICULOS </vt:lpstr>
      <vt:lpstr>EXEMPLU DE CLASIFICARE A UNU DESEU PERICULOS </vt:lpstr>
      <vt:lpstr>EXEMPLU DE CLASIFICARE A UNU DESEU PERICULOS </vt:lpstr>
      <vt:lpstr>PERICOLELE PENTRU SANATATE IDENTIFICATE </vt:lpstr>
      <vt:lpstr>PERICOLELE PENTRU MEDIU </vt:lpstr>
      <vt:lpstr>EXEMPLU DE CLASIFICARE A UNU DESEU PERICULOS </vt:lpstr>
      <vt:lpstr>EXEMPLU DE CLASIFICARE A UNU DESEU PERICULOS </vt:lpstr>
      <vt:lpstr>Life Cycle Assessment- when using waste CRT (Cathode Ray Tube) glass for manufacturing building tiles </vt:lpstr>
      <vt:lpstr>VA MULTUMESC PENTRU ATENTIE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EXEMPLU DE CLASIFICARE A UNU DESEU PERICULOS CRT </dc:title>
  <dc:creator>Claudia Babescu</dc:creator>
  <cp:lastModifiedBy>Claudia Babescu</cp:lastModifiedBy>
  <cp:revision>80</cp:revision>
  <dcterms:created xsi:type="dcterms:W3CDTF">2016-10-06T12:44:54Z</dcterms:created>
  <dcterms:modified xsi:type="dcterms:W3CDTF">2016-10-24T07:17:54Z</dcterms:modified>
</cp:coreProperties>
</file>