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7" r:id="rId4"/>
    <p:sldId id="264" r:id="rId5"/>
    <p:sldId id="290" r:id="rId6"/>
    <p:sldId id="298" r:id="rId7"/>
    <p:sldId id="265" r:id="rId8"/>
    <p:sldId id="296" r:id="rId9"/>
    <p:sldId id="292" r:id="rId10"/>
    <p:sldId id="343" r:id="rId11"/>
    <p:sldId id="293" r:id="rId12"/>
    <p:sldId id="294" r:id="rId13"/>
    <p:sldId id="295" r:id="rId14"/>
    <p:sldId id="330" r:id="rId15"/>
    <p:sldId id="332" r:id="rId16"/>
    <p:sldId id="333" r:id="rId17"/>
    <p:sldId id="336" r:id="rId18"/>
    <p:sldId id="338" r:id="rId19"/>
    <p:sldId id="337" r:id="rId20"/>
    <p:sldId id="331" r:id="rId21"/>
    <p:sldId id="334" r:id="rId22"/>
    <p:sldId id="308" r:id="rId23"/>
    <p:sldId id="341" r:id="rId24"/>
    <p:sldId id="339" r:id="rId25"/>
    <p:sldId id="327" r:id="rId26"/>
    <p:sldId id="328" r:id="rId27"/>
    <p:sldId id="307" r:id="rId28"/>
    <p:sldId id="329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8934" autoAdjust="0"/>
  </p:normalViewPr>
  <p:slideViewPr>
    <p:cSldViewPr>
      <p:cViewPr>
        <p:scale>
          <a:sx n="90" d="100"/>
          <a:sy n="90" d="100"/>
        </p:scale>
        <p:origin x="-84" y="17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B0918-49B4-448B-914A-95AD105701E9}" type="datetimeFigureOut">
              <a:rPr lang="en-GB" smtClean="0"/>
              <a:pPr/>
              <a:t>25/10/2016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BCE1F-7BC0-4B0C-8B82-FF314B4884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904320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F3D2F-ADC9-484E-857A-746CB52A8DC9}" type="datetimeFigureOut">
              <a:rPr lang="en-GB" smtClean="0"/>
              <a:pPr/>
              <a:t>25/10/2016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0C9D8-E839-417D-B744-E72620164A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901421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C9D8-E839-417D-B744-E72620164A3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C9D8-E839-417D-B744-E72620164A3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C9D8-E839-417D-B744-E72620164A3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C9D8-E839-417D-B744-E72620164A3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C9D8-E839-417D-B744-E72620164A3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  <a:buClrTx/>
              <a:buSzPts val="1000"/>
              <a:buFont typeface="Arial"/>
              <a:buChar char="-"/>
            </a:pPr>
            <a:r>
              <a:rPr lang="ro-RO" sz="1200" b="1" i="0" u="none" strike="noStrike" kern="1200" baseline="0" dirty="0" smtClean="0">
                <a:solidFill>
                  <a:schemeClr val="lt1"/>
                </a:solidFill>
                <a:latin typeface="Times New Roman"/>
              </a:rPr>
              <a:t>regenerarea uleiurilor uzate - </a:t>
            </a:r>
            <a:r>
              <a:rPr lang="ro-RO" sz="1200" b="1" i="0" u="none" strike="noStrike" kern="1200" dirty="0" smtClean="0">
                <a:solidFill>
                  <a:schemeClr val="lt1"/>
                </a:solidFill>
                <a:latin typeface="Times New Roman"/>
              </a:rPr>
              <a:t>doar pentru cazul in care se introduce  ulei uzat industrial si iese ulei proaspat???</a:t>
            </a:r>
            <a:endParaRPr lang="ro-RO" sz="1200" b="0" i="0" u="none" strike="noStrike" dirty="0" smtClean="0">
              <a:latin typeface="Arial"/>
            </a:endParaRPr>
          </a:p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o-RO" sz="1200" b="1" i="0" u="none" strike="noStrike" kern="1200" dirty="0" smtClean="0">
                <a:solidFill>
                  <a:schemeClr val="lt1"/>
                </a:solidFill>
                <a:latin typeface="Times New Roman"/>
              </a:rPr>
              <a:t>reutilizarea uleiurilor uzate, ex:</a:t>
            </a:r>
            <a:r>
              <a:rPr lang="ro-RO" sz="1200" b="1" i="0" u="none" strike="noStrike" kern="1200" baseline="0" dirty="0" smtClean="0">
                <a:solidFill>
                  <a:schemeClr val="lt1"/>
                </a:solidFill>
                <a:latin typeface="Times New Roman"/>
              </a:rPr>
              <a:t> </a:t>
            </a:r>
            <a:endParaRPr lang="en-US" sz="1200" b="1" i="0" u="none" strike="noStrike" kern="1200" dirty="0" smtClean="0">
              <a:solidFill>
                <a:schemeClr val="lt1"/>
              </a:solidFill>
              <a:latin typeface="Times New Roman"/>
            </a:endParaRPr>
          </a:p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0C9D8-E839-417D-B744-E72620164A3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  <a:buClrTx/>
              <a:buSzPts val="1000"/>
              <a:buFont typeface="Arial"/>
              <a:buChar char="-"/>
            </a:pPr>
            <a:r>
              <a:rPr lang="ro-RO" sz="1200" b="1" i="0" u="none" strike="noStrike" kern="1200" baseline="0" dirty="0" smtClean="0">
                <a:solidFill>
                  <a:schemeClr val="lt1"/>
                </a:solidFill>
                <a:latin typeface="Times New Roman"/>
              </a:rPr>
              <a:t>regenerarea uleiurilor uzate - </a:t>
            </a:r>
            <a:r>
              <a:rPr lang="ro-RO" sz="1200" b="1" i="0" u="none" strike="noStrike" kern="1200" dirty="0" smtClean="0">
                <a:solidFill>
                  <a:schemeClr val="lt1"/>
                </a:solidFill>
                <a:latin typeface="Times New Roman"/>
              </a:rPr>
              <a:t>doar pentru cazul in care se introduce  ulei uzat industrial si iese ulei proaspat???</a:t>
            </a:r>
            <a:endParaRPr lang="ro-RO" sz="1200" b="0" i="0" u="none" strike="noStrike" dirty="0" smtClean="0">
              <a:latin typeface="Arial"/>
            </a:endParaRPr>
          </a:p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o-RO" sz="1200" b="1" i="0" u="none" strike="noStrike" kern="1200" dirty="0" smtClean="0">
                <a:solidFill>
                  <a:schemeClr val="lt1"/>
                </a:solidFill>
                <a:latin typeface="Times New Roman"/>
              </a:rPr>
              <a:t>reutilizarea uleiurilor uzate, ex:</a:t>
            </a:r>
            <a:r>
              <a:rPr lang="ro-RO" sz="1200" b="1" i="0" u="none" strike="noStrike" kern="1200" baseline="0" dirty="0" smtClean="0">
                <a:solidFill>
                  <a:schemeClr val="lt1"/>
                </a:solidFill>
                <a:latin typeface="Times New Roman"/>
              </a:rPr>
              <a:t> </a:t>
            </a:r>
            <a:endParaRPr lang="en-US" sz="1200" b="1" i="0" u="none" strike="noStrike" kern="1200" dirty="0" smtClean="0">
              <a:solidFill>
                <a:schemeClr val="lt1"/>
              </a:solidFill>
              <a:latin typeface="Times New Roman"/>
            </a:endParaRPr>
          </a:p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0C9D8-E839-417D-B744-E72620164A3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C9D8-E839-417D-B744-E72620164A33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84CC92-11DC-4CAE-B3FA-D65020242B6B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65EAA-F09C-4F40-A3E9-35C662B5ACF8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44ECE-7641-4A8D-A284-E9D3129BF01C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992F3-6542-40AB-994F-0308373E3482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EDE3-03E4-4D97-AD4B-27B21B3167ED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3AD9CC-B11D-4B42-BAF0-67135AB9FADB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F5468-2086-4FF4-9E4D-66349741EDAB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BD8D7-D575-4655-81F7-EF26C9EBC0DC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79D76-BB4F-4A33-BEC1-557BE60B4D62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CA5378-4780-4BB2-987F-92D1C4E8E090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7EA579-021E-4E8D-ABA5-FEC9A8BCCE83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F12570-2E20-4E68-BB9F-5B6EA5656BBC}" type="datetime1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accesarea butonului "salveaza" determina salvarea datelor completate pana la acel moment in ???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62DB7A-A164-4810-984F-7FB7465535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ostat/web/waste/reporting-201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pm.r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gestiune_deseuri@anpm.r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77072"/>
            <a:ext cx="7772400" cy="1089466"/>
          </a:xfrm>
        </p:spPr>
        <p:txBody>
          <a:bodyPr>
            <a:normAutofit/>
          </a:bodyPr>
          <a:lstStyle/>
          <a:p>
            <a:pPr algn="ctr"/>
            <a:r>
              <a:rPr lang="ro-RO" sz="2400" dirty="0" smtClean="0"/>
              <a:t>AGENŢIA NAŢIONALĂ PENTRU PROTECŢIA MEDIULUI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STATISTICA </a:t>
            </a:r>
            <a:r>
              <a:rPr lang="en-US" sz="36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DESEURILOR</a:t>
            </a:r>
          </a:p>
        </p:txBody>
      </p:sp>
      <p:pic>
        <p:nvPicPr>
          <p:cNvPr id="4" name="Picture 4" descr="siglaANP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656"/>
            <a:ext cx="1828800" cy="706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646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6090523"/>
              </p:ext>
            </p:extLst>
          </p:nvPr>
        </p:nvGraphicFramePr>
        <p:xfrm>
          <a:off x="755576" y="908720"/>
          <a:ext cx="7704856" cy="252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043"/>
                <a:gridCol w="3722493"/>
                <a:gridCol w="2880320"/>
              </a:tblGrid>
              <a:tr h="50451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Cod </a:t>
                      </a:r>
                      <a:r>
                        <a:rPr lang="en-US" sz="1000" b="1" dirty="0" err="1" smtClean="0"/>
                        <a:t>valorificare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Denumire</a:t>
                      </a:r>
                      <a:r>
                        <a:rPr lang="en-US" sz="1000" b="1" dirty="0" smtClean="0"/>
                        <a:t>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Utilizare</a:t>
                      </a:r>
                      <a:endParaRPr lang="en-US" sz="1000" b="1" dirty="0"/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regenerarea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acizilor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bazelor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/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valorificarea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componenţilor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utilizaţi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poluării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/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 8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valorificarea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catalizatorilor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/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rerafinarea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uleiurilor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reutilizări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acestora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ro-RO" sz="1000" dirty="0" smtClean="0">
                          <a:solidFill>
                            <a:schemeClr val="tx1"/>
                          </a:solidFill>
                        </a:rPr>
                        <a:t>uleiurilor uzate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Operatii</a:t>
            </a:r>
            <a:r>
              <a:rPr lang="en-US" sz="3200" dirty="0"/>
              <a:t> de </a:t>
            </a:r>
            <a:r>
              <a:rPr lang="en-US" sz="3200" dirty="0" err="1"/>
              <a:t>valorificare</a:t>
            </a:r>
            <a:r>
              <a:rPr lang="en-US" sz="3200" dirty="0"/>
              <a:t> (R)</a:t>
            </a:r>
          </a:p>
        </p:txBody>
      </p:sp>
    </p:spTree>
    <p:extLst>
      <p:ext uri="{BB962C8B-B14F-4D97-AF65-F5344CB8AC3E}">
        <p14:creationId xmlns="" xmlns:p14="http://schemas.microsoft.com/office/powerpoint/2010/main" val="32841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17334926"/>
              </p:ext>
            </p:extLst>
          </p:nvPr>
        </p:nvGraphicFramePr>
        <p:xfrm>
          <a:off x="420115" y="757286"/>
          <a:ext cx="7953147" cy="491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043"/>
                <a:gridCol w="4107904"/>
                <a:gridCol w="2743200"/>
              </a:tblGrid>
              <a:tr h="40030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Cod </a:t>
                      </a:r>
                      <a:r>
                        <a:rPr lang="en-US" sz="1000" b="1" dirty="0" err="1" smtClean="0"/>
                        <a:t>valorificare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Denumire</a:t>
                      </a:r>
                      <a:r>
                        <a:rPr lang="en-US" sz="1000" b="1" dirty="0" smtClean="0"/>
                        <a:t>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Utilizare</a:t>
                      </a:r>
                      <a:endParaRPr lang="en-US" sz="1000" b="1" dirty="0"/>
                    </a:p>
                  </a:txBody>
                  <a:tcPr/>
                </a:tc>
              </a:tr>
              <a:tr h="59223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terenurilor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având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drept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îmbunătăţirea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ecologică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ro-RO" sz="1000" dirty="0" smtClean="0"/>
                        <a:t>a</a:t>
                      </a:r>
                      <a:r>
                        <a:rPr lang="pt-PT" sz="1000" dirty="0" smtClean="0"/>
                        <a:t>ctivit</a:t>
                      </a:r>
                      <a:r>
                        <a:rPr lang="ro-RO" sz="1000" dirty="0" smtClean="0"/>
                        <a:t>ăț</a:t>
                      </a:r>
                      <a:r>
                        <a:rPr lang="pt-PT" sz="1000" dirty="0" smtClean="0"/>
                        <a:t>i de backfilling (de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 din construc</a:t>
                      </a:r>
                      <a:r>
                        <a:rPr lang="ro-RO" sz="1000" dirty="0" smtClean="0"/>
                        <a:t>ț</a:t>
                      </a:r>
                      <a:r>
                        <a:rPr lang="pt-PT" sz="1000" dirty="0" smtClean="0"/>
                        <a:t>ii 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i demol</a:t>
                      </a:r>
                      <a:r>
                        <a:rPr lang="ro-RO" sz="1000" dirty="0" smtClean="0"/>
                        <a:t>ă</a:t>
                      </a:r>
                      <a:r>
                        <a:rPr lang="pt-PT" sz="1000" dirty="0" smtClean="0"/>
                        <a:t>ri, 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 inerte </a:t>
                      </a:r>
                      <a:r>
                        <a:rPr lang="ro-RO" sz="1000" dirty="0" smtClean="0"/>
                        <a:t>î</a:t>
                      </a:r>
                      <a:r>
                        <a:rPr lang="pt-PT" sz="1000" dirty="0" smtClean="0"/>
                        <a:t>n general, sticl</a:t>
                      </a:r>
                      <a:r>
                        <a:rPr lang="ro-RO" sz="1000" dirty="0" smtClean="0"/>
                        <a:t>ă</a:t>
                      </a:r>
                      <a:r>
                        <a:rPr lang="pt-PT" sz="1000" dirty="0" smtClean="0"/>
                        <a:t> folosite la reumplerea unor excava</a:t>
                      </a:r>
                      <a:r>
                        <a:rPr lang="ro-RO" sz="1000" dirty="0" smtClean="0"/>
                        <a:t>ț</a:t>
                      </a:r>
                      <a:r>
                        <a:rPr lang="pt-PT" sz="1000" dirty="0" smtClean="0"/>
                        <a:t>ii)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ro-RO" sz="1000" dirty="0" smtClean="0"/>
                        <a:t>d</a:t>
                      </a:r>
                      <a:r>
                        <a:rPr lang="pt-PT" sz="1000" dirty="0" smtClean="0"/>
                        <a:t>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 utilizate pe terenurile arabile </a:t>
                      </a:r>
                      <a:r>
                        <a:rPr lang="ro-RO" sz="1000" dirty="0" smtClean="0"/>
                        <a:t>î</a:t>
                      </a:r>
                      <a:r>
                        <a:rPr lang="pt-PT" sz="1000" dirty="0" smtClean="0"/>
                        <a:t>n scopul </a:t>
                      </a:r>
                      <a:r>
                        <a:rPr lang="ro-RO" sz="1000" dirty="0" smtClean="0"/>
                        <a:t>î</a:t>
                      </a:r>
                      <a:r>
                        <a:rPr lang="pt-PT" sz="1000" dirty="0" smtClean="0"/>
                        <a:t>mbun</a:t>
                      </a:r>
                      <a:r>
                        <a:rPr lang="ro-RO" sz="1000" dirty="0" smtClean="0"/>
                        <a:t>ă</a:t>
                      </a:r>
                      <a:r>
                        <a:rPr lang="pt-PT" sz="1000" dirty="0" smtClean="0"/>
                        <a:t>t</a:t>
                      </a:r>
                      <a:r>
                        <a:rPr lang="ro-RO" sz="1000" dirty="0" smtClean="0"/>
                        <a:t>ăț</a:t>
                      </a:r>
                      <a:r>
                        <a:rPr lang="pt-PT" sz="1000" dirty="0" smtClean="0"/>
                        <a:t>irii calit</a:t>
                      </a:r>
                      <a:r>
                        <a:rPr lang="ro-RO" sz="1000" dirty="0" smtClean="0"/>
                        <a:t>ăț</a:t>
                      </a:r>
                      <a:r>
                        <a:rPr lang="pt-PT" sz="1000" dirty="0" smtClean="0"/>
                        <a:t>ii acestora (n</a:t>
                      </a:r>
                      <a:r>
                        <a:rPr lang="ro-RO" sz="1000" dirty="0" smtClean="0"/>
                        <a:t>ă</a:t>
                      </a:r>
                      <a:r>
                        <a:rPr lang="pt-PT" sz="1000" dirty="0" smtClean="0"/>
                        <a:t>mol, 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eurile rezultate de la compostare, animaliere)</a:t>
                      </a:r>
                      <a:endParaRPr lang="en-US" sz="1000" dirty="0" smtClean="0"/>
                    </a:p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42772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11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obţinute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dintre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R 1 la R 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114214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12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schimbul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vederea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expunerii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dintre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R 1 la R 11.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cazul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nu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niciun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alt cod R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corespunzător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aceasta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valorificare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inclusiv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preprocesarea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cum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sfărâmarea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compactarea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granularea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mărunţirea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uscată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condiţionarea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reambalarea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amestecarea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supunerea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dintre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R 1 la R 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kumimoji="0" lang="pt-P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kumimoji="0" lang="pt-PT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schimbul de de</a:t>
                      </a:r>
                      <a:r>
                        <a:rPr kumimoji="0" lang="ro-R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</a:t>
                      </a:r>
                      <a:r>
                        <a:rPr kumimoji="0" lang="pt-PT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euri </a:t>
                      </a:r>
                      <a:r>
                        <a:rPr kumimoji="0" lang="ro-R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</a:t>
                      </a:r>
                      <a:r>
                        <a:rPr kumimoji="0" lang="pt-PT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ntre un generator </a:t>
                      </a:r>
                      <a:r>
                        <a:rPr kumimoji="0" lang="ro-R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</a:t>
                      </a:r>
                      <a:r>
                        <a:rPr kumimoji="0" lang="pt-PT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un colector</a:t>
                      </a:r>
                      <a:endParaRPr kumimoji="0" lang="ro-RO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ro-R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pentru operatiile de </a:t>
                      </a:r>
                      <a:r>
                        <a:rPr kumimoji="0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</a:t>
                      </a:r>
                      <a:r>
                        <a:rPr kumimoji="0" lang="ro-R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tratare:</a:t>
                      </a:r>
                      <a:r>
                        <a:rPr kumimoji="0" lang="ro-RO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sortare,  demontare, dezmembrare, compactare, maruntire, shredder,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ro-RO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 lamurim in legatura cu op ec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</a:t>
                      </a:r>
                      <a:r>
                        <a:rPr kumimoji="0" lang="en-US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trateaza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DEEE-</a:t>
                      </a:r>
                      <a:r>
                        <a:rPr kumimoji="0" lang="en-US" sz="1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uri</a:t>
                      </a:r>
                      <a:r>
                        <a:rPr kumimoji="0" lang="ro-RO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</a:t>
                      </a:r>
                      <a:r>
                        <a:rPr kumimoji="0" lang="ro-RO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remlin, 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kumimoji="0" lang="ro-RO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reenwee, 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kumimoji="0" lang="ro-RO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rennlamp care fac R12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5182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13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oricărei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R 1 la R 12 (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excluzând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colectării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înseamnă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potrivit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prevederilor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pct. 6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kumimoji="0" lang="en-US" sz="10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anexa</a:t>
                      </a:r>
                      <a:r>
                        <a:rPr kumimoji="0" lang="en-US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nr. 1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dirty="0" smtClean="0"/>
                        <a:t>Exist</a:t>
                      </a:r>
                      <a:r>
                        <a:rPr lang="ro-RO" sz="1000" b="0" dirty="0" smtClean="0"/>
                        <a:t>ă</a:t>
                      </a:r>
                      <a:r>
                        <a:rPr lang="pt-PT" sz="1000" b="0" dirty="0" smtClean="0"/>
                        <a:t> operatori economici care sunt autoriza</a:t>
                      </a:r>
                      <a:r>
                        <a:rPr lang="ro-RO" sz="1000" b="0" dirty="0" smtClean="0"/>
                        <a:t>ț</a:t>
                      </a:r>
                      <a:r>
                        <a:rPr lang="pt-PT" sz="1000" b="0" dirty="0" smtClean="0"/>
                        <a:t>i pentru stocarea temporar</a:t>
                      </a:r>
                      <a:r>
                        <a:rPr lang="ro-RO" sz="1000" b="0" dirty="0" smtClean="0"/>
                        <a:t>ă</a:t>
                      </a:r>
                      <a:r>
                        <a:rPr lang="pt-PT" sz="1000" b="0" dirty="0" smtClean="0"/>
                        <a:t> a de</a:t>
                      </a:r>
                      <a:r>
                        <a:rPr lang="ro-RO" sz="1000" b="0" dirty="0" smtClean="0"/>
                        <a:t>ș</a:t>
                      </a:r>
                      <a:r>
                        <a:rPr lang="pt-PT" sz="1000" b="0" dirty="0" smtClean="0"/>
                        <a:t>eurilor. Ei pot stoca de</a:t>
                      </a:r>
                      <a:r>
                        <a:rPr lang="ro-RO" sz="1000" b="0" dirty="0" smtClean="0"/>
                        <a:t>ș</a:t>
                      </a:r>
                      <a:r>
                        <a:rPr lang="pt-PT" sz="1000" b="0" dirty="0" smtClean="0"/>
                        <a:t>eurile maxim trei ani, cand destina</a:t>
                      </a:r>
                      <a:r>
                        <a:rPr lang="ro-RO" sz="1000" b="0" dirty="0" smtClean="0"/>
                        <a:t>ț</a:t>
                      </a:r>
                      <a:r>
                        <a:rPr lang="pt-PT" sz="1000" b="0" dirty="0" smtClean="0"/>
                        <a:t>ia ulterioara a acestora este ‘valorificarea’.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In </a:t>
                      </a:r>
                      <a:r>
                        <a:rPr lang="en-US" sz="1000" b="0" dirty="0" err="1" smtClean="0"/>
                        <a:t>cazul</a:t>
                      </a:r>
                      <a:r>
                        <a:rPr lang="en-US" sz="1000" b="0" dirty="0" smtClean="0"/>
                        <a:t> </a:t>
                      </a:r>
                      <a:r>
                        <a:rPr lang="en-US" sz="1000" b="0" dirty="0" err="1" smtClean="0"/>
                        <a:t>stocarii</a:t>
                      </a:r>
                      <a:r>
                        <a:rPr lang="en-US" sz="1000" b="0" dirty="0" smtClean="0"/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colectării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chestionarele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cuprind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dirty="0" smtClean="0"/>
                        <a:t>c</a:t>
                      </a:r>
                      <a:r>
                        <a:rPr lang="ro-RO" sz="1000" b="0" dirty="0" smtClean="0"/>
                        <a:t>â</a:t>
                      </a:r>
                      <a:r>
                        <a:rPr lang="pt-PT" sz="1000" b="0" dirty="0" smtClean="0"/>
                        <a:t>mpul “stoc la sf</a:t>
                      </a:r>
                      <a:r>
                        <a:rPr lang="ro-RO" sz="1000" b="0" dirty="0" smtClean="0"/>
                        <a:t>â</a:t>
                      </a:r>
                      <a:r>
                        <a:rPr lang="pt-PT" sz="1000" b="0" dirty="0" smtClean="0"/>
                        <a:t>r</a:t>
                      </a:r>
                      <a:r>
                        <a:rPr lang="ro-RO" sz="1000" b="0" dirty="0" smtClean="0"/>
                        <a:t>ș</a:t>
                      </a:r>
                      <a:r>
                        <a:rPr lang="pt-PT" sz="1000" b="0" dirty="0" smtClean="0"/>
                        <a:t>itul anului”.</a:t>
                      </a:r>
                      <a:endParaRPr lang="en-US" sz="1000" b="0" dirty="0" smtClean="0"/>
                    </a:p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Operatii</a:t>
            </a:r>
            <a:r>
              <a:rPr lang="en-US" sz="3200" dirty="0" smtClean="0"/>
              <a:t> de </a:t>
            </a:r>
            <a:r>
              <a:rPr lang="en-US" sz="3200" dirty="0" err="1" smtClean="0"/>
              <a:t>valorificare</a:t>
            </a:r>
            <a:r>
              <a:rPr lang="en-US" sz="3200" dirty="0" smtClean="0"/>
              <a:t> (R)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67544" y="5752370"/>
            <a:ext cx="79208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pt-PT" sz="1000" dirty="0" smtClean="0"/>
              <a:t>Codurile </a:t>
            </a:r>
            <a:r>
              <a:rPr lang="pt-PT" sz="1000" b="1" dirty="0"/>
              <a:t>R6, R7, R8 </a:t>
            </a:r>
            <a:r>
              <a:rPr lang="ro-RO" sz="1000" dirty="0" smtClean="0"/>
              <a:t>ș</a:t>
            </a:r>
            <a:r>
              <a:rPr lang="pt-PT" sz="1000" dirty="0" smtClean="0"/>
              <a:t>i</a:t>
            </a:r>
            <a:r>
              <a:rPr lang="pt-PT" sz="1000" b="1" dirty="0" smtClean="0"/>
              <a:t> </a:t>
            </a:r>
            <a:r>
              <a:rPr lang="pt-PT" sz="1000" b="1" dirty="0"/>
              <a:t>R11</a:t>
            </a:r>
            <a:r>
              <a:rPr lang="pt-PT" sz="1000" dirty="0"/>
              <a:t> </a:t>
            </a:r>
            <a:r>
              <a:rPr lang="pt-PT" sz="1000" dirty="0" smtClean="0"/>
              <a:t>nu reprezinta operatii uzuale de valorificare a deseurilor, drept pentru care utilizarea acestora trebuie analizata in detaliu. 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0693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2081779"/>
              </p:ext>
            </p:extLst>
          </p:nvPr>
        </p:nvGraphicFramePr>
        <p:xfrm>
          <a:off x="539552" y="1137920"/>
          <a:ext cx="7632848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822"/>
                <a:gridCol w="3988827"/>
                <a:gridCol w="2501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Cod </a:t>
                      </a:r>
                      <a:r>
                        <a:rPr lang="en-US" sz="1000" b="1" dirty="0" err="1" smtClean="0"/>
                        <a:t>eliminare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Denumire</a:t>
                      </a:r>
                      <a:r>
                        <a:rPr lang="en-US" sz="1000" b="1" dirty="0" smtClean="0"/>
                        <a:t>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Utilizare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sol,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asemenea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depozitare </a:t>
                      </a:r>
                      <a:r>
                        <a:rPr lang="ro-RO" sz="1000" dirty="0" smtClean="0"/>
                        <a:t>î</a:t>
                      </a:r>
                      <a:r>
                        <a:rPr lang="pt-PT" sz="1000" dirty="0" smtClean="0"/>
                        <a:t>n depozite ne-conforme 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solului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biodegradarea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lichide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nămolurilor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asemenea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injectarea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adâncime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injectarea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pot fi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pompate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puţuri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saline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geologice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asemenea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acumulare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suprafaţă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depunerea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lichide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nămolurilor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bazine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iazuri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lagune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asemenea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depunerea in bataluri, iazuri 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special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construite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depunerea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compartimente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separate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etanşe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care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acoperite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izolate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faţă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celelalte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faţă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înconjurător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asemenea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depozitare </a:t>
                      </a:r>
                      <a:r>
                        <a:rPr lang="ro-RO" sz="1000" dirty="0" smtClean="0"/>
                        <a:t>î</a:t>
                      </a:r>
                      <a:r>
                        <a:rPr lang="pt-PT" sz="1000" dirty="0" smtClean="0"/>
                        <a:t>n depozite conforme</a:t>
                      </a: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6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evacuarea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într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-o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cu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excepţia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mărilor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oceanelor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evacuarea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mări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oceane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inclusiv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subsolul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biologică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neprevăzută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anexă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care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generează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mixturi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finale eliminate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uneia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dintre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D 1 la D 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nstala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</a:rPr>
                        <a:t>ț</a:t>
                      </a:r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ii de tratare mecano-biologic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</a:rPr>
                        <a:t>ă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o-RO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bioremediere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pentru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deseurile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care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ies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din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instalatiile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bioremediere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care au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destinatia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eliminare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fizico-chimică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neprevăzută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anexă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care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generează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mixturi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finale eliminate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uneia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dintre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D 1 la D 12,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evaporare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calcinare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asemenea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/>
                        <a:t>i</a:t>
                      </a:r>
                      <a:r>
                        <a:rPr lang="pt-PT" sz="1000" dirty="0" smtClean="0"/>
                        <a:t>nstala</a:t>
                      </a:r>
                      <a:r>
                        <a:rPr lang="ro-RO" sz="1000" dirty="0" smtClean="0"/>
                        <a:t>ț</a:t>
                      </a:r>
                      <a:r>
                        <a:rPr lang="pt-PT" sz="1000" dirty="0" smtClean="0"/>
                        <a:t>ii de tratare fizico-chimic</a:t>
                      </a:r>
                      <a:r>
                        <a:rPr lang="ro-RO" sz="1000" dirty="0" smtClean="0"/>
                        <a:t>ă 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Operatii</a:t>
            </a:r>
            <a:r>
              <a:rPr lang="en-US" sz="3200" dirty="0"/>
              <a:t> de </a:t>
            </a:r>
            <a:r>
              <a:rPr lang="en-US" sz="3200" dirty="0" err="1"/>
              <a:t>eliminare</a:t>
            </a:r>
            <a:r>
              <a:rPr lang="en-US" sz="3200" dirty="0"/>
              <a:t> (D)</a:t>
            </a:r>
          </a:p>
        </p:txBody>
      </p:sp>
    </p:spTree>
    <p:extLst>
      <p:ext uri="{BB962C8B-B14F-4D97-AF65-F5344CB8AC3E}">
        <p14:creationId xmlns="" xmlns:p14="http://schemas.microsoft.com/office/powerpoint/2010/main" val="34940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932145"/>
              </p:ext>
            </p:extLst>
          </p:nvPr>
        </p:nvGraphicFramePr>
        <p:xfrm>
          <a:off x="395536" y="980728"/>
          <a:ext cx="82296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411824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Cod </a:t>
                      </a:r>
                      <a:r>
                        <a:rPr lang="en-US" sz="1000" b="1" dirty="0" err="1" smtClean="0"/>
                        <a:t>eliminare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Denumire</a:t>
                      </a:r>
                      <a:r>
                        <a:rPr lang="en-US" sz="1000" b="1" dirty="0" smtClean="0"/>
                        <a:t>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Utilizare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10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incinerarea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incinerare 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11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incinerarea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mare.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Această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interzisă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legislaţia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Uniunii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Europene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convenţii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internaţionale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12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recipiente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într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-o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asemenea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 Romania</a:t>
                      </a:r>
                      <a:r>
                        <a:rPr lang="en-US" sz="1000" baseline="0" dirty="0" smtClean="0"/>
                        <a:t> nu </a:t>
                      </a:r>
                      <a:r>
                        <a:rPr lang="en-US" sz="1000" baseline="0" dirty="0" err="1" smtClean="0"/>
                        <a:t>exista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instalatii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autorizate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pentru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stocarea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subterana</a:t>
                      </a:r>
                      <a:r>
                        <a:rPr lang="en-US" sz="1000" baseline="0" dirty="0" smtClean="0"/>
                        <a:t> a </a:t>
                      </a:r>
                      <a:r>
                        <a:rPr lang="en-US" sz="1000" baseline="0" dirty="0" err="1" smtClean="0"/>
                        <a:t>deseurilor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13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amestecarea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anterioară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oricărei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D 1 la D 12.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cazul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nu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niciun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alt cod D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corespunzător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aceasta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inclusiv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preprocesarea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cum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sfărâmarea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compactarea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granularea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mărunţirea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uscată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condiţionarea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supunerea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dintre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D 1 la D 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/>
                        <a:t>d</a:t>
                      </a:r>
                      <a:r>
                        <a:rPr lang="pt-PT" sz="1000" dirty="0" smtClean="0"/>
                        <a:t>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eurile municipale care ajung la sta</a:t>
                      </a:r>
                      <a:r>
                        <a:rPr lang="ro-RO" sz="1000" dirty="0" smtClean="0"/>
                        <a:t>ț</a:t>
                      </a:r>
                      <a:r>
                        <a:rPr lang="pt-PT" sz="1000" dirty="0" smtClean="0"/>
                        <a:t>ia de transfer </a:t>
                      </a:r>
                      <a:endParaRPr lang="it-IT" sz="1000" dirty="0" smtClean="0"/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14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reambalarea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anterioară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oricărei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D 1 la D 13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o-RO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cazul in care un colector preia deseuri in vederea eliminarii, dar nu le elimina el</a:t>
                      </a:r>
                      <a:endParaRPr kumimoji="0"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15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oricărei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numerotate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D 1 la D 14,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excluzând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colectării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înseamnă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potrivit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prevederilor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pct. 6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kumimoji="0" lang="en-US" sz="10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anexa</a:t>
                      </a:r>
                      <a:r>
                        <a:rPr kumimoji="0" lang="en-US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nr. 1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Exist</a:t>
                      </a:r>
                      <a:r>
                        <a:rPr lang="ro-RO" sz="1000" dirty="0" smtClean="0"/>
                        <a:t>ă</a:t>
                      </a:r>
                      <a:r>
                        <a:rPr lang="pt-PT" sz="1000" dirty="0" smtClean="0"/>
                        <a:t> operatori economici care sunt autorizati pentru stocarea temporar</a:t>
                      </a:r>
                      <a:r>
                        <a:rPr lang="ro-RO" sz="1000" dirty="0" smtClean="0"/>
                        <a:t>ă</a:t>
                      </a:r>
                      <a:r>
                        <a:rPr lang="pt-PT" sz="1000" dirty="0" smtClean="0"/>
                        <a:t> a 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eurilor. Ei pot stoca 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eurile maxim 1 an, atunci cand destina</a:t>
                      </a:r>
                      <a:r>
                        <a:rPr lang="ro-RO" sz="1000" dirty="0" smtClean="0"/>
                        <a:t>ț</a:t>
                      </a:r>
                      <a:r>
                        <a:rPr lang="pt-PT" sz="1000" dirty="0" smtClean="0"/>
                        <a:t>ia ulterioara a acestora este “eliminarea”.</a:t>
                      </a:r>
                      <a:r>
                        <a:rPr lang="pt-PT" sz="1000" b="1" dirty="0" smtClean="0"/>
                        <a:t> </a:t>
                      </a:r>
                    </a:p>
                    <a:p>
                      <a:endParaRPr lang="pt-PT" sz="1000" b="1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In </a:t>
                      </a:r>
                      <a:r>
                        <a:rPr lang="en-US" sz="1000" b="0" dirty="0" err="1" smtClean="0"/>
                        <a:t>cazul</a:t>
                      </a:r>
                      <a:r>
                        <a:rPr lang="en-US" sz="1000" b="0" dirty="0" smtClean="0"/>
                        <a:t> </a:t>
                      </a:r>
                      <a:r>
                        <a:rPr lang="en-US" sz="1000" b="0" dirty="0" err="1" smtClean="0"/>
                        <a:t>stocarii</a:t>
                      </a:r>
                      <a:r>
                        <a:rPr lang="en-US" sz="1000" b="0" dirty="0" smtClean="0"/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înaintea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colectării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deşeul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chestionarele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cuprind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dirty="0" smtClean="0"/>
                        <a:t>c</a:t>
                      </a:r>
                      <a:r>
                        <a:rPr lang="ro-RO" sz="1000" b="0" dirty="0" smtClean="0"/>
                        <a:t>â</a:t>
                      </a:r>
                      <a:r>
                        <a:rPr lang="pt-PT" sz="1000" b="0" dirty="0" smtClean="0"/>
                        <a:t>mpul “stoc la sf</a:t>
                      </a:r>
                      <a:r>
                        <a:rPr lang="ro-RO" sz="1000" b="0" dirty="0" smtClean="0"/>
                        <a:t>â</a:t>
                      </a:r>
                      <a:r>
                        <a:rPr lang="pt-PT" sz="1000" b="0" dirty="0" smtClean="0"/>
                        <a:t>r</a:t>
                      </a:r>
                      <a:r>
                        <a:rPr lang="ro-RO" sz="1000" b="0" dirty="0" smtClean="0"/>
                        <a:t>ș</a:t>
                      </a:r>
                      <a:r>
                        <a:rPr lang="pt-PT" sz="1000" b="0" dirty="0" smtClean="0"/>
                        <a:t>itul anului”.</a:t>
                      </a:r>
                      <a:endParaRPr lang="en-US" sz="1000" b="0" dirty="0" smtClean="0"/>
                    </a:p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Operatii</a:t>
            </a:r>
            <a:r>
              <a:rPr lang="en-US" sz="3200" dirty="0"/>
              <a:t> de </a:t>
            </a:r>
            <a:r>
              <a:rPr lang="en-US" sz="3200" dirty="0" err="1"/>
              <a:t>eliminare</a:t>
            </a:r>
            <a:r>
              <a:rPr lang="en-US" sz="3200" dirty="0"/>
              <a:t> (D)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5589240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pt-PT" sz="1000" dirty="0"/>
              <a:t>Codurile </a:t>
            </a:r>
            <a:r>
              <a:rPr lang="pt-PT" sz="1000" b="1" dirty="0"/>
              <a:t>D2, D3, </a:t>
            </a:r>
            <a:r>
              <a:rPr lang="pt-PT" sz="1000" b="1" dirty="0" smtClean="0"/>
              <a:t>D6 </a:t>
            </a:r>
            <a:r>
              <a:rPr lang="pt-PT" sz="1000" dirty="0" smtClean="0"/>
              <a:t>si</a:t>
            </a:r>
            <a:r>
              <a:rPr lang="pt-PT" sz="1000" b="1" dirty="0" smtClean="0"/>
              <a:t> D7</a:t>
            </a:r>
            <a:r>
              <a:rPr lang="ro-RO" sz="1000" b="1" dirty="0" smtClean="0"/>
              <a:t> </a:t>
            </a:r>
            <a:r>
              <a:rPr lang="pt-PT" sz="1000" b="1" dirty="0" smtClean="0"/>
              <a:t> </a:t>
            </a:r>
            <a:r>
              <a:rPr lang="pt-PT" sz="1000" dirty="0" smtClean="0"/>
              <a:t>nu </a:t>
            </a:r>
            <a:r>
              <a:rPr lang="pt-PT" sz="1000" dirty="0"/>
              <a:t>reprezinta operatii uzuale de </a:t>
            </a:r>
            <a:r>
              <a:rPr lang="pt-PT" sz="1000" dirty="0" smtClean="0"/>
              <a:t>eliminare </a:t>
            </a:r>
            <a:r>
              <a:rPr lang="pt-PT" sz="1000" dirty="0"/>
              <a:t>a deseurilor, drept pentru care utilizarea acestora trebuie analizata in </a:t>
            </a:r>
            <a:r>
              <a:rPr lang="pt-PT" sz="1000" dirty="0" smtClean="0"/>
              <a:t>detaliu</a:t>
            </a:r>
            <a:r>
              <a:rPr lang="ro-RO" sz="1000" dirty="0" smtClean="0"/>
              <a:t>.</a:t>
            </a:r>
            <a:endParaRPr lang="pt-PT" sz="1000" dirty="0"/>
          </a:p>
        </p:txBody>
      </p:sp>
    </p:spTree>
    <p:extLst>
      <p:ext uri="{BB962C8B-B14F-4D97-AF65-F5344CB8AC3E}">
        <p14:creationId xmlns="" xmlns:p14="http://schemas.microsoft.com/office/powerpoint/2010/main" val="31152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o-RO" sz="4500" dirty="0" smtClean="0"/>
              <a:t>O</a:t>
            </a:r>
            <a:r>
              <a:rPr lang="en-US" sz="4500" dirty="0" err="1" smtClean="0"/>
              <a:t>peratorii</a:t>
            </a:r>
            <a:r>
              <a:rPr lang="en-US" sz="4500" dirty="0" smtClean="0"/>
              <a:t> de </a:t>
            </a:r>
            <a:r>
              <a:rPr lang="en-US" sz="4500" dirty="0" err="1" smtClean="0"/>
              <a:t>salubritate</a:t>
            </a:r>
            <a:r>
              <a:rPr lang="en-US" sz="4500" dirty="0" smtClean="0"/>
              <a:t> care </a:t>
            </a:r>
            <a:r>
              <a:rPr lang="en-US" sz="4500" dirty="0" err="1" smtClean="0"/>
              <a:t>completeaza</a:t>
            </a:r>
            <a:r>
              <a:rPr lang="en-US" sz="4500" dirty="0" smtClean="0"/>
              <a:t> </a:t>
            </a:r>
            <a:r>
              <a:rPr lang="en-US" sz="4500" dirty="0" err="1" smtClean="0"/>
              <a:t>chestionar</a:t>
            </a:r>
            <a:r>
              <a:rPr lang="en-US" sz="4500" dirty="0" smtClean="0"/>
              <a:t> MUN </a:t>
            </a:r>
            <a:r>
              <a:rPr lang="en-US" sz="4500" dirty="0" err="1" smtClean="0"/>
              <a:t>dintr</a:t>
            </a:r>
            <a:r>
              <a:rPr lang="en-US" sz="4500" dirty="0" smtClean="0"/>
              <a:t>-un </a:t>
            </a:r>
            <a:r>
              <a:rPr lang="en-US" sz="4500" dirty="0" err="1" smtClean="0"/>
              <a:t>judet</a:t>
            </a:r>
            <a:r>
              <a:rPr lang="en-US" sz="4500" dirty="0" smtClean="0"/>
              <a:t> </a:t>
            </a:r>
            <a:r>
              <a:rPr lang="en-US" sz="4500" dirty="0" err="1" smtClean="0"/>
              <a:t>si</a:t>
            </a:r>
            <a:r>
              <a:rPr lang="en-US" sz="4500" dirty="0" smtClean="0"/>
              <a:t> </a:t>
            </a:r>
            <a:r>
              <a:rPr lang="en-US" sz="4500" dirty="0" err="1" smtClean="0"/>
              <a:t>trimit</a:t>
            </a:r>
            <a:r>
              <a:rPr lang="en-US" sz="4500" dirty="0" smtClean="0"/>
              <a:t> </a:t>
            </a:r>
            <a:r>
              <a:rPr lang="en-US" sz="4500" dirty="0" err="1" smtClean="0"/>
              <a:t>deseurile</a:t>
            </a:r>
            <a:r>
              <a:rPr lang="en-US" sz="4500" dirty="0" smtClean="0"/>
              <a:t> la </a:t>
            </a:r>
            <a:r>
              <a:rPr lang="en-US" sz="4500" dirty="0" err="1" smtClean="0"/>
              <a:t>instalatiile</a:t>
            </a:r>
            <a:r>
              <a:rPr lang="en-US" sz="4500" dirty="0" smtClean="0"/>
              <a:t> de </a:t>
            </a:r>
            <a:r>
              <a:rPr lang="en-US" sz="4500" dirty="0" err="1" smtClean="0"/>
              <a:t>sortare</a:t>
            </a:r>
            <a:r>
              <a:rPr lang="en-US" sz="4500" dirty="0" smtClean="0"/>
              <a:t>/transfer/</a:t>
            </a:r>
            <a:r>
              <a:rPr lang="en-US" sz="4500" dirty="0" err="1" smtClean="0"/>
              <a:t>depozit</a:t>
            </a:r>
            <a:r>
              <a:rPr lang="en-US" sz="4500" dirty="0" smtClean="0"/>
              <a:t> (</a:t>
            </a:r>
            <a:r>
              <a:rPr lang="en-US" sz="4500" dirty="0" err="1" smtClean="0"/>
              <a:t>informatii</a:t>
            </a:r>
            <a:r>
              <a:rPr lang="en-US" sz="4500" dirty="0" smtClean="0"/>
              <a:t> </a:t>
            </a:r>
            <a:r>
              <a:rPr lang="en-US" sz="4500" dirty="0" err="1" smtClean="0"/>
              <a:t>completate</a:t>
            </a:r>
            <a:r>
              <a:rPr lang="en-US" sz="4500" dirty="0" smtClean="0"/>
              <a:t> de </a:t>
            </a:r>
            <a:r>
              <a:rPr lang="en-US" sz="4500" dirty="0" err="1" smtClean="0"/>
              <a:t>alti</a:t>
            </a:r>
            <a:r>
              <a:rPr lang="en-US" sz="4500" dirty="0" smtClean="0"/>
              <a:t> </a:t>
            </a:r>
            <a:r>
              <a:rPr lang="en-US" sz="4500" dirty="0" err="1" smtClean="0"/>
              <a:t>operatori</a:t>
            </a:r>
            <a:r>
              <a:rPr lang="en-US" sz="4500" dirty="0" smtClean="0"/>
              <a:t> </a:t>
            </a:r>
            <a:r>
              <a:rPr lang="en-US" sz="4500" dirty="0" err="1" smtClean="0"/>
              <a:t>economici</a:t>
            </a:r>
            <a:r>
              <a:rPr lang="en-US" sz="4500" dirty="0" smtClean="0"/>
              <a:t> din </a:t>
            </a:r>
            <a:r>
              <a:rPr lang="en-US" sz="4500" dirty="0" err="1" smtClean="0"/>
              <a:t>acelas</a:t>
            </a:r>
            <a:r>
              <a:rPr lang="en-US" sz="4500" dirty="0" smtClean="0"/>
              <a:t> </a:t>
            </a:r>
            <a:r>
              <a:rPr lang="en-US" sz="4500" dirty="0" err="1" smtClean="0"/>
              <a:t>judet</a:t>
            </a:r>
            <a:r>
              <a:rPr lang="en-US" sz="4500" dirty="0" smtClean="0"/>
              <a:t> </a:t>
            </a:r>
            <a:r>
              <a:rPr lang="en-US" sz="4500" dirty="0" err="1" smtClean="0"/>
              <a:t>sau</a:t>
            </a:r>
            <a:r>
              <a:rPr lang="en-US" sz="4500" dirty="0" smtClean="0"/>
              <a:t> din </a:t>
            </a:r>
            <a:r>
              <a:rPr lang="en-US" sz="4500" dirty="0" err="1" smtClean="0"/>
              <a:t>alte</a:t>
            </a:r>
            <a:r>
              <a:rPr lang="en-US" sz="4500" dirty="0" smtClean="0"/>
              <a:t> </a:t>
            </a:r>
            <a:r>
              <a:rPr lang="en-US" sz="4500" dirty="0" err="1" smtClean="0"/>
              <a:t>judete</a:t>
            </a:r>
            <a:r>
              <a:rPr lang="en-US" sz="4500" dirty="0" smtClean="0"/>
              <a:t>, </a:t>
            </a:r>
            <a:r>
              <a:rPr lang="en-US" sz="4500" dirty="0" err="1" smtClean="0"/>
              <a:t>chestionarul</a:t>
            </a:r>
            <a:r>
              <a:rPr lang="en-US" sz="4500" dirty="0" smtClean="0"/>
              <a:t> TRAT)</a:t>
            </a:r>
            <a:r>
              <a:rPr lang="ro-RO" sz="45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o-RO" sz="4500" dirty="0" smtClean="0"/>
              <a:t>Operatorii economici colectori care colecteaza deseuri de la PF (sursa de colectare) </a:t>
            </a:r>
            <a:r>
              <a:rPr lang="en-US" sz="4500" dirty="0" err="1" smtClean="0"/>
              <a:t>si</a:t>
            </a:r>
            <a:r>
              <a:rPr lang="en-US" sz="4500" dirty="0" smtClean="0"/>
              <a:t> </a:t>
            </a:r>
            <a:r>
              <a:rPr lang="en-US" sz="4500" dirty="0" err="1" smtClean="0"/>
              <a:t>trimit</a:t>
            </a:r>
            <a:r>
              <a:rPr lang="en-US" sz="4500" dirty="0" smtClean="0"/>
              <a:t> </a:t>
            </a:r>
            <a:r>
              <a:rPr lang="en-US" sz="4500" dirty="0" err="1" smtClean="0"/>
              <a:t>deseurile</a:t>
            </a:r>
            <a:r>
              <a:rPr lang="en-US" sz="4500" dirty="0" smtClean="0"/>
              <a:t> la </a:t>
            </a:r>
            <a:r>
              <a:rPr lang="en-US" sz="4500" dirty="0" err="1" smtClean="0"/>
              <a:t>instalatiile</a:t>
            </a:r>
            <a:r>
              <a:rPr lang="en-US" sz="4500" dirty="0" smtClean="0"/>
              <a:t> de </a:t>
            </a:r>
            <a:r>
              <a:rPr lang="en-US" sz="4500" dirty="0" err="1" smtClean="0"/>
              <a:t>sortare</a:t>
            </a:r>
            <a:r>
              <a:rPr lang="en-US" sz="4500" dirty="0" smtClean="0"/>
              <a:t>/transfer/</a:t>
            </a:r>
            <a:r>
              <a:rPr lang="en-US" sz="4500" dirty="0" err="1" smtClean="0"/>
              <a:t>depozit</a:t>
            </a:r>
            <a:r>
              <a:rPr lang="en-US" sz="4500" dirty="0" smtClean="0"/>
              <a:t> (</a:t>
            </a:r>
            <a:r>
              <a:rPr lang="en-US" sz="4500" dirty="0" err="1" smtClean="0"/>
              <a:t>informatii</a:t>
            </a:r>
            <a:r>
              <a:rPr lang="en-US" sz="4500" dirty="0" smtClean="0"/>
              <a:t> </a:t>
            </a:r>
            <a:r>
              <a:rPr lang="en-US" sz="4500" dirty="0" err="1" smtClean="0"/>
              <a:t>completate</a:t>
            </a:r>
            <a:r>
              <a:rPr lang="en-US" sz="4500" dirty="0" smtClean="0"/>
              <a:t> de </a:t>
            </a:r>
            <a:r>
              <a:rPr lang="en-US" sz="4500" dirty="0" err="1" smtClean="0"/>
              <a:t>alti</a:t>
            </a:r>
            <a:r>
              <a:rPr lang="en-US" sz="4500" dirty="0" smtClean="0"/>
              <a:t> </a:t>
            </a:r>
            <a:r>
              <a:rPr lang="en-US" sz="4500" dirty="0" err="1" smtClean="0"/>
              <a:t>operatori</a:t>
            </a:r>
            <a:r>
              <a:rPr lang="en-US" sz="4500" dirty="0" smtClean="0"/>
              <a:t> </a:t>
            </a:r>
            <a:r>
              <a:rPr lang="en-US" sz="4500" dirty="0" err="1" smtClean="0"/>
              <a:t>economici</a:t>
            </a:r>
            <a:r>
              <a:rPr lang="en-US" sz="4500" dirty="0" smtClean="0"/>
              <a:t> din </a:t>
            </a:r>
            <a:r>
              <a:rPr lang="en-US" sz="4500" dirty="0" err="1" smtClean="0"/>
              <a:t>acelas</a:t>
            </a:r>
            <a:r>
              <a:rPr lang="en-US" sz="4500" dirty="0" smtClean="0"/>
              <a:t> </a:t>
            </a:r>
            <a:r>
              <a:rPr lang="en-US" sz="4500" dirty="0" err="1" smtClean="0"/>
              <a:t>judet</a:t>
            </a:r>
            <a:r>
              <a:rPr lang="en-US" sz="4500" dirty="0" smtClean="0"/>
              <a:t> </a:t>
            </a:r>
            <a:r>
              <a:rPr lang="en-US" sz="4500" dirty="0" err="1" smtClean="0"/>
              <a:t>sau</a:t>
            </a:r>
            <a:r>
              <a:rPr lang="en-US" sz="4500" dirty="0" smtClean="0"/>
              <a:t> din </a:t>
            </a:r>
            <a:r>
              <a:rPr lang="en-US" sz="4500" dirty="0" err="1" smtClean="0"/>
              <a:t>alte</a:t>
            </a:r>
            <a:r>
              <a:rPr lang="en-US" sz="4500" dirty="0" smtClean="0"/>
              <a:t> </a:t>
            </a:r>
            <a:r>
              <a:rPr lang="en-US" sz="4500" dirty="0" err="1" smtClean="0"/>
              <a:t>judete</a:t>
            </a:r>
            <a:r>
              <a:rPr lang="en-US" sz="4500" dirty="0" smtClean="0"/>
              <a:t>, </a:t>
            </a:r>
            <a:r>
              <a:rPr lang="en-US" sz="4500" dirty="0" err="1" smtClean="0"/>
              <a:t>chestionarul</a:t>
            </a:r>
            <a:r>
              <a:rPr lang="en-US" sz="4500" dirty="0" smtClean="0"/>
              <a:t> TRAT)</a:t>
            </a:r>
            <a:r>
              <a:rPr lang="ro-RO" sz="4500" dirty="0" smtClean="0"/>
              <a:t>;</a:t>
            </a:r>
          </a:p>
          <a:p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o-RO" sz="2800" dirty="0" smtClean="0"/>
              <a:t>Verificarea incrucisata pentru </a:t>
            </a:r>
            <a:br>
              <a:rPr lang="ro-RO" sz="2800" dirty="0" smtClean="0"/>
            </a:br>
            <a:r>
              <a:rPr lang="ro-RO" sz="2800" dirty="0" smtClean="0"/>
              <a:t>deseurile municipale</a:t>
            </a:r>
            <a:endParaRPr lang="ro-R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662316"/>
          </a:xfrm>
        </p:spPr>
        <p:txBody>
          <a:bodyPr/>
          <a:lstStyle/>
          <a:p>
            <a:pPr lvl="8">
              <a:buNone/>
            </a:pPr>
            <a:r>
              <a:rPr lang="ro-RO" dirty="0" smtClean="0"/>
              <a:t>Codurile de valorificare / eliminare (R / D)</a:t>
            </a:r>
          </a:p>
          <a:p>
            <a:pPr lvl="8">
              <a:buNone/>
            </a:pPr>
            <a:endParaRPr lang="ro-RO" dirty="0" smtClean="0"/>
          </a:p>
          <a:p>
            <a:pPr lvl="8">
              <a:buNone/>
            </a:pPr>
            <a:r>
              <a:rPr lang="ro-RO" dirty="0" smtClean="0"/>
              <a:t>Codurile de deseu (15 01, 20, 17)</a:t>
            </a:r>
          </a:p>
          <a:p>
            <a:pPr lvl="8">
              <a:buNone/>
            </a:pP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800" dirty="0" smtClean="0"/>
              <a:t>Verificarea incrucisata pentru </a:t>
            </a:r>
            <a:br>
              <a:rPr lang="ro-RO" sz="2800" dirty="0" smtClean="0"/>
            </a:br>
            <a:r>
              <a:rPr lang="ro-RO" sz="2800" dirty="0" smtClean="0"/>
              <a:t>deseurile municipale</a:t>
            </a:r>
          </a:p>
        </p:txBody>
      </p:sp>
      <p:sp>
        <p:nvSpPr>
          <p:cNvPr id="4" name="Oval 3"/>
          <p:cNvSpPr/>
          <p:nvPr/>
        </p:nvSpPr>
        <p:spPr>
          <a:xfrm>
            <a:off x="500034" y="1500174"/>
            <a:ext cx="1928826" cy="1428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MUN</a:t>
            </a:r>
          </a:p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(judet A)</a:t>
            </a: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8596" y="4429132"/>
            <a:ext cx="2286016" cy="157163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COLECTARE/TRATARE</a:t>
            </a:r>
          </a:p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(judet A/B)</a:t>
            </a:r>
          </a:p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PF- sursa de colectare</a:t>
            </a: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57818" y="1500174"/>
            <a:ext cx="3357586" cy="285752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TRAT</a:t>
            </a:r>
          </a:p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(judet A/B/C)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compostare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depozite  municipale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sortare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transfer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TMB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alte instalatii (presa)</a:t>
            </a:r>
          </a:p>
          <a:p>
            <a:pPr algn="ctr">
              <a:buFontTx/>
              <a:buChar char="-"/>
            </a:pP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57950" y="4643446"/>
            <a:ext cx="2000264" cy="150019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Reciclatori</a:t>
            </a:r>
          </a:p>
          <a:p>
            <a:pPr algn="ctr"/>
            <a:r>
              <a:rPr lang="ro-RO" sz="1000" dirty="0" smtClean="0">
                <a:solidFill>
                  <a:schemeClr val="tx1"/>
                </a:solidFill>
              </a:rPr>
              <a:t>(PRODDES, COLECTARE/TRATARE, TRAT)</a:t>
            </a:r>
          </a:p>
          <a:p>
            <a:pPr algn="ctr"/>
            <a:r>
              <a:rPr lang="ro-RO" sz="1000" dirty="0" smtClean="0">
                <a:solidFill>
                  <a:schemeClr val="tx1"/>
                </a:solidFill>
              </a:rPr>
              <a:t>JUDET A/B/C/D</a:t>
            </a:r>
            <a:endParaRPr lang="ro-RO" sz="1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57422" y="1928802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4"/>
          </p:cNvCxnSpPr>
          <p:nvPr/>
        </p:nvCxnSpPr>
        <p:spPr>
          <a:xfrm rot="16200000" flipH="1">
            <a:off x="720314" y="3673066"/>
            <a:ext cx="1490669" cy="240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spect="1"/>
          </p:cNvSpPr>
          <p:nvPr/>
        </p:nvSpPr>
        <p:spPr>
          <a:xfrm>
            <a:off x="450181" y="3454737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   dublarea informatie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endParaRPr lang="ro-RO" sz="1600" dirty="0" smtClean="0"/>
          </a:p>
        </p:txBody>
      </p:sp>
      <p:cxnSp>
        <p:nvCxnSpPr>
          <p:cNvPr id="45" name="Elbow Connector 44"/>
          <p:cNvCxnSpPr/>
          <p:nvPr/>
        </p:nvCxnSpPr>
        <p:spPr>
          <a:xfrm flipV="1">
            <a:off x="2000232" y="3357562"/>
            <a:ext cx="3429024" cy="1143008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29058" y="300037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    R / 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29058" y="3429000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(15 01, 20 01)</a:t>
            </a:r>
            <a:endParaRPr lang="ro-RO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4071934" y="3714752"/>
            <a:ext cx="2143140" cy="8693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 wrap="none" rtlCol="0">
            <a:noAutofit/>
            <a:flatTx/>
          </a:bodyPr>
          <a:lstStyle/>
          <a:p>
            <a:r>
              <a:rPr lang="ro-RO" sz="1400" dirty="0" smtClean="0"/>
              <a:t>hartie, plastic, </a:t>
            </a:r>
          </a:p>
          <a:p>
            <a:r>
              <a:rPr lang="ro-RO" sz="1400" dirty="0" smtClean="0"/>
              <a:t>metal, lemn, textile, </a:t>
            </a:r>
          </a:p>
          <a:p>
            <a:r>
              <a:rPr lang="ro-RO" sz="1400" dirty="0" smtClean="0"/>
              <a:t>biodegradabil, baterii</a:t>
            </a:r>
            <a:endParaRPr lang="ro-RO" sz="1400" dirty="0"/>
          </a:p>
        </p:txBody>
      </p:sp>
      <p:cxnSp>
        <p:nvCxnSpPr>
          <p:cNvPr id="56" name="Elbow Connector 55"/>
          <p:cNvCxnSpPr>
            <a:endCxn id="12" idx="3"/>
          </p:cNvCxnSpPr>
          <p:nvPr/>
        </p:nvCxnSpPr>
        <p:spPr>
          <a:xfrm>
            <a:off x="1643042" y="2928934"/>
            <a:ext cx="5007840" cy="2995011"/>
          </a:xfrm>
          <a:prstGeom prst="bentConnector4">
            <a:avLst>
              <a:gd name="adj1" fmla="val 47075"/>
              <a:gd name="adj2" fmla="val 107633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" idx="6"/>
          </p:cNvCxnSpPr>
          <p:nvPr/>
        </p:nvCxnSpPr>
        <p:spPr>
          <a:xfrm>
            <a:off x="2714612" y="5214950"/>
            <a:ext cx="3643338" cy="15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143240" y="25717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CANTITATI</a:t>
            </a:r>
            <a:endParaRPr lang="ro-RO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643438" y="4929198"/>
            <a:ext cx="1500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    </a:t>
            </a:r>
            <a:r>
              <a:rPr lang="en-US" sz="1600" dirty="0" smtClean="0"/>
              <a:t>        </a:t>
            </a:r>
            <a:r>
              <a:rPr lang="ro-RO" sz="1600" dirty="0" smtClean="0"/>
              <a:t>R </a:t>
            </a:r>
          </a:p>
          <a:p>
            <a:endParaRPr lang="ro-RO" sz="1600" dirty="0" smtClean="0"/>
          </a:p>
          <a:p>
            <a:r>
              <a:rPr lang="ro-RO" sz="1600" dirty="0" smtClean="0"/>
              <a:t>(15 01, 20 01)</a:t>
            </a:r>
          </a:p>
          <a:p>
            <a:endParaRPr lang="ro-RO" sz="1600" dirty="0" smtClean="0"/>
          </a:p>
          <a:p>
            <a:endParaRPr lang="ro-RO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857784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1100" dirty="0" smtClean="0"/>
              <a:t>COLECTARE/TRATARE cu TRAT (</a:t>
            </a:r>
            <a:r>
              <a:rPr lang="en-US" sz="1100" dirty="0" err="1" smtClean="0"/>
              <a:t>suma</a:t>
            </a:r>
            <a:r>
              <a:rPr lang="en-US" sz="1100" dirty="0" smtClean="0"/>
              <a:t> </a:t>
            </a:r>
            <a:r>
              <a:rPr lang="en-US" sz="1100" dirty="0" err="1" smtClean="0"/>
              <a:t>cantitatil</a:t>
            </a:r>
            <a:r>
              <a:rPr lang="ro-RO" sz="1100" dirty="0" smtClean="0"/>
              <a:t>or </a:t>
            </a:r>
            <a:r>
              <a:rPr lang="en-US" sz="1100" dirty="0" err="1" smtClean="0"/>
              <a:t>colectate</a:t>
            </a:r>
            <a:r>
              <a:rPr lang="ro-RO" sz="1100" dirty="0" smtClean="0"/>
              <a:t> si </a:t>
            </a:r>
            <a:r>
              <a:rPr lang="en-US" sz="1100" dirty="0" err="1" smtClean="0"/>
              <a:t>trimise</a:t>
            </a:r>
            <a:r>
              <a:rPr lang="en-US" sz="1100" dirty="0" smtClean="0"/>
              <a:t> la o </a:t>
            </a:r>
            <a:r>
              <a:rPr lang="en-US" sz="1100" dirty="0" err="1" smtClean="0"/>
              <a:t>instalatie</a:t>
            </a:r>
            <a:r>
              <a:rPr lang="en-US" sz="1100" dirty="0" smtClean="0"/>
              <a:t> de </a:t>
            </a:r>
            <a:r>
              <a:rPr lang="en-US" sz="1100" dirty="0" err="1" smtClean="0"/>
              <a:t>tratare</a:t>
            </a:r>
            <a:r>
              <a:rPr lang="en-US" sz="1100" dirty="0" smtClean="0"/>
              <a:t> cu </a:t>
            </a:r>
            <a:r>
              <a:rPr lang="en-US" sz="1100" dirty="0" err="1" smtClean="0"/>
              <a:t>cantitatea</a:t>
            </a:r>
            <a:r>
              <a:rPr lang="ro-RO" sz="1100" dirty="0" smtClean="0"/>
              <a:t> </a:t>
            </a:r>
            <a:r>
              <a:rPr lang="en-US" sz="1100" dirty="0" err="1" smtClean="0"/>
              <a:t>primita</a:t>
            </a:r>
            <a:r>
              <a:rPr lang="ro-RO" sz="1100" dirty="0" smtClean="0"/>
              <a:t> </a:t>
            </a:r>
            <a:r>
              <a:rPr lang="en-US" sz="1100" dirty="0" err="1" smtClean="0"/>
              <a:t>pentru</a:t>
            </a:r>
            <a:r>
              <a:rPr lang="ro-RO" sz="1100" dirty="0" smtClean="0"/>
              <a:t> </a:t>
            </a:r>
            <a:r>
              <a:rPr lang="en-US" sz="1100" dirty="0" err="1" smtClean="0"/>
              <a:t>tratare</a:t>
            </a:r>
            <a:r>
              <a:rPr lang="en-US" sz="1100" dirty="0" smtClean="0"/>
              <a:t>) </a:t>
            </a:r>
            <a:endParaRPr lang="ro-RO" sz="1100" dirty="0" smtClean="0"/>
          </a:p>
          <a:p>
            <a:pPr lvl="0">
              <a:buFont typeface="Wingdings" pitchFamily="2" charset="2"/>
              <a:buChar char="Ø"/>
            </a:pPr>
            <a:r>
              <a:rPr lang="en-US" sz="1100" dirty="0" smtClean="0"/>
              <a:t>MUN cu COLECTARE/</a:t>
            </a:r>
            <a:r>
              <a:rPr lang="ro-RO" sz="1100" dirty="0" smtClean="0"/>
              <a:t>T</a:t>
            </a:r>
            <a:r>
              <a:rPr lang="en-US" sz="1100" dirty="0" smtClean="0"/>
              <a:t>RATARE (</a:t>
            </a:r>
            <a:r>
              <a:rPr lang="en-US" sz="1100" dirty="0" err="1" smtClean="0"/>
              <a:t>sa</a:t>
            </a:r>
            <a:r>
              <a:rPr lang="en-US" sz="1100" dirty="0" smtClean="0"/>
              <a:t> nu se </a:t>
            </a:r>
            <a:r>
              <a:rPr lang="en-US" sz="1100" dirty="0" err="1" smtClean="0"/>
              <a:t>dubleze</a:t>
            </a:r>
            <a:r>
              <a:rPr lang="ro-RO" sz="1100" dirty="0" smtClean="0"/>
              <a:t> </a:t>
            </a:r>
            <a:r>
              <a:rPr lang="en-US" sz="1100" dirty="0" err="1" smtClean="0"/>
              <a:t>datele</a:t>
            </a:r>
            <a:r>
              <a:rPr lang="en-US" sz="1100" dirty="0" smtClean="0"/>
              <a:t>)</a:t>
            </a:r>
            <a:endParaRPr lang="ro-RO" sz="1100" dirty="0" smtClean="0"/>
          </a:p>
          <a:p>
            <a:pPr lvl="0">
              <a:buFont typeface="Wingdings" pitchFamily="2" charset="2"/>
              <a:buChar char="Ø"/>
            </a:pPr>
            <a:r>
              <a:rPr lang="en-US" sz="1100" dirty="0" err="1" smtClean="0"/>
              <a:t>Cantitatile</a:t>
            </a:r>
            <a:r>
              <a:rPr lang="en-US" sz="1100" dirty="0" smtClean="0"/>
              <a:t> de </a:t>
            </a:r>
            <a:r>
              <a:rPr lang="en-US" sz="1100" dirty="0" err="1" smtClean="0"/>
              <a:t>deseuri</a:t>
            </a:r>
            <a:r>
              <a:rPr lang="ro-RO" sz="1100" dirty="0" smtClean="0"/>
              <a:t> </a:t>
            </a:r>
            <a:r>
              <a:rPr lang="en-US" sz="1100" dirty="0" err="1" smtClean="0"/>
              <a:t>colectate</a:t>
            </a:r>
            <a:r>
              <a:rPr lang="ro-RO" sz="1100" dirty="0" smtClean="0"/>
              <a:t> in MUN </a:t>
            </a:r>
            <a:r>
              <a:rPr lang="en-US" sz="1100" dirty="0" err="1" smtClean="0"/>
              <a:t>trebuie</a:t>
            </a:r>
            <a:r>
              <a:rPr lang="ro-RO" sz="1100" dirty="0" smtClean="0"/>
              <a:t> </a:t>
            </a:r>
            <a:r>
              <a:rPr lang="en-US" sz="1100" dirty="0" err="1" smtClean="0"/>
              <a:t>sa</a:t>
            </a:r>
            <a:r>
              <a:rPr lang="en-US" sz="1100" dirty="0" smtClean="0"/>
              <a:t> fie </a:t>
            </a:r>
            <a:r>
              <a:rPr lang="en-US" sz="1100" dirty="0" err="1" smtClean="0"/>
              <a:t>distribuite</a:t>
            </a:r>
            <a:r>
              <a:rPr lang="ro-RO" sz="1100" dirty="0" smtClean="0"/>
              <a:t> </a:t>
            </a:r>
            <a:r>
              <a:rPr lang="en-US" sz="1100" dirty="0" err="1" smtClean="0"/>
              <a:t>pe</a:t>
            </a:r>
            <a:r>
              <a:rPr lang="ro-RO" sz="1100" dirty="0" smtClean="0"/>
              <a:t> </a:t>
            </a:r>
            <a:r>
              <a:rPr lang="en-US" sz="1100" dirty="0" err="1" smtClean="0"/>
              <a:t>tipurile</a:t>
            </a:r>
            <a:r>
              <a:rPr lang="en-US" sz="1100" dirty="0" smtClean="0"/>
              <a:t> de </a:t>
            </a:r>
            <a:r>
              <a:rPr lang="en-US" sz="1100" dirty="0" err="1" smtClean="0"/>
              <a:t>deseuri</a:t>
            </a:r>
            <a:r>
              <a:rPr lang="en-US" sz="1100" dirty="0" smtClean="0"/>
              <a:t> de la A-H</a:t>
            </a:r>
            <a:r>
              <a:rPr lang="ro-RO" sz="1100" dirty="0" smtClean="0"/>
              <a:t> (Cap. 1 Tab. 1)</a:t>
            </a:r>
            <a:r>
              <a:rPr lang="en-US" sz="1100" dirty="0" smtClean="0"/>
              <a:t>. La </a:t>
            </a:r>
            <a:r>
              <a:rPr lang="en-US" sz="1100" dirty="0" err="1" smtClean="0"/>
              <a:t>punctul</a:t>
            </a:r>
            <a:r>
              <a:rPr lang="en-US" sz="1100" dirty="0" smtClean="0"/>
              <a:t> I </a:t>
            </a:r>
            <a:r>
              <a:rPr lang="en-US" sz="1100" dirty="0" err="1" smtClean="0"/>
              <a:t>vor</a:t>
            </a:r>
            <a:r>
              <a:rPr lang="en-US" sz="1100" dirty="0" smtClean="0"/>
              <a:t> </a:t>
            </a:r>
            <a:r>
              <a:rPr lang="en-US" sz="1100" dirty="0" err="1" smtClean="0"/>
              <a:t>fi</a:t>
            </a:r>
            <a:r>
              <a:rPr lang="en-US" sz="1100" dirty="0" smtClean="0"/>
              <a:t> </a:t>
            </a:r>
            <a:r>
              <a:rPr lang="en-US" sz="1100" dirty="0" err="1" smtClean="0"/>
              <a:t>trecute</a:t>
            </a:r>
            <a:r>
              <a:rPr lang="ro-RO" sz="1100" dirty="0" smtClean="0"/>
              <a:t> </a:t>
            </a:r>
            <a:r>
              <a:rPr lang="en-US" sz="1100" dirty="0" err="1" smtClean="0"/>
              <a:t>alte</a:t>
            </a:r>
            <a:r>
              <a:rPr lang="ro-RO" sz="1100" dirty="0" smtClean="0"/>
              <a:t> </a:t>
            </a:r>
            <a:r>
              <a:rPr lang="en-US" sz="1100" dirty="0" err="1" smtClean="0"/>
              <a:t>deseuri</a:t>
            </a:r>
            <a:r>
              <a:rPr lang="ro-RO" sz="1100" dirty="0" smtClean="0"/>
              <a:t> </a:t>
            </a:r>
            <a:r>
              <a:rPr lang="en-US" sz="1100" dirty="0" err="1" smtClean="0"/>
              <a:t>colectate</a:t>
            </a:r>
            <a:r>
              <a:rPr lang="en-US" sz="1100" dirty="0" smtClean="0"/>
              <a:t> de </a:t>
            </a:r>
            <a:r>
              <a:rPr lang="en-US" sz="1100" dirty="0" err="1" smtClean="0"/>
              <a:t>operatorii</a:t>
            </a:r>
            <a:r>
              <a:rPr lang="en-US" sz="1100" dirty="0" smtClean="0"/>
              <a:t> de </a:t>
            </a:r>
            <a:r>
              <a:rPr lang="en-US" sz="1100" dirty="0" err="1" smtClean="0"/>
              <a:t>salubritate</a:t>
            </a:r>
            <a:r>
              <a:rPr lang="en-US" sz="1100" dirty="0" smtClean="0"/>
              <a:t>, care nu se </a:t>
            </a:r>
            <a:r>
              <a:rPr lang="en-US" sz="1100" dirty="0" err="1" smtClean="0"/>
              <a:t>regasesc</a:t>
            </a:r>
            <a:r>
              <a:rPr lang="en-US" sz="1100" dirty="0" smtClean="0"/>
              <a:t> de la A-H (</a:t>
            </a:r>
            <a:r>
              <a:rPr lang="en-US" sz="1100" dirty="0" err="1" smtClean="0"/>
              <a:t>electrice</a:t>
            </a:r>
            <a:r>
              <a:rPr lang="en-US" sz="1100" dirty="0" smtClean="0"/>
              <a:t>, textile, etc.) nu </a:t>
            </a:r>
            <a:r>
              <a:rPr lang="en-US" sz="1100" dirty="0" err="1" smtClean="0"/>
              <a:t>trebuie</a:t>
            </a:r>
            <a:r>
              <a:rPr lang="ro-RO" sz="1100" dirty="0" smtClean="0"/>
              <a:t> </a:t>
            </a:r>
            <a:r>
              <a:rPr lang="en-US" sz="1100" dirty="0" err="1" smtClean="0"/>
              <a:t>sa</a:t>
            </a:r>
            <a:r>
              <a:rPr lang="ro-RO" sz="1100" dirty="0" smtClean="0"/>
              <a:t> </a:t>
            </a:r>
            <a:r>
              <a:rPr lang="en-US" sz="1100" dirty="0" err="1" smtClean="0"/>
              <a:t>apara</a:t>
            </a:r>
            <a:r>
              <a:rPr lang="ro-RO" sz="1100" smtClean="0"/>
              <a:t> </a:t>
            </a:r>
            <a:r>
              <a:rPr lang="en-US" sz="1100" smtClean="0"/>
              <a:t>coduri</a:t>
            </a:r>
            <a:r>
              <a:rPr lang="en-US" sz="1100" dirty="0" smtClean="0"/>
              <a:t> de </a:t>
            </a:r>
            <a:r>
              <a:rPr lang="en-US" sz="1100" dirty="0" err="1" smtClean="0"/>
              <a:t>deseuri</a:t>
            </a:r>
            <a:r>
              <a:rPr lang="en-US" sz="1100" dirty="0" smtClean="0"/>
              <a:t> 20 03 01, 20 02 02 </a:t>
            </a:r>
            <a:r>
              <a:rPr lang="en-US" sz="1100" dirty="0" err="1" smtClean="0"/>
              <a:t>si</a:t>
            </a:r>
            <a:r>
              <a:rPr lang="en-US" sz="1100" dirty="0" smtClean="0"/>
              <a:t> 20 02 03 </a:t>
            </a:r>
            <a:r>
              <a:rPr lang="en-US" sz="1100" dirty="0" err="1" smtClean="0"/>
              <a:t>si</a:t>
            </a:r>
            <a:r>
              <a:rPr lang="en-US" sz="1100" dirty="0" smtClean="0"/>
              <a:t> nu </a:t>
            </a:r>
            <a:r>
              <a:rPr lang="en-US" sz="1100" dirty="0" err="1" smtClean="0"/>
              <a:t>deseuri</a:t>
            </a:r>
            <a:r>
              <a:rPr lang="ro-RO" sz="1100" dirty="0" smtClean="0"/>
              <a:t> </a:t>
            </a:r>
            <a:r>
              <a:rPr lang="en-US" sz="1100" dirty="0" err="1" smtClean="0"/>
              <a:t>industriale</a:t>
            </a:r>
            <a:r>
              <a:rPr lang="en-US" sz="1100" dirty="0" smtClean="0"/>
              <a:t>.</a:t>
            </a:r>
            <a:endParaRPr lang="ro-RO" sz="1100" dirty="0" smtClean="0"/>
          </a:p>
          <a:p>
            <a:pPr lvl="0">
              <a:buFont typeface="Wingdings" pitchFamily="2" charset="2"/>
              <a:buChar char="Ø"/>
            </a:pPr>
            <a:r>
              <a:rPr lang="ro-RO" sz="1100" dirty="0" smtClean="0"/>
              <a:t>D</a:t>
            </a:r>
            <a:r>
              <a:rPr lang="en-US" sz="1100" dirty="0" err="1" smtClean="0"/>
              <a:t>eseurile</a:t>
            </a:r>
            <a:r>
              <a:rPr lang="ro-RO" sz="1100" dirty="0" smtClean="0"/>
              <a:t> </a:t>
            </a:r>
            <a:r>
              <a:rPr lang="en-US" sz="1100" dirty="0" err="1" smtClean="0"/>
              <a:t>colectate</a:t>
            </a:r>
            <a:r>
              <a:rPr lang="ro-RO" sz="1100" dirty="0" smtClean="0"/>
              <a:t> </a:t>
            </a:r>
            <a:r>
              <a:rPr lang="en-US" sz="1100" dirty="0" err="1" smtClean="0"/>
              <a:t>selectiv</a:t>
            </a:r>
            <a:r>
              <a:rPr lang="en-US" sz="1100" dirty="0" smtClean="0"/>
              <a:t>/</a:t>
            </a:r>
            <a:r>
              <a:rPr lang="en-US" sz="1100" dirty="0" err="1" smtClean="0"/>
              <a:t>amestec</a:t>
            </a:r>
            <a:r>
              <a:rPr lang="ro-RO" sz="1100" dirty="0" smtClean="0"/>
              <a:t> </a:t>
            </a:r>
            <a:r>
              <a:rPr lang="en-US" sz="1100" dirty="0" err="1" smtClean="0"/>
              <a:t>tr</a:t>
            </a:r>
            <a:r>
              <a:rPr lang="ro-RO" sz="1100" dirty="0" smtClean="0"/>
              <a:t>imise</a:t>
            </a:r>
            <a:r>
              <a:rPr lang="en-US" sz="1100" dirty="0" smtClean="0"/>
              <a:t> la </a:t>
            </a:r>
            <a:r>
              <a:rPr lang="en-US" sz="1100" dirty="0" err="1" smtClean="0"/>
              <a:t>valorificare</a:t>
            </a:r>
            <a:r>
              <a:rPr lang="en-US" sz="1100" dirty="0" smtClean="0"/>
              <a:t>/</a:t>
            </a:r>
            <a:r>
              <a:rPr lang="en-US" sz="1100" dirty="0" err="1" smtClean="0"/>
              <a:t>eliminare</a:t>
            </a:r>
            <a:r>
              <a:rPr lang="ro-RO" sz="1100" dirty="0" smtClean="0"/>
              <a:t>, R/D trebuie sa fie in functie de activitatea contractantului </a:t>
            </a:r>
            <a:r>
              <a:rPr lang="en-US" sz="1100" dirty="0" err="1" smtClean="0"/>
              <a:t>astfel</a:t>
            </a:r>
            <a:r>
              <a:rPr lang="en-US" sz="1100" dirty="0" smtClean="0"/>
              <a:t>:</a:t>
            </a:r>
            <a:endParaRPr lang="ro-RO" sz="1100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100" dirty="0" err="1" smtClean="0"/>
              <a:t>Daca</a:t>
            </a:r>
            <a:r>
              <a:rPr lang="ro-RO" sz="1100" dirty="0" smtClean="0"/>
              <a:t> </a:t>
            </a:r>
            <a:r>
              <a:rPr lang="en-US" sz="1100" dirty="0" smtClean="0"/>
              <a:t>intra direct </a:t>
            </a:r>
            <a:r>
              <a:rPr lang="en-US" sz="1100" dirty="0" err="1" smtClean="0"/>
              <a:t>intr</a:t>
            </a:r>
            <a:r>
              <a:rPr lang="en-US" sz="1100" dirty="0" smtClean="0"/>
              <a:t>-o </a:t>
            </a:r>
            <a:r>
              <a:rPr lang="en-US" sz="1100" dirty="0" err="1" smtClean="0"/>
              <a:t>statie</a:t>
            </a:r>
            <a:r>
              <a:rPr lang="en-US" sz="1100" dirty="0" smtClean="0"/>
              <a:t> de </a:t>
            </a:r>
            <a:r>
              <a:rPr lang="en-US" sz="1100" dirty="0" err="1" smtClean="0"/>
              <a:t>sortare</a:t>
            </a:r>
            <a:r>
              <a:rPr lang="en-US" sz="1100" dirty="0" smtClean="0"/>
              <a:t> se </a:t>
            </a:r>
            <a:r>
              <a:rPr lang="en-US" sz="1100" dirty="0" err="1" smtClean="0"/>
              <a:t>vor</a:t>
            </a:r>
            <a:r>
              <a:rPr lang="ro-RO" sz="1100" dirty="0" smtClean="0"/>
              <a:t> </a:t>
            </a:r>
            <a:r>
              <a:rPr lang="en-US" sz="1100" dirty="0" err="1" smtClean="0"/>
              <a:t>trece</a:t>
            </a:r>
            <a:r>
              <a:rPr lang="en-US" sz="1100" dirty="0" smtClean="0"/>
              <a:t> cu R12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contractantul</a:t>
            </a:r>
            <a:r>
              <a:rPr lang="ro-RO" sz="1100" dirty="0" smtClean="0"/>
              <a:t> </a:t>
            </a:r>
            <a:r>
              <a:rPr lang="en-US" sz="1100" dirty="0" err="1" smtClean="0"/>
              <a:t>aferent</a:t>
            </a:r>
            <a:r>
              <a:rPr lang="en-US" sz="1100" dirty="0" smtClean="0"/>
              <a:t> (</a:t>
            </a:r>
            <a:r>
              <a:rPr lang="en-US" sz="1100" dirty="0" err="1" smtClean="0"/>
              <a:t>operatorul</a:t>
            </a:r>
            <a:r>
              <a:rPr lang="ro-RO" sz="1100" dirty="0" smtClean="0"/>
              <a:t> </a:t>
            </a:r>
            <a:r>
              <a:rPr lang="en-US" sz="1100" dirty="0" err="1" smtClean="0"/>
              <a:t>statiei</a:t>
            </a:r>
            <a:r>
              <a:rPr lang="en-US" sz="1100" dirty="0" smtClean="0"/>
              <a:t> de </a:t>
            </a:r>
            <a:r>
              <a:rPr lang="en-US" sz="1100" dirty="0" err="1" smtClean="0"/>
              <a:t>sortare</a:t>
            </a:r>
            <a:r>
              <a:rPr lang="en-US" sz="1100" dirty="0" smtClean="0"/>
              <a:t>) in Tab A </a:t>
            </a:r>
            <a:r>
              <a:rPr lang="ro-RO" sz="1100" dirty="0" smtClean="0"/>
              <a:t>(MUN) sau Cap. 2 Tab. 1 (</a:t>
            </a:r>
            <a:r>
              <a:rPr lang="en-US" sz="1100" dirty="0" smtClean="0"/>
              <a:t>COLECTARE/</a:t>
            </a:r>
            <a:r>
              <a:rPr lang="ro-RO" sz="1100" dirty="0" smtClean="0"/>
              <a:t>T</a:t>
            </a:r>
            <a:r>
              <a:rPr lang="en-US" sz="1100" dirty="0" smtClean="0"/>
              <a:t>RATARE </a:t>
            </a:r>
            <a:r>
              <a:rPr lang="ro-RO" sz="1100" dirty="0" smtClean="0"/>
              <a:t>);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100" dirty="0" err="1" smtClean="0"/>
              <a:t>Daca</a:t>
            </a:r>
            <a:r>
              <a:rPr lang="ro-RO" sz="1100" dirty="0" smtClean="0"/>
              <a:t> </a:t>
            </a:r>
            <a:r>
              <a:rPr lang="en-US" sz="1100" dirty="0" smtClean="0"/>
              <a:t>se </a:t>
            </a:r>
            <a:r>
              <a:rPr lang="en-US" sz="1100" dirty="0" err="1" smtClean="0"/>
              <a:t>duc</a:t>
            </a:r>
            <a:r>
              <a:rPr lang="en-US" sz="1100" dirty="0" smtClean="0"/>
              <a:t> direct la </a:t>
            </a:r>
            <a:r>
              <a:rPr lang="en-US" sz="1100" dirty="0" err="1" smtClean="0"/>
              <a:t>statie</a:t>
            </a:r>
            <a:r>
              <a:rPr lang="en-US" sz="1100" dirty="0" smtClean="0"/>
              <a:t> de transfer se </a:t>
            </a:r>
            <a:r>
              <a:rPr lang="en-US" sz="1100" dirty="0" err="1" smtClean="0"/>
              <a:t>va</a:t>
            </a:r>
            <a:r>
              <a:rPr lang="ro-RO" sz="1100" dirty="0" smtClean="0"/>
              <a:t> </a:t>
            </a:r>
            <a:r>
              <a:rPr lang="en-US" sz="1100" dirty="0" err="1" smtClean="0"/>
              <a:t>trece</a:t>
            </a:r>
            <a:r>
              <a:rPr lang="en-US" sz="1100" dirty="0" smtClean="0"/>
              <a:t> D13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contractantul</a:t>
            </a:r>
            <a:r>
              <a:rPr lang="ro-RO" sz="1100" dirty="0" smtClean="0"/>
              <a:t> </a:t>
            </a:r>
            <a:r>
              <a:rPr lang="en-US" sz="1100" dirty="0" err="1" smtClean="0"/>
              <a:t>aferent</a:t>
            </a:r>
            <a:r>
              <a:rPr lang="en-US" sz="1100" dirty="0" smtClean="0"/>
              <a:t> (</a:t>
            </a:r>
            <a:r>
              <a:rPr lang="en-US" sz="1100" dirty="0" err="1" smtClean="0"/>
              <a:t>operatorul</a:t>
            </a:r>
            <a:r>
              <a:rPr lang="ro-RO" sz="1100" dirty="0" smtClean="0"/>
              <a:t> </a:t>
            </a:r>
            <a:r>
              <a:rPr lang="en-US" sz="1100" dirty="0" err="1" smtClean="0"/>
              <a:t>statiei</a:t>
            </a:r>
            <a:r>
              <a:rPr lang="en-US" sz="1100" dirty="0" smtClean="0"/>
              <a:t> de transfer) in Tab. B</a:t>
            </a:r>
            <a:r>
              <a:rPr lang="ro-RO" sz="1100" dirty="0" smtClean="0"/>
              <a:t> (MUN) sau Cap. 2 Tab. 2 (</a:t>
            </a:r>
            <a:r>
              <a:rPr lang="en-US" sz="1100" dirty="0" smtClean="0"/>
              <a:t>COLECTARE/</a:t>
            </a:r>
            <a:r>
              <a:rPr lang="ro-RO" sz="1100" dirty="0" smtClean="0"/>
              <a:t>T</a:t>
            </a:r>
            <a:r>
              <a:rPr lang="en-US" sz="1100" dirty="0" smtClean="0"/>
              <a:t>RATARE </a:t>
            </a:r>
            <a:r>
              <a:rPr lang="ro-RO" sz="1100" dirty="0" smtClean="0"/>
              <a:t>);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100" dirty="0" err="1" smtClean="0"/>
              <a:t>Daca</a:t>
            </a:r>
            <a:r>
              <a:rPr lang="ro-RO" sz="1100" dirty="0" smtClean="0"/>
              <a:t> </a:t>
            </a:r>
            <a:r>
              <a:rPr lang="en-US" sz="1100" dirty="0" err="1" smtClean="0"/>
              <a:t>statia</a:t>
            </a:r>
            <a:r>
              <a:rPr lang="en-US" sz="1100" dirty="0" smtClean="0"/>
              <a:t> de transfer </a:t>
            </a:r>
            <a:r>
              <a:rPr lang="en-US" sz="1100" dirty="0" err="1" smtClean="0"/>
              <a:t>este</a:t>
            </a:r>
            <a:r>
              <a:rPr lang="ro-RO" sz="1100" dirty="0" smtClean="0"/>
              <a:t> </a:t>
            </a:r>
            <a:r>
              <a:rPr lang="en-US" sz="1100" dirty="0" err="1" smtClean="0"/>
              <a:t>dotata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en-US" sz="1100" dirty="0" smtClean="0"/>
              <a:t> cu </a:t>
            </a:r>
            <a:r>
              <a:rPr lang="en-US" sz="1100" dirty="0" err="1" smtClean="0"/>
              <a:t>instalatie</a:t>
            </a:r>
            <a:r>
              <a:rPr lang="en-US" sz="1100" dirty="0" smtClean="0"/>
              <a:t> de </a:t>
            </a:r>
            <a:r>
              <a:rPr lang="en-US" sz="1100" dirty="0" err="1" smtClean="0"/>
              <a:t>sortare</a:t>
            </a:r>
            <a:r>
              <a:rPr lang="en-US" sz="1100" dirty="0" smtClean="0"/>
              <a:t>, </a:t>
            </a:r>
            <a:r>
              <a:rPr lang="en-US" sz="1100" dirty="0" err="1" smtClean="0"/>
              <a:t>deseurile</a:t>
            </a:r>
            <a:r>
              <a:rPr lang="ro-RO" sz="1100" dirty="0" smtClean="0"/>
              <a:t> </a:t>
            </a:r>
            <a:r>
              <a:rPr lang="en-US" sz="1100" dirty="0" smtClean="0"/>
              <a:t>intra </a:t>
            </a:r>
            <a:r>
              <a:rPr lang="en-US" sz="1100" dirty="0" err="1" smtClean="0"/>
              <a:t>mai</a:t>
            </a:r>
            <a:r>
              <a:rPr lang="ro-RO" sz="1100" dirty="0" smtClean="0"/>
              <a:t> </a:t>
            </a:r>
            <a:r>
              <a:rPr lang="en-US" sz="1100" dirty="0" err="1" smtClean="0"/>
              <a:t>intai</a:t>
            </a:r>
            <a:r>
              <a:rPr lang="en-US" sz="1100" dirty="0" smtClean="0"/>
              <a:t> in </a:t>
            </a:r>
            <a:r>
              <a:rPr lang="en-US" sz="1100" dirty="0" err="1" smtClean="0"/>
              <a:t>instalatia</a:t>
            </a:r>
            <a:r>
              <a:rPr lang="en-US" sz="1100" dirty="0" smtClean="0"/>
              <a:t> de </a:t>
            </a:r>
            <a:r>
              <a:rPr lang="en-US" sz="1100" dirty="0" err="1" smtClean="0"/>
              <a:t>sortare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apoi</a:t>
            </a:r>
            <a:r>
              <a:rPr lang="en-US" sz="1100" dirty="0" smtClean="0"/>
              <a:t> in </a:t>
            </a:r>
            <a:r>
              <a:rPr lang="en-US" sz="1100" dirty="0" err="1" smtClean="0"/>
              <a:t>cea</a:t>
            </a:r>
            <a:r>
              <a:rPr lang="en-US" sz="1100" dirty="0" smtClean="0"/>
              <a:t> de transfer. In MUN</a:t>
            </a:r>
            <a:r>
              <a:rPr lang="ro-RO" sz="1100" dirty="0" smtClean="0"/>
              <a:t> / </a:t>
            </a:r>
            <a:r>
              <a:rPr lang="en-US" sz="1100" dirty="0" smtClean="0"/>
              <a:t>COLECTARE/</a:t>
            </a:r>
            <a:r>
              <a:rPr lang="ro-RO" sz="1100" dirty="0" smtClean="0"/>
              <a:t>T</a:t>
            </a:r>
            <a:r>
              <a:rPr lang="en-US" sz="1100" dirty="0" smtClean="0"/>
              <a:t>RATARE </a:t>
            </a:r>
            <a:r>
              <a:rPr lang="en-US" sz="1100" dirty="0" err="1" smtClean="0"/>
              <a:t>cantitatile</a:t>
            </a:r>
            <a:r>
              <a:rPr lang="ro-RO" sz="1100" dirty="0" smtClean="0"/>
              <a:t> </a:t>
            </a:r>
            <a:r>
              <a:rPr lang="en-US" sz="1100" dirty="0" err="1" smtClean="0"/>
              <a:t>vor</a:t>
            </a:r>
            <a:r>
              <a:rPr lang="en-US" sz="1100" dirty="0" smtClean="0"/>
              <a:t> </a:t>
            </a:r>
            <a:r>
              <a:rPr lang="en-US" sz="1100" dirty="0" err="1" smtClean="0"/>
              <a:t>fi</a:t>
            </a:r>
            <a:r>
              <a:rPr lang="en-US" sz="1100" dirty="0" smtClean="0"/>
              <a:t> </a:t>
            </a:r>
            <a:r>
              <a:rPr lang="en-US" sz="1100" dirty="0" err="1" smtClean="0"/>
              <a:t>trecute</a:t>
            </a:r>
            <a:r>
              <a:rPr lang="en-US" sz="1100" dirty="0" smtClean="0"/>
              <a:t> cu R12, </a:t>
            </a:r>
            <a:r>
              <a:rPr lang="en-US" sz="1100" dirty="0" err="1" smtClean="0"/>
              <a:t>iar</a:t>
            </a:r>
            <a:r>
              <a:rPr lang="en-US" sz="1100" dirty="0" smtClean="0"/>
              <a:t> in TRAT se</a:t>
            </a:r>
            <a:r>
              <a:rPr lang="ro-RO" sz="1100" dirty="0" smtClean="0"/>
              <a:t> </a:t>
            </a:r>
            <a:r>
              <a:rPr lang="en-US" sz="1100" dirty="0" err="1" smtClean="0"/>
              <a:t>complet</a:t>
            </a:r>
            <a:r>
              <a:rPr lang="ro-RO" sz="1100" dirty="0" smtClean="0"/>
              <a:t>eaza </a:t>
            </a:r>
            <a:r>
              <a:rPr lang="en-US" sz="1100" dirty="0" smtClean="0"/>
              <a:t>Cap</a:t>
            </a:r>
            <a:r>
              <a:rPr lang="ro-RO" sz="1100" dirty="0" smtClean="0"/>
              <a:t>.</a:t>
            </a:r>
            <a:r>
              <a:rPr lang="en-US" sz="1100" dirty="0" smtClean="0"/>
              <a:t> 4 </a:t>
            </a:r>
            <a:r>
              <a:rPr lang="en-US" sz="1100" dirty="0" err="1" smtClean="0"/>
              <a:t>sortare</a:t>
            </a:r>
            <a:r>
              <a:rPr lang="en-US" sz="1100" dirty="0" smtClean="0"/>
              <a:t> (cu </a:t>
            </a:r>
            <a:r>
              <a:rPr lang="en-US" sz="1100" dirty="0" err="1" smtClean="0"/>
              <a:t>toate</a:t>
            </a:r>
            <a:r>
              <a:rPr lang="ro-RO" sz="1100" dirty="0" smtClean="0"/>
              <a:t> </a:t>
            </a:r>
            <a:r>
              <a:rPr lang="en-US" sz="1100" dirty="0" err="1" smtClean="0"/>
              <a:t>cantitatile</a:t>
            </a:r>
            <a:r>
              <a:rPr lang="en-US" sz="1100" dirty="0" smtClean="0"/>
              <a:t> care </a:t>
            </a:r>
            <a:r>
              <a:rPr lang="en-US" sz="1100" dirty="0" err="1" smtClean="0"/>
              <a:t>vin</a:t>
            </a:r>
            <a:r>
              <a:rPr lang="en-US" sz="1100" dirty="0" smtClean="0"/>
              <a:t> din MUN</a:t>
            </a:r>
            <a:r>
              <a:rPr lang="ro-RO" sz="1100" dirty="0" smtClean="0"/>
              <a:t>/ </a:t>
            </a:r>
            <a:r>
              <a:rPr lang="en-US" sz="1100" dirty="0" smtClean="0"/>
              <a:t>COLECTARE/</a:t>
            </a:r>
            <a:r>
              <a:rPr lang="ro-RO" sz="1100" dirty="0" smtClean="0"/>
              <a:t>T</a:t>
            </a:r>
            <a:r>
              <a:rPr lang="en-US" sz="1100" dirty="0" smtClean="0"/>
              <a:t>RATARE )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apoi</a:t>
            </a:r>
            <a:r>
              <a:rPr lang="ro-RO" sz="1100" dirty="0" smtClean="0"/>
              <a:t> </a:t>
            </a:r>
            <a:r>
              <a:rPr lang="en-US" sz="1100" dirty="0" smtClean="0"/>
              <a:t>Cap</a:t>
            </a:r>
            <a:r>
              <a:rPr lang="ro-RO" sz="1100" dirty="0" smtClean="0"/>
              <a:t>.</a:t>
            </a:r>
            <a:r>
              <a:rPr lang="en-US" sz="1100" dirty="0" smtClean="0"/>
              <a:t> 5 transfer </a:t>
            </a:r>
            <a:r>
              <a:rPr lang="en-US" sz="1100" dirty="0" err="1" smtClean="0"/>
              <a:t>numai</a:t>
            </a:r>
            <a:r>
              <a:rPr lang="en-US" sz="1100" dirty="0" smtClean="0"/>
              <a:t> cu </a:t>
            </a:r>
            <a:r>
              <a:rPr lang="en-US" sz="1100" dirty="0" err="1" smtClean="0"/>
              <a:t>cantitatile</a:t>
            </a:r>
            <a:r>
              <a:rPr lang="en-US" sz="1100" dirty="0" smtClean="0"/>
              <a:t> care </a:t>
            </a:r>
            <a:r>
              <a:rPr lang="en-US" sz="1100" dirty="0" err="1" smtClean="0"/>
              <a:t>ies</a:t>
            </a:r>
            <a:r>
              <a:rPr lang="en-US" sz="1100" dirty="0" smtClean="0"/>
              <a:t> din </a:t>
            </a:r>
            <a:r>
              <a:rPr lang="en-US" sz="1100" dirty="0" err="1" smtClean="0"/>
              <a:t>statia</a:t>
            </a:r>
            <a:r>
              <a:rPr lang="en-US" sz="1100" dirty="0" smtClean="0"/>
              <a:t> de </a:t>
            </a:r>
            <a:r>
              <a:rPr lang="en-US" sz="1100" dirty="0" err="1" smtClean="0"/>
              <a:t>sortare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sunt</a:t>
            </a:r>
            <a:r>
              <a:rPr lang="ro-RO" sz="1100" dirty="0" smtClean="0"/>
              <a:t> </a:t>
            </a:r>
            <a:r>
              <a:rPr lang="en-US" sz="1100" dirty="0" err="1" smtClean="0"/>
              <a:t>duse</a:t>
            </a:r>
            <a:r>
              <a:rPr lang="en-US" sz="1100" dirty="0" smtClean="0"/>
              <a:t> la </a:t>
            </a:r>
            <a:r>
              <a:rPr lang="en-US" sz="1100" dirty="0" err="1" smtClean="0"/>
              <a:t>depozit</a:t>
            </a:r>
            <a:r>
              <a:rPr lang="ro-RO" sz="1100" dirty="0" smtClean="0"/>
              <a:t>;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100" dirty="0" err="1" smtClean="0"/>
              <a:t>Daca</a:t>
            </a:r>
            <a:r>
              <a:rPr lang="ro-RO" sz="1100" dirty="0" smtClean="0"/>
              <a:t> </a:t>
            </a:r>
            <a:r>
              <a:rPr lang="en-US" sz="1100" dirty="0" err="1" smtClean="0"/>
              <a:t>deseurile</a:t>
            </a:r>
            <a:r>
              <a:rPr lang="ro-RO" sz="1100" dirty="0" smtClean="0"/>
              <a:t> </a:t>
            </a:r>
            <a:r>
              <a:rPr lang="en-US" sz="1100" dirty="0" err="1" smtClean="0"/>
              <a:t>colectate</a:t>
            </a:r>
            <a:r>
              <a:rPr lang="ro-RO" sz="1100" dirty="0" smtClean="0"/>
              <a:t> </a:t>
            </a:r>
            <a:r>
              <a:rPr lang="en-US" sz="1100" dirty="0" err="1" smtClean="0"/>
              <a:t>selectiv</a:t>
            </a:r>
            <a:r>
              <a:rPr lang="ro-RO" sz="1100" dirty="0" smtClean="0"/>
              <a:t> </a:t>
            </a:r>
            <a:r>
              <a:rPr lang="en-US" sz="1100" dirty="0" err="1" smtClean="0"/>
              <a:t>merg</a:t>
            </a:r>
            <a:r>
              <a:rPr lang="en-US" sz="1100" dirty="0" smtClean="0"/>
              <a:t> direct la </a:t>
            </a:r>
            <a:r>
              <a:rPr lang="en-US" sz="1100" dirty="0" err="1" smtClean="0"/>
              <a:t>reciclatori</a:t>
            </a:r>
            <a:r>
              <a:rPr lang="ro-RO" sz="1100" dirty="0" smtClean="0"/>
              <a:t> </a:t>
            </a:r>
            <a:r>
              <a:rPr lang="en-US" sz="1100" dirty="0" err="1" smtClean="0"/>
              <a:t>sau</a:t>
            </a:r>
            <a:r>
              <a:rPr lang="en-US" sz="1100" dirty="0" smtClean="0"/>
              <a:t> la </a:t>
            </a:r>
            <a:r>
              <a:rPr lang="en-US" sz="1100" dirty="0" err="1" smtClean="0"/>
              <a:t>coincinerare</a:t>
            </a:r>
            <a:r>
              <a:rPr lang="en-US" sz="1100" dirty="0" smtClean="0"/>
              <a:t> se pun: R3 </a:t>
            </a:r>
            <a:r>
              <a:rPr lang="en-US" sz="1100" dirty="0" err="1" smtClean="0"/>
              <a:t>pentru</a:t>
            </a:r>
            <a:r>
              <a:rPr lang="ro-RO" sz="1100" dirty="0" smtClean="0"/>
              <a:t> </a:t>
            </a:r>
            <a:r>
              <a:rPr lang="en-US" sz="1100" dirty="0" err="1" smtClean="0"/>
              <a:t>hartie</a:t>
            </a:r>
            <a:r>
              <a:rPr lang="en-US" sz="1100" dirty="0" smtClean="0"/>
              <a:t>, plastic, </a:t>
            </a:r>
            <a:r>
              <a:rPr lang="en-US" sz="1100" dirty="0" err="1" smtClean="0"/>
              <a:t>lemn</a:t>
            </a:r>
            <a:r>
              <a:rPr lang="en-US" sz="1100" dirty="0" smtClean="0"/>
              <a:t>, </a:t>
            </a:r>
            <a:r>
              <a:rPr lang="en-US" sz="1100" dirty="0" err="1" smtClean="0"/>
              <a:t>biodegradabil</a:t>
            </a:r>
            <a:r>
              <a:rPr lang="en-US" sz="1100" dirty="0" smtClean="0"/>
              <a:t> (</a:t>
            </a:r>
            <a:r>
              <a:rPr lang="en-US" sz="1100" dirty="0" err="1" smtClean="0"/>
              <a:t>compostare</a:t>
            </a:r>
            <a:r>
              <a:rPr lang="en-US" sz="1100" dirty="0" smtClean="0"/>
              <a:t>), R5-sticla, R1-valorificare </a:t>
            </a:r>
            <a:r>
              <a:rPr lang="en-US" sz="1100" dirty="0" err="1" smtClean="0"/>
              <a:t>energetica</a:t>
            </a:r>
            <a:r>
              <a:rPr lang="ro-RO" sz="1100" dirty="0" smtClean="0"/>
              <a:t>;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100" dirty="0" err="1" smtClean="0"/>
              <a:t>Daca</a:t>
            </a:r>
            <a:r>
              <a:rPr lang="ro-RO" sz="1100" dirty="0" smtClean="0"/>
              <a:t> </a:t>
            </a:r>
            <a:r>
              <a:rPr lang="en-US" sz="1100" dirty="0" err="1" smtClean="0"/>
              <a:t>deseurile</a:t>
            </a:r>
            <a:r>
              <a:rPr lang="ro-RO" sz="1100" dirty="0" smtClean="0"/>
              <a:t> </a:t>
            </a:r>
            <a:r>
              <a:rPr lang="en-US" sz="1100" dirty="0" err="1" smtClean="0"/>
              <a:t>colectate</a:t>
            </a:r>
            <a:r>
              <a:rPr lang="ro-RO" sz="1100" dirty="0" smtClean="0"/>
              <a:t> </a:t>
            </a:r>
            <a:r>
              <a:rPr lang="en-US" sz="1100" dirty="0" err="1" smtClean="0"/>
              <a:t>selectiv</a:t>
            </a:r>
            <a:r>
              <a:rPr lang="ro-RO" sz="1100" dirty="0" smtClean="0"/>
              <a:t> </a:t>
            </a:r>
            <a:r>
              <a:rPr lang="en-US" sz="1100" dirty="0" err="1" smtClean="0"/>
              <a:t>merg</a:t>
            </a:r>
            <a:r>
              <a:rPr lang="en-US" sz="1100" dirty="0" smtClean="0"/>
              <a:t> direct la </a:t>
            </a:r>
            <a:r>
              <a:rPr lang="en-US" sz="1100" dirty="0" err="1" smtClean="0"/>
              <a:t>colectori</a:t>
            </a:r>
            <a:r>
              <a:rPr lang="en-US" sz="1100" dirty="0" smtClean="0"/>
              <a:t> se </a:t>
            </a:r>
            <a:r>
              <a:rPr lang="en-US" sz="1100" dirty="0" err="1" smtClean="0"/>
              <a:t>pune</a:t>
            </a:r>
            <a:r>
              <a:rPr lang="en-US" sz="1100" dirty="0" smtClean="0"/>
              <a:t> R12</a:t>
            </a:r>
            <a:r>
              <a:rPr lang="ro-RO" sz="1100" dirty="0" smtClean="0"/>
              <a:t>;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100" dirty="0" smtClean="0"/>
              <a:t>R10 – </a:t>
            </a:r>
            <a:r>
              <a:rPr lang="en-US" sz="1100" dirty="0" err="1" smtClean="0"/>
              <a:t>pentru</a:t>
            </a:r>
            <a:r>
              <a:rPr lang="ro-RO" sz="1100" dirty="0" smtClean="0"/>
              <a:t> </a:t>
            </a:r>
            <a:r>
              <a:rPr lang="en-US" sz="1100" dirty="0" err="1" smtClean="0"/>
              <a:t>umplerea</a:t>
            </a:r>
            <a:r>
              <a:rPr lang="ro-RO" sz="1100" dirty="0" smtClean="0"/>
              <a:t> </a:t>
            </a:r>
            <a:r>
              <a:rPr lang="en-US" sz="1100" dirty="0" err="1" smtClean="0"/>
              <a:t>golurilor</a:t>
            </a:r>
            <a:r>
              <a:rPr lang="en-US" sz="1100" dirty="0" smtClean="0"/>
              <a:t>, </a:t>
            </a:r>
            <a:r>
              <a:rPr lang="en-US" sz="1100" dirty="0" err="1" smtClean="0"/>
              <a:t>excavatiilor</a:t>
            </a:r>
            <a:r>
              <a:rPr lang="en-US" sz="1100" dirty="0" smtClean="0"/>
              <a:t> (</a:t>
            </a:r>
            <a:r>
              <a:rPr lang="ro-RO" sz="1100" dirty="0" smtClean="0"/>
              <a:t>pentru </a:t>
            </a:r>
            <a:r>
              <a:rPr lang="en-US" sz="1100" dirty="0" err="1" smtClean="0"/>
              <a:t>deseurile</a:t>
            </a:r>
            <a:r>
              <a:rPr lang="en-US" sz="1100" dirty="0" smtClean="0"/>
              <a:t> din </a:t>
            </a:r>
            <a:r>
              <a:rPr lang="en-US" sz="1100" dirty="0" err="1" smtClean="0"/>
              <a:t>constructii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demolari</a:t>
            </a:r>
            <a:r>
              <a:rPr lang="ro-RO" sz="1100" dirty="0" smtClean="0"/>
              <a:t> </a:t>
            </a:r>
            <a:r>
              <a:rPr lang="en-US" sz="1100" dirty="0" err="1" smtClean="0"/>
              <a:t>sau</a:t>
            </a:r>
            <a:r>
              <a:rPr lang="ro-RO" sz="1100" dirty="0" smtClean="0"/>
              <a:t> </a:t>
            </a:r>
            <a:r>
              <a:rPr lang="en-US" sz="1100" dirty="0" err="1" smtClean="0"/>
              <a:t>inerte</a:t>
            </a:r>
            <a:r>
              <a:rPr lang="en-US" sz="1100" dirty="0" smtClean="0"/>
              <a:t>)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contractantul</a:t>
            </a:r>
            <a:r>
              <a:rPr lang="ro-RO" sz="1100" dirty="0" smtClean="0"/>
              <a:t> </a:t>
            </a:r>
            <a:r>
              <a:rPr lang="en-US" sz="1100" dirty="0" err="1" smtClean="0"/>
              <a:t>aferent</a:t>
            </a:r>
            <a:r>
              <a:rPr lang="en-US" sz="1100" dirty="0" smtClean="0"/>
              <a:t> in Tab A</a:t>
            </a:r>
            <a:r>
              <a:rPr lang="ro-RO" sz="1100" dirty="0" smtClean="0"/>
              <a:t> (MUN);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100" dirty="0" smtClean="0"/>
              <a:t>R5 – </a:t>
            </a:r>
            <a:r>
              <a:rPr lang="ro-RO" sz="1100" dirty="0" smtClean="0"/>
              <a:t>pentru </a:t>
            </a:r>
            <a:r>
              <a:rPr lang="en-US" sz="1100" dirty="0" err="1" smtClean="0"/>
              <a:t>deseurile</a:t>
            </a:r>
            <a:r>
              <a:rPr lang="en-US" sz="1100" dirty="0" smtClean="0"/>
              <a:t> din </a:t>
            </a:r>
            <a:r>
              <a:rPr lang="en-US" sz="1100" dirty="0" err="1" smtClean="0"/>
              <a:t>constructii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demolari</a:t>
            </a:r>
            <a:r>
              <a:rPr lang="ro-RO" sz="1100" dirty="0" smtClean="0"/>
              <a:t> </a:t>
            </a:r>
            <a:r>
              <a:rPr lang="en-US" sz="1100" dirty="0" err="1" smtClean="0"/>
              <a:t>sau</a:t>
            </a:r>
            <a:r>
              <a:rPr lang="ro-RO" sz="1100" dirty="0" smtClean="0"/>
              <a:t> </a:t>
            </a:r>
            <a:r>
              <a:rPr lang="en-US" sz="1100" dirty="0" err="1" smtClean="0"/>
              <a:t>inerte</a:t>
            </a:r>
            <a:r>
              <a:rPr lang="en-US" sz="1100" dirty="0" smtClean="0"/>
              <a:t> in </a:t>
            </a:r>
            <a:r>
              <a:rPr lang="en-US" sz="1100" dirty="0" err="1" smtClean="0"/>
              <a:t>cazul</a:t>
            </a:r>
            <a:r>
              <a:rPr lang="en-US" sz="1100" dirty="0" smtClean="0"/>
              <a:t> in care </a:t>
            </a:r>
            <a:r>
              <a:rPr lang="en-US" sz="1100" dirty="0" err="1" smtClean="0"/>
              <a:t>acestea</a:t>
            </a:r>
            <a:r>
              <a:rPr lang="ro-RO" sz="1100" dirty="0" smtClean="0"/>
              <a:t> </a:t>
            </a:r>
            <a:r>
              <a:rPr lang="en-US" sz="1100" dirty="0" err="1" smtClean="0"/>
              <a:t>sunt</a:t>
            </a:r>
            <a:r>
              <a:rPr lang="ro-RO" sz="1100" dirty="0" smtClean="0"/>
              <a:t> </a:t>
            </a:r>
            <a:r>
              <a:rPr lang="en-US" sz="1100" dirty="0" err="1" smtClean="0"/>
              <a:t>reciclate</a:t>
            </a:r>
            <a:r>
              <a:rPr lang="en-US" sz="1100" dirty="0" smtClean="0"/>
              <a:t> (</a:t>
            </a:r>
            <a:r>
              <a:rPr lang="en-US" sz="1100" dirty="0" err="1" smtClean="0"/>
              <a:t>folosite</a:t>
            </a:r>
            <a:r>
              <a:rPr lang="en-US" sz="1100" dirty="0" smtClean="0"/>
              <a:t> la </a:t>
            </a:r>
            <a:r>
              <a:rPr lang="en-US" sz="1100" dirty="0" err="1" smtClean="0"/>
              <a:t>inchiderea</a:t>
            </a:r>
            <a:r>
              <a:rPr lang="ro-RO" sz="1100" dirty="0" smtClean="0"/>
              <a:t> </a:t>
            </a:r>
            <a:r>
              <a:rPr lang="en-US" sz="1100" dirty="0" err="1" smtClean="0"/>
              <a:t>depozitelor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pentru</a:t>
            </a:r>
            <a:r>
              <a:rPr lang="ro-RO" sz="1100" dirty="0" smtClean="0"/>
              <a:t> </a:t>
            </a:r>
            <a:r>
              <a:rPr lang="en-US" sz="1100" dirty="0" err="1" smtClean="0"/>
              <a:t>constructia</a:t>
            </a:r>
            <a:r>
              <a:rPr lang="en-US" sz="1100" dirty="0" smtClean="0"/>
              <a:t> de </a:t>
            </a:r>
            <a:r>
              <a:rPr lang="en-US" sz="1100" dirty="0" err="1" smtClean="0"/>
              <a:t>drumuri</a:t>
            </a:r>
            <a:r>
              <a:rPr lang="en-US" sz="1100" dirty="0" smtClean="0"/>
              <a:t>)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contractantul</a:t>
            </a:r>
            <a:r>
              <a:rPr lang="ro-RO" sz="1100" dirty="0" smtClean="0"/>
              <a:t> </a:t>
            </a:r>
            <a:r>
              <a:rPr lang="en-US" sz="1100" dirty="0" err="1" smtClean="0"/>
              <a:t>aferent</a:t>
            </a:r>
            <a:r>
              <a:rPr lang="en-US" sz="1100" dirty="0" smtClean="0"/>
              <a:t> in Tab A</a:t>
            </a:r>
            <a:r>
              <a:rPr lang="ro-RO" sz="1100" dirty="0" smtClean="0"/>
              <a:t> (MUN); 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100" dirty="0" err="1" smtClean="0"/>
              <a:t>Daca</a:t>
            </a:r>
            <a:r>
              <a:rPr lang="ro-RO" sz="1100" dirty="0" smtClean="0"/>
              <a:t> </a:t>
            </a:r>
            <a:r>
              <a:rPr lang="en-US" sz="1100" dirty="0" err="1" smtClean="0"/>
              <a:t>deseurile</a:t>
            </a:r>
            <a:r>
              <a:rPr lang="ro-RO" sz="1100" dirty="0" smtClean="0"/>
              <a:t> </a:t>
            </a:r>
            <a:r>
              <a:rPr lang="en-US" sz="1100" dirty="0" err="1" smtClean="0"/>
              <a:t>colectate</a:t>
            </a:r>
            <a:r>
              <a:rPr lang="en-US" sz="1100" dirty="0" smtClean="0"/>
              <a:t> in </a:t>
            </a:r>
            <a:r>
              <a:rPr lang="en-US" sz="1100" dirty="0" err="1" smtClean="0"/>
              <a:t>amestec</a:t>
            </a:r>
            <a:r>
              <a:rPr lang="ro-RO" sz="1100" dirty="0" smtClean="0"/>
              <a:t> </a:t>
            </a:r>
            <a:r>
              <a:rPr lang="en-US" sz="1100" dirty="0" err="1" smtClean="0"/>
              <a:t>merg</a:t>
            </a:r>
            <a:r>
              <a:rPr lang="en-US" sz="1100" dirty="0" smtClean="0"/>
              <a:t> direct la </a:t>
            </a:r>
            <a:r>
              <a:rPr lang="en-US" sz="1100" dirty="0" err="1" smtClean="0"/>
              <a:t>eliminare</a:t>
            </a:r>
            <a:r>
              <a:rPr lang="en-US" sz="1100" dirty="0" smtClean="0"/>
              <a:t> se </a:t>
            </a:r>
            <a:r>
              <a:rPr lang="en-US" sz="1100" dirty="0" err="1" smtClean="0"/>
              <a:t>alege</a:t>
            </a:r>
            <a:r>
              <a:rPr lang="ro-RO" sz="1100" dirty="0" smtClean="0"/>
              <a:t> </a:t>
            </a:r>
            <a:r>
              <a:rPr lang="en-US" sz="1100" dirty="0" err="1" smtClean="0"/>
              <a:t>operatorul</a:t>
            </a:r>
            <a:r>
              <a:rPr lang="ro-RO" sz="1100" dirty="0" smtClean="0"/>
              <a:t> </a:t>
            </a:r>
            <a:r>
              <a:rPr lang="en-US" sz="1100" dirty="0" err="1" smtClean="0"/>
              <a:t>depozitului</a:t>
            </a:r>
            <a:r>
              <a:rPr lang="ro-RO" sz="1100" dirty="0" smtClean="0"/>
              <a:t> </a:t>
            </a:r>
            <a:r>
              <a:rPr lang="en-US" sz="1100" dirty="0" err="1" smtClean="0"/>
              <a:t>respectiv</a:t>
            </a:r>
            <a:r>
              <a:rPr lang="en-US" sz="1100" dirty="0" smtClean="0"/>
              <a:t> (</a:t>
            </a:r>
            <a:r>
              <a:rPr lang="en-US" sz="1100" dirty="0" err="1" smtClean="0"/>
              <a:t>cel</a:t>
            </a:r>
            <a:r>
              <a:rPr lang="en-US" sz="1100" dirty="0" smtClean="0"/>
              <a:t> care </a:t>
            </a:r>
            <a:r>
              <a:rPr lang="en-US" sz="1100" dirty="0" err="1" smtClean="0"/>
              <a:t>opereaza</a:t>
            </a:r>
            <a:r>
              <a:rPr lang="ro-RO" sz="1100" dirty="0" smtClean="0"/>
              <a:t> </a:t>
            </a:r>
            <a:r>
              <a:rPr lang="en-US" sz="1100" dirty="0" err="1" smtClean="0"/>
              <a:t>depozitulsi</a:t>
            </a:r>
            <a:r>
              <a:rPr lang="en-US" sz="1100" dirty="0" smtClean="0"/>
              <a:t> are </a:t>
            </a:r>
            <a:r>
              <a:rPr lang="en-US" sz="1100" dirty="0" err="1" smtClean="0"/>
              <a:t>alocat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completeaza</a:t>
            </a:r>
            <a:r>
              <a:rPr lang="ro-RO" sz="1100" dirty="0" smtClean="0"/>
              <a:t> </a:t>
            </a:r>
            <a:r>
              <a:rPr lang="en-US" sz="1100" dirty="0" err="1" smtClean="0"/>
              <a:t>chestionar</a:t>
            </a:r>
            <a:r>
              <a:rPr lang="en-US" sz="1100" dirty="0" smtClean="0"/>
              <a:t> TRAT ), </a:t>
            </a:r>
            <a:r>
              <a:rPr lang="en-US" sz="1100" dirty="0" err="1" smtClean="0"/>
              <a:t>alegandu</a:t>
            </a:r>
            <a:r>
              <a:rPr lang="en-US" sz="1100" dirty="0" smtClean="0"/>
              <a:t>-se </a:t>
            </a:r>
            <a:r>
              <a:rPr lang="en-US" sz="1100" dirty="0" err="1" smtClean="0"/>
              <a:t>codurile</a:t>
            </a:r>
            <a:r>
              <a:rPr lang="en-US" sz="1100" dirty="0" smtClean="0"/>
              <a:t> cu D1 in </a:t>
            </a:r>
            <a:r>
              <a:rPr lang="en-US" sz="1100" dirty="0" err="1" smtClean="0"/>
              <a:t>cazul</a:t>
            </a:r>
            <a:r>
              <a:rPr lang="ro-RO" sz="1100" dirty="0" smtClean="0"/>
              <a:t> </a:t>
            </a:r>
            <a:r>
              <a:rPr lang="en-US" sz="1100" dirty="0" err="1" smtClean="0"/>
              <a:t>unui</a:t>
            </a:r>
            <a:r>
              <a:rPr lang="ro-RO" sz="1100" dirty="0" smtClean="0"/>
              <a:t> </a:t>
            </a:r>
            <a:r>
              <a:rPr lang="en-US" sz="1100" dirty="0" err="1" smtClean="0"/>
              <a:t>depozit</a:t>
            </a:r>
            <a:r>
              <a:rPr lang="ro-RO" sz="1100" dirty="0" smtClean="0"/>
              <a:t> </a:t>
            </a:r>
            <a:r>
              <a:rPr lang="en-US" sz="1100" dirty="0" err="1" smtClean="0"/>
              <a:t>neconform</a:t>
            </a:r>
            <a:r>
              <a:rPr lang="en-US" sz="1100" dirty="0" smtClean="0"/>
              <a:t>, </a:t>
            </a:r>
            <a:r>
              <a:rPr lang="en-US" sz="1100" dirty="0" err="1" smtClean="0"/>
              <a:t>respectiv</a:t>
            </a:r>
            <a:r>
              <a:rPr lang="en-US" sz="1100" dirty="0" smtClean="0"/>
              <a:t> D5 in </a:t>
            </a:r>
            <a:r>
              <a:rPr lang="en-US" sz="1100" dirty="0" err="1" smtClean="0"/>
              <a:t>cazul</a:t>
            </a:r>
            <a:r>
              <a:rPr lang="ro-RO" sz="1100" dirty="0" smtClean="0"/>
              <a:t> </a:t>
            </a:r>
            <a:r>
              <a:rPr lang="en-US" sz="1100" dirty="0" err="1" smtClean="0"/>
              <a:t>unui</a:t>
            </a:r>
            <a:r>
              <a:rPr lang="ro-RO" sz="1100" dirty="0" smtClean="0"/>
              <a:t> </a:t>
            </a:r>
            <a:r>
              <a:rPr lang="en-US" sz="1100" dirty="0" err="1" smtClean="0"/>
              <a:t>depozit</a:t>
            </a:r>
            <a:r>
              <a:rPr lang="en-US" sz="1100" dirty="0" smtClean="0"/>
              <a:t> conform</a:t>
            </a:r>
            <a:r>
              <a:rPr lang="ro-RO" sz="1100" dirty="0" smtClean="0"/>
              <a:t> </a:t>
            </a:r>
            <a:r>
              <a:rPr lang="en-US" sz="1100" dirty="0" err="1" smtClean="0"/>
              <a:t>si</a:t>
            </a:r>
            <a:r>
              <a:rPr lang="ro-RO" sz="1100" dirty="0" smtClean="0"/>
              <a:t> </a:t>
            </a:r>
            <a:r>
              <a:rPr lang="en-US" sz="1100" dirty="0" err="1" smtClean="0"/>
              <a:t>contractantul</a:t>
            </a:r>
            <a:r>
              <a:rPr lang="ro-RO" sz="1100" dirty="0" smtClean="0"/>
              <a:t> </a:t>
            </a:r>
            <a:r>
              <a:rPr lang="en-US" sz="1100" dirty="0" err="1" smtClean="0"/>
              <a:t>aferent</a:t>
            </a:r>
            <a:r>
              <a:rPr lang="en-US" sz="1100" dirty="0" smtClean="0"/>
              <a:t> in Tab</a:t>
            </a:r>
            <a:r>
              <a:rPr lang="ro-RO" sz="1100" dirty="0" smtClean="0"/>
              <a:t>. B (MUN) sau Cap. 2 Tab. 2 (</a:t>
            </a:r>
            <a:r>
              <a:rPr lang="en-US" sz="1100" dirty="0" smtClean="0"/>
              <a:t>COLECTARE/</a:t>
            </a:r>
            <a:r>
              <a:rPr lang="ro-RO" sz="1100" dirty="0" smtClean="0"/>
              <a:t>T</a:t>
            </a:r>
            <a:r>
              <a:rPr lang="en-US" sz="1100" dirty="0" smtClean="0"/>
              <a:t>RATARE </a:t>
            </a:r>
            <a:r>
              <a:rPr lang="ro-RO" sz="1100" dirty="0" smtClean="0"/>
              <a:t>).</a:t>
            </a:r>
          </a:p>
          <a:p>
            <a:endParaRPr lang="ro-RO" sz="1400" dirty="0" smtClean="0"/>
          </a:p>
          <a:p>
            <a:endParaRPr lang="ro-RO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800" dirty="0" smtClean="0"/>
              <a:t>Verificarea incrucisata pentru </a:t>
            </a:r>
            <a:br>
              <a:rPr lang="ro-RO" sz="2800" dirty="0" smtClean="0"/>
            </a:br>
            <a:r>
              <a:rPr lang="ro-RO" sz="2800" dirty="0" smtClean="0"/>
              <a:t>deseurile municipale</a:t>
            </a:r>
            <a:endParaRPr lang="ro-R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100" dirty="0" err="1" smtClean="0"/>
              <a:t>Pentru</a:t>
            </a:r>
            <a:r>
              <a:rPr lang="ro-RO" sz="1100" dirty="0" smtClean="0"/>
              <a:t> chestionarul TRAT </a:t>
            </a:r>
            <a:r>
              <a:rPr lang="en-US" sz="1100" dirty="0" err="1" smtClean="0"/>
              <a:t>deseurile</a:t>
            </a:r>
            <a:r>
              <a:rPr lang="en-US" sz="1100" dirty="0" smtClean="0"/>
              <a:t> care </a:t>
            </a:r>
            <a:r>
              <a:rPr lang="en-US" sz="1100" dirty="0" err="1" smtClean="0"/>
              <a:t>ies</a:t>
            </a:r>
            <a:r>
              <a:rPr lang="en-US" sz="1100" dirty="0" smtClean="0"/>
              <a:t> din </a:t>
            </a:r>
            <a:r>
              <a:rPr lang="en-US" sz="1100" dirty="0" err="1" smtClean="0"/>
              <a:t>instalatiile</a:t>
            </a:r>
            <a:r>
              <a:rPr lang="en-US" sz="1100" dirty="0" smtClean="0"/>
              <a:t> de </a:t>
            </a:r>
            <a:r>
              <a:rPr lang="en-US" sz="1100" dirty="0" err="1" smtClean="0"/>
              <a:t>sortare</a:t>
            </a:r>
            <a:r>
              <a:rPr lang="en-US" sz="1100" dirty="0" smtClean="0"/>
              <a:t> se </a:t>
            </a:r>
            <a:r>
              <a:rPr lang="ro-RO" sz="1100" dirty="0" smtClean="0"/>
              <a:t>a</a:t>
            </a:r>
            <a:r>
              <a:rPr lang="en-US" sz="1100" dirty="0" err="1" smtClean="0"/>
              <a:t>plica</a:t>
            </a:r>
            <a:r>
              <a:rPr lang="ro-RO" sz="1100" dirty="0" smtClean="0"/>
              <a:t> </a:t>
            </a:r>
            <a:r>
              <a:rPr lang="en-US" sz="1100" dirty="0" err="1" smtClean="0"/>
              <a:t>urmatoarele</a:t>
            </a:r>
            <a:r>
              <a:rPr lang="ro-RO" sz="1100" dirty="0" smtClean="0"/>
              <a:t> </a:t>
            </a:r>
            <a:r>
              <a:rPr lang="en-US" sz="1100" dirty="0" err="1" smtClean="0"/>
              <a:t>reguli</a:t>
            </a:r>
            <a:r>
              <a:rPr lang="ro-RO" sz="1100" dirty="0" smtClean="0"/>
              <a:t> </a:t>
            </a:r>
            <a:r>
              <a:rPr lang="en-US" sz="1100" dirty="0" err="1" smtClean="0"/>
              <a:t>similare</a:t>
            </a:r>
            <a:r>
              <a:rPr lang="en-US" sz="1100" dirty="0" smtClean="0"/>
              <a:t>:</a:t>
            </a:r>
            <a:endParaRPr lang="ro-RO" sz="1100" dirty="0" smtClean="0"/>
          </a:p>
          <a:p>
            <a:pPr lvl="2"/>
            <a:r>
              <a:rPr lang="en-US" sz="1100" dirty="0" err="1" smtClean="0"/>
              <a:t>Daca</a:t>
            </a:r>
            <a:r>
              <a:rPr lang="ro-RO" sz="1100" dirty="0" smtClean="0"/>
              <a:t> </a:t>
            </a:r>
            <a:r>
              <a:rPr lang="en-US" sz="1100" dirty="0" err="1" smtClean="0"/>
              <a:t>deseurile</a:t>
            </a:r>
            <a:r>
              <a:rPr lang="ro-RO" sz="1100" dirty="0" smtClean="0"/>
              <a:t> </a:t>
            </a:r>
            <a:r>
              <a:rPr lang="en-US" sz="1100" dirty="0" err="1" smtClean="0"/>
              <a:t>reciclabile</a:t>
            </a:r>
            <a:r>
              <a:rPr lang="ro-RO" sz="1100" dirty="0" smtClean="0"/>
              <a:t> </a:t>
            </a:r>
            <a:r>
              <a:rPr lang="en-US" sz="1100" dirty="0" err="1" smtClean="0"/>
              <a:t>rezultate</a:t>
            </a:r>
            <a:r>
              <a:rPr lang="ro-RO" sz="1100" dirty="0" smtClean="0"/>
              <a:t> </a:t>
            </a:r>
            <a:r>
              <a:rPr lang="en-US" sz="1100" dirty="0" err="1" smtClean="0"/>
              <a:t>merg</a:t>
            </a:r>
            <a:r>
              <a:rPr lang="en-US" sz="1100" dirty="0" smtClean="0"/>
              <a:t> direct la </a:t>
            </a:r>
            <a:r>
              <a:rPr lang="en-US" sz="1100" dirty="0" err="1" smtClean="0"/>
              <a:t>reciclatori</a:t>
            </a:r>
            <a:r>
              <a:rPr lang="ro-RO" sz="1100" dirty="0" smtClean="0"/>
              <a:t> </a:t>
            </a:r>
            <a:r>
              <a:rPr lang="en-US" sz="1100" dirty="0" err="1" smtClean="0"/>
              <a:t>sau</a:t>
            </a:r>
            <a:r>
              <a:rPr lang="en-US" sz="1100" dirty="0" smtClean="0"/>
              <a:t> la </a:t>
            </a:r>
            <a:r>
              <a:rPr lang="en-US" sz="1100" dirty="0" err="1" smtClean="0"/>
              <a:t>coincinerare</a:t>
            </a:r>
            <a:r>
              <a:rPr lang="en-US" sz="1100" dirty="0" smtClean="0"/>
              <a:t> se pun: R3 </a:t>
            </a:r>
            <a:r>
              <a:rPr lang="en-US" sz="1100" dirty="0" err="1" smtClean="0"/>
              <a:t>pentru</a:t>
            </a:r>
            <a:r>
              <a:rPr lang="ro-RO" sz="1100" dirty="0" smtClean="0"/>
              <a:t> </a:t>
            </a:r>
            <a:r>
              <a:rPr lang="en-US" sz="1100" dirty="0" err="1" smtClean="0"/>
              <a:t>hartie</a:t>
            </a:r>
            <a:r>
              <a:rPr lang="en-US" sz="1100" dirty="0" smtClean="0"/>
              <a:t>, plastic, </a:t>
            </a:r>
            <a:r>
              <a:rPr lang="en-US" sz="1100" dirty="0" err="1" smtClean="0"/>
              <a:t>lemn</a:t>
            </a:r>
            <a:r>
              <a:rPr lang="en-US" sz="1100" dirty="0" smtClean="0"/>
              <a:t>, </a:t>
            </a:r>
            <a:r>
              <a:rPr lang="en-US" sz="1100" dirty="0" err="1" smtClean="0"/>
              <a:t>biodegradabil</a:t>
            </a:r>
            <a:r>
              <a:rPr lang="en-US" sz="1100" dirty="0" smtClean="0"/>
              <a:t> (</a:t>
            </a:r>
            <a:r>
              <a:rPr lang="en-US" sz="1100" dirty="0" err="1" smtClean="0"/>
              <a:t>compostare</a:t>
            </a:r>
            <a:r>
              <a:rPr lang="en-US" sz="1100" dirty="0" smtClean="0"/>
              <a:t>), R5-sticla, R1-valorificare </a:t>
            </a:r>
            <a:r>
              <a:rPr lang="en-US" sz="1100" dirty="0" err="1" smtClean="0"/>
              <a:t>energetica</a:t>
            </a:r>
            <a:r>
              <a:rPr lang="ro-RO" sz="1100" dirty="0" smtClean="0"/>
              <a:t>;</a:t>
            </a:r>
          </a:p>
          <a:p>
            <a:pPr lvl="2"/>
            <a:r>
              <a:rPr lang="en-US" sz="1100" dirty="0" err="1" smtClean="0"/>
              <a:t>Daca</a:t>
            </a:r>
            <a:r>
              <a:rPr lang="ro-RO" sz="1100" dirty="0" smtClean="0"/>
              <a:t> </a:t>
            </a:r>
            <a:r>
              <a:rPr lang="en-US" sz="1100" dirty="0" err="1" smtClean="0"/>
              <a:t>deseurile</a:t>
            </a:r>
            <a:r>
              <a:rPr lang="ro-RO" sz="1100" dirty="0" smtClean="0"/>
              <a:t> </a:t>
            </a:r>
            <a:r>
              <a:rPr lang="en-US" sz="1100" dirty="0" err="1" smtClean="0"/>
              <a:t>reciclabile</a:t>
            </a:r>
            <a:r>
              <a:rPr lang="ro-RO" sz="1100" dirty="0" smtClean="0"/>
              <a:t> </a:t>
            </a:r>
            <a:r>
              <a:rPr lang="en-US" sz="1100" dirty="0" err="1" smtClean="0"/>
              <a:t>rezultate</a:t>
            </a:r>
            <a:r>
              <a:rPr lang="ro-RO" sz="1100" dirty="0" smtClean="0"/>
              <a:t> </a:t>
            </a:r>
            <a:r>
              <a:rPr lang="en-US" sz="1100" dirty="0" err="1" smtClean="0"/>
              <a:t>merg</a:t>
            </a:r>
            <a:r>
              <a:rPr lang="en-US" sz="1100" dirty="0" smtClean="0"/>
              <a:t> direct la </a:t>
            </a:r>
            <a:r>
              <a:rPr lang="en-US" sz="1100" dirty="0" err="1" smtClean="0"/>
              <a:t>colectori</a:t>
            </a:r>
            <a:r>
              <a:rPr lang="en-US" sz="1100" dirty="0" smtClean="0"/>
              <a:t> se </a:t>
            </a:r>
            <a:r>
              <a:rPr lang="en-US" sz="1100" dirty="0" err="1" smtClean="0"/>
              <a:t>pune</a:t>
            </a:r>
            <a:r>
              <a:rPr lang="en-US" sz="1100" dirty="0" smtClean="0"/>
              <a:t> R12</a:t>
            </a:r>
            <a:r>
              <a:rPr lang="ro-RO" sz="1100" dirty="0" smtClean="0"/>
              <a:t>;</a:t>
            </a:r>
          </a:p>
          <a:p>
            <a:pPr lvl="2"/>
            <a:r>
              <a:rPr lang="ro-RO" sz="1100" dirty="0" smtClean="0"/>
              <a:t>Daca deseurile rezultate din statia de sortare merg intai la presa (Cap.8) atunci se va pune R12 in Cap. 4 Tab. 4.3 si de la presa se duc la reciclare cu R-urile respective.</a:t>
            </a:r>
          </a:p>
          <a:p>
            <a:pPr lvl="0">
              <a:buFont typeface="Wingdings" pitchFamily="2" charset="2"/>
              <a:buChar char="Ø"/>
            </a:pPr>
            <a:r>
              <a:rPr lang="en-US" sz="1100" dirty="0" smtClean="0"/>
              <a:t>In </a:t>
            </a:r>
            <a:r>
              <a:rPr lang="en-US" sz="1100" dirty="0" err="1" smtClean="0"/>
              <a:t>cazul</a:t>
            </a:r>
            <a:r>
              <a:rPr lang="en-US" sz="1100" dirty="0" smtClean="0"/>
              <a:t> in care un </a:t>
            </a:r>
            <a:r>
              <a:rPr lang="en-US" sz="1100" dirty="0" err="1" smtClean="0"/>
              <a:t>colector</a:t>
            </a:r>
            <a:r>
              <a:rPr lang="en-US" sz="1100" dirty="0" smtClean="0"/>
              <a:t> are un </a:t>
            </a:r>
            <a:r>
              <a:rPr lang="en-US" sz="1100" dirty="0" err="1" smtClean="0"/>
              <a:t>chestionar</a:t>
            </a:r>
            <a:r>
              <a:rPr lang="en-US" sz="1100" dirty="0" smtClean="0"/>
              <a:t> COLECTARE/TRATARE </a:t>
            </a:r>
            <a:r>
              <a:rPr lang="en-US" sz="1100" dirty="0" err="1" smtClean="0"/>
              <a:t>si</a:t>
            </a:r>
            <a:r>
              <a:rPr lang="en-US" sz="1100" dirty="0" smtClean="0"/>
              <a:t> un </a:t>
            </a:r>
            <a:r>
              <a:rPr lang="en-US" sz="1100" dirty="0" err="1" smtClean="0"/>
              <a:t>chestionar</a:t>
            </a:r>
            <a:r>
              <a:rPr lang="en-US" sz="1100" dirty="0" smtClean="0"/>
              <a:t> TRAT, </a:t>
            </a:r>
            <a:r>
              <a:rPr lang="en-US" sz="1100" dirty="0" err="1" smtClean="0"/>
              <a:t>deseurile</a:t>
            </a:r>
            <a:r>
              <a:rPr lang="ro-RO" sz="1100" dirty="0" smtClean="0"/>
              <a:t> </a:t>
            </a:r>
            <a:r>
              <a:rPr lang="en-US" sz="1100" dirty="0" err="1" smtClean="0"/>
              <a:t>colectate</a:t>
            </a:r>
            <a:r>
              <a:rPr lang="en-US" sz="1100" dirty="0" smtClean="0"/>
              <a:t> de la </a:t>
            </a:r>
            <a:r>
              <a:rPr lang="en-US" sz="1100" dirty="0" err="1" smtClean="0"/>
              <a:t>persoane</a:t>
            </a:r>
            <a:r>
              <a:rPr lang="ro-RO" sz="1100" dirty="0" smtClean="0"/>
              <a:t> </a:t>
            </a:r>
            <a:r>
              <a:rPr lang="en-US" sz="1100" dirty="0" err="1" smtClean="0"/>
              <a:t>fizice</a:t>
            </a:r>
            <a:r>
              <a:rPr lang="ro-RO" sz="1100" dirty="0" smtClean="0"/>
              <a:t> </a:t>
            </a:r>
            <a:r>
              <a:rPr lang="en-US" sz="1100" dirty="0" err="1" smtClean="0"/>
              <a:t>sau</a:t>
            </a:r>
            <a:r>
              <a:rPr lang="en-US" sz="1100" dirty="0" smtClean="0"/>
              <a:t> de la </a:t>
            </a:r>
            <a:r>
              <a:rPr lang="en-US" sz="1100" dirty="0" err="1" smtClean="0"/>
              <a:t>operatori</a:t>
            </a:r>
            <a:r>
              <a:rPr lang="ro-RO" sz="1100" dirty="0" smtClean="0"/>
              <a:t> </a:t>
            </a:r>
            <a:r>
              <a:rPr lang="en-US" sz="1100" dirty="0" err="1" smtClean="0"/>
              <a:t>economici</a:t>
            </a:r>
            <a:r>
              <a:rPr lang="en-US" sz="1100" dirty="0" smtClean="0"/>
              <a:t> se </a:t>
            </a:r>
            <a:r>
              <a:rPr lang="en-US" sz="1100" dirty="0" err="1" smtClean="0"/>
              <a:t>vor</a:t>
            </a:r>
            <a:r>
              <a:rPr lang="ro-RO" sz="1100" dirty="0" smtClean="0"/>
              <a:t> </a:t>
            </a:r>
            <a:r>
              <a:rPr lang="en-US" sz="1100" dirty="0" err="1" smtClean="0"/>
              <a:t>selecta</a:t>
            </a:r>
            <a:r>
              <a:rPr lang="en-US" sz="1100" dirty="0" smtClean="0"/>
              <a:t> in </a:t>
            </a:r>
            <a:r>
              <a:rPr lang="en-US" sz="1100" dirty="0" err="1" smtClean="0"/>
              <a:t>chestionarul</a:t>
            </a:r>
            <a:r>
              <a:rPr lang="en-US" sz="1100" dirty="0" smtClean="0"/>
              <a:t> COLECTARE/TRATARE cu </a:t>
            </a:r>
            <a:r>
              <a:rPr lang="en-US" sz="1100" dirty="0" err="1" smtClean="0"/>
              <a:t>cantitatile</a:t>
            </a:r>
            <a:r>
              <a:rPr lang="ro-RO" sz="1100" dirty="0" smtClean="0"/>
              <a:t> </a:t>
            </a:r>
            <a:r>
              <a:rPr lang="en-US" sz="1100" dirty="0" err="1" smtClean="0"/>
              <a:t>insumate</a:t>
            </a:r>
            <a:r>
              <a:rPr lang="ro-RO" sz="1100" dirty="0" smtClean="0"/>
              <a:t> </a:t>
            </a:r>
            <a:r>
              <a:rPr lang="en-US" sz="1100" dirty="0" err="1" smtClean="0"/>
              <a:t>pe</a:t>
            </a:r>
            <a:r>
              <a:rPr lang="ro-RO" sz="1100" dirty="0" smtClean="0"/>
              <a:t> </a:t>
            </a:r>
            <a:r>
              <a:rPr lang="en-US" sz="1100" dirty="0" err="1" smtClean="0"/>
              <a:t>fiecare</a:t>
            </a:r>
            <a:r>
              <a:rPr lang="en-US" sz="1100" dirty="0" smtClean="0"/>
              <a:t> tip de </a:t>
            </a:r>
            <a:r>
              <a:rPr lang="en-US" sz="1100" dirty="0" err="1" smtClean="0"/>
              <a:t>deseu</a:t>
            </a:r>
            <a:r>
              <a:rPr lang="ro-RO" sz="1100" dirty="0" smtClean="0"/>
              <a:t> </a:t>
            </a:r>
            <a:r>
              <a:rPr lang="en-US" sz="1100" dirty="0" err="1" smtClean="0"/>
              <a:t>colectat</a:t>
            </a:r>
            <a:r>
              <a:rPr lang="en-US" sz="1100" dirty="0" smtClean="0"/>
              <a:t>, </a:t>
            </a:r>
            <a:r>
              <a:rPr lang="en-US" sz="1100" dirty="0" err="1" smtClean="0"/>
              <a:t>iar</a:t>
            </a:r>
            <a:r>
              <a:rPr lang="en-US" sz="1100" dirty="0" smtClean="0"/>
              <a:t> in TRAT in </a:t>
            </a:r>
            <a:r>
              <a:rPr lang="en-US" sz="1100" dirty="0" err="1" smtClean="0"/>
              <a:t>Capitolul</a:t>
            </a:r>
            <a:r>
              <a:rPr lang="en-US" sz="1100" dirty="0" smtClean="0"/>
              <a:t>  8 tab. 8.2 se </a:t>
            </a:r>
            <a:r>
              <a:rPr lang="en-US" sz="1100" dirty="0" err="1" smtClean="0"/>
              <a:t>va</a:t>
            </a:r>
            <a:r>
              <a:rPr lang="ro-RO" sz="1100" dirty="0" smtClean="0"/>
              <a:t> </a:t>
            </a:r>
            <a:r>
              <a:rPr lang="en-US" sz="1100" dirty="0" err="1" smtClean="0"/>
              <a:t>trece</a:t>
            </a:r>
            <a:r>
              <a:rPr lang="ro-RO" sz="1100" dirty="0" smtClean="0"/>
              <a:t> </a:t>
            </a:r>
            <a:r>
              <a:rPr lang="en-US" sz="1100" dirty="0" err="1" smtClean="0"/>
              <a:t>pe</a:t>
            </a:r>
            <a:r>
              <a:rPr lang="en-US" sz="1100" dirty="0" smtClean="0"/>
              <a:t> el la “</a:t>
            </a:r>
            <a:r>
              <a:rPr lang="en-US" sz="1100" dirty="0" err="1" smtClean="0"/>
              <a:t>originea</a:t>
            </a:r>
            <a:r>
              <a:rPr lang="ro-RO" sz="1100" dirty="0" smtClean="0"/>
              <a:t> </a:t>
            </a:r>
            <a:r>
              <a:rPr lang="en-US" sz="1100" dirty="0" err="1" smtClean="0"/>
              <a:t>deseurilor</a:t>
            </a:r>
            <a:r>
              <a:rPr lang="en-US" sz="1100" dirty="0" smtClean="0"/>
              <a:t>”.</a:t>
            </a:r>
            <a:endParaRPr lang="ro-RO" sz="1100" dirty="0" smtClean="0"/>
          </a:p>
          <a:p>
            <a:endParaRPr lang="ro-RO" sz="11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500" dirty="0" smtClean="0"/>
              <a:t>Verificarea incrucisata pentru </a:t>
            </a:r>
            <a:br>
              <a:rPr lang="ro-RO" sz="2500" dirty="0" smtClean="0"/>
            </a:br>
            <a:r>
              <a:rPr lang="ro-RO" sz="2500" dirty="0" smtClean="0"/>
              <a:t>deseurile municipale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714908"/>
          </a:xfrm>
        </p:spPr>
        <p:txBody>
          <a:bodyPr/>
          <a:lstStyle/>
          <a:p>
            <a:pPr lvl="8">
              <a:buNone/>
            </a:pPr>
            <a:r>
              <a:rPr lang="ro-RO" dirty="0" smtClean="0"/>
              <a:t>Codurile de valorificare / eliminare (R / D)</a:t>
            </a:r>
          </a:p>
          <a:p>
            <a:pPr lvl="8">
              <a:buNone/>
            </a:pPr>
            <a:endParaRPr lang="ro-RO" dirty="0" smtClean="0"/>
          </a:p>
          <a:p>
            <a:pPr lvl="8">
              <a:buNone/>
            </a:pPr>
            <a:r>
              <a:rPr lang="ro-RO" dirty="0" smtClean="0"/>
              <a:t>CAEN-urile / Codurile de deseu </a:t>
            </a:r>
          </a:p>
          <a:p>
            <a:pPr lvl="8">
              <a:buNone/>
            </a:pP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o-RO" sz="2800" dirty="0" smtClean="0"/>
              <a:t>Verificarea incrucisata pentru </a:t>
            </a:r>
            <a:br>
              <a:rPr lang="ro-RO" sz="2800" dirty="0" smtClean="0"/>
            </a:br>
            <a:r>
              <a:rPr lang="ro-RO" sz="2800" dirty="0" smtClean="0"/>
              <a:t>deseurile industriale</a:t>
            </a:r>
          </a:p>
        </p:txBody>
      </p:sp>
      <p:sp>
        <p:nvSpPr>
          <p:cNvPr id="4" name="Oval 3"/>
          <p:cNvSpPr/>
          <p:nvPr/>
        </p:nvSpPr>
        <p:spPr>
          <a:xfrm>
            <a:off x="500034" y="1500174"/>
            <a:ext cx="1928826" cy="1428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PRODDES</a:t>
            </a:r>
          </a:p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(judet A)</a:t>
            </a: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8596" y="4429132"/>
            <a:ext cx="2286016" cy="157163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COLECTARE/TRATARE</a:t>
            </a:r>
          </a:p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(judet A/B)</a:t>
            </a:r>
          </a:p>
        </p:txBody>
      </p:sp>
      <p:sp>
        <p:nvSpPr>
          <p:cNvPr id="8" name="Oval 7"/>
          <p:cNvSpPr/>
          <p:nvPr/>
        </p:nvSpPr>
        <p:spPr>
          <a:xfrm>
            <a:off x="5357818" y="1500174"/>
            <a:ext cx="3357586" cy="285752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TRAT</a:t>
            </a:r>
          </a:p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(judet A/B/C)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compostare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tratare termica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depozite industriale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tratare fizico-chimica</a:t>
            </a:r>
          </a:p>
          <a:p>
            <a:pPr algn="ctr">
              <a:buFontTx/>
              <a:buChar char="-"/>
            </a:pPr>
            <a:r>
              <a:rPr lang="ro-RO" sz="1400" dirty="0" smtClean="0">
                <a:solidFill>
                  <a:schemeClr val="tx1"/>
                </a:solidFill>
              </a:rPr>
              <a:t> alte instalatii de tratare a deseurilor</a:t>
            </a:r>
          </a:p>
          <a:p>
            <a:pPr algn="ctr">
              <a:buFontTx/>
              <a:buChar char="-"/>
            </a:pP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57950" y="4643446"/>
            <a:ext cx="2000264" cy="150019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Reciclatori</a:t>
            </a:r>
          </a:p>
          <a:p>
            <a:pPr algn="ctr"/>
            <a:r>
              <a:rPr lang="ro-RO" sz="1000" dirty="0" smtClean="0">
                <a:solidFill>
                  <a:schemeClr val="tx1"/>
                </a:solidFill>
              </a:rPr>
              <a:t>(PRODDES, COLECTARE/TRATARE, TRAT)</a:t>
            </a:r>
          </a:p>
          <a:p>
            <a:pPr algn="ctr"/>
            <a:r>
              <a:rPr lang="ro-RO" sz="1000" dirty="0" smtClean="0">
                <a:solidFill>
                  <a:schemeClr val="tx1"/>
                </a:solidFill>
              </a:rPr>
              <a:t>JUDET A/B/C/D</a:t>
            </a:r>
            <a:endParaRPr lang="ro-RO" sz="1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57422" y="1928802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4"/>
          </p:cNvCxnSpPr>
          <p:nvPr/>
        </p:nvCxnSpPr>
        <p:spPr>
          <a:xfrm rot="16200000" flipH="1">
            <a:off x="720314" y="3673066"/>
            <a:ext cx="1490669" cy="240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spect="1"/>
          </p:cNvSpPr>
          <p:nvPr/>
        </p:nvSpPr>
        <p:spPr>
          <a:xfrm>
            <a:off x="0" y="3357562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   dublarea informatie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endParaRPr lang="ro-RO" sz="1600" dirty="0" smtClean="0"/>
          </a:p>
        </p:txBody>
      </p:sp>
      <p:cxnSp>
        <p:nvCxnSpPr>
          <p:cNvPr id="45" name="Elbow Connector 44"/>
          <p:cNvCxnSpPr/>
          <p:nvPr/>
        </p:nvCxnSpPr>
        <p:spPr>
          <a:xfrm flipV="1">
            <a:off x="2000232" y="3357562"/>
            <a:ext cx="3429024" cy="1143008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00562" y="300037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    R / 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57686" y="3357562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ro-RO" sz="1600" dirty="0" smtClean="0"/>
              <a:t>CAEN-urile / </a:t>
            </a:r>
          </a:p>
          <a:p>
            <a:pPr marL="0" lvl="8"/>
            <a:r>
              <a:rPr lang="ro-RO" sz="1600" dirty="0" smtClean="0"/>
              <a:t>Codurile de deseu </a:t>
            </a:r>
          </a:p>
          <a:p>
            <a:endParaRPr lang="ro-RO" sz="1600" dirty="0"/>
          </a:p>
        </p:txBody>
      </p:sp>
      <p:cxnSp>
        <p:nvCxnSpPr>
          <p:cNvPr id="56" name="Elbow Connector 55"/>
          <p:cNvCxnSpPr/>
          <p:nvPr/>
        </p:nvCxnSpPr>
        <p:spPr>
          <a:xfrm>
            <a:off x="2285984" y="2500306"/>
            <a:ext cx="4071966" cy="3000396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" idx="6"/>
          </p:cNvCxnSpPr>
          <p:nvPr/>
        </p:nvCxnSpPr>
        <p:spPr>
          <a:xfrm>
            <a:off x="2714612" y="5214950"/>
            <a:ext cx="3643338" cy="15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71868" y="24288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CANTITATI</a:t>
            </a:r>
            <a:endParaRPr lang="ro-RO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500562" y="4929199"/>
            <a:ext cx="1928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 R </a:t>
            </a:r>
          </a:p>
          <a:p>
            <a:pPr marL="0" lvl="8"/>
            <a:r>
              <a:rPr lang="ro-RO" sz="1600" dirty="0" smtClean="0"/>
              <a:t>CAEN-urile / Codurile de deseu </a:t>
            </a:r>
          </a:p>
          <a:p>
            <a:endParaRPr lang="ro-RO" sz="1600" dirty="0" smtClean="0"/>
          </a:p>
          <a:p>
            <a:endParaRPr lang="ro-RO" sz="1600" dirty="0" smtClean="0"/>
          </a:p>
        </p:txBody>
      </p:sp>
      <p:sp>
        <p:nvSpPr>
          <p:cNvPr id="19" name="Oval 18"/>
          <p:cNvSpPr/>
          <p:nvPr/>
        </p:nvSpPr>
        <p:spPr>
          <a:xfrm>
            <a:off x="2428860" y="5643578"/>
            <a:ext cx="1714512" cy="107157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NAMOL</a:t>
            </a:r>
            <a:endParaRPr lang="ro-RO" b="1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4" idx="5"/>
          </p:cNvCxnSpPr>
          <p:nvPr/>
        </p:nvCxnSpPr>
        <p:spPr>
          <a:xfrm rot="16200000" flipH="1">
            <a:off x="1325751" y="3540336"/>
            <a:ext cx="2923881" cy="128260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57422" y="3214686"/>
            <a:ext cx="1285884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MUN</a:t>
            </a:r>
            <a:endParaRPr lang="ro-RO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endCxn id="20" idx="1"/>
          </p:cNvCxnSpPr>
          <p:nvPr/>
        </p:nvCxnSpPr>
        <p:spPr>
          <a:xfrm rot="16200000" flipH="1">
            <a:off x="2031619" y="2826112"/>
            <a:ext cx="768482" cy="259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57422" y="2714621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15, 17, 20</a:t>
            </a:r>
            <a:endParaRPr lang="ro-R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 smtClean="0"/>
              <a:t>incadrarii</a:t>
            </a:r>
            <a:r>
              <a:rPr lang="en-US" dirty="0" smtClean="0"/>
              <a:t> </a:t>
            </a:r>
            <a:r>
              <a:rPr lang="en-US" dirty="0" err="1" smtClean="0"/>
              <a:t>deseurilor</a:t>
            </a:r>
            <a:r>
              <a:rPr lang="en-US" dirty="0" smtClean="0"/>
              <a:t> sub </a:t>
            </a:r>
            <a:r>
              <a:rPr lang="en-US" dirty="0" err="1" smtClean="0"/>
              <a:t>coduri</a:t>
            </a:r>
            <a:r>
              <a:rPr lang="en-US" dirty="0" smtClean="0"/>
              <a:t> de </a:t>
            </a:r>
            <a:r>
              <a:rPr lang="en-US" dirty="0" err="1" smtClean="0"/>
              <a:t>deseuri</a:t>
            </a:r>
            <a:r>
              <a:rPr lang="en-US" dirty="0" smtClean="0"/>
              <a:t> (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situatii</a:t>
            </a:r>
            <a:r>
              <a:rPr lang="en-US" dirty="0" smtClean="0"/>
              <a:t> in care </a:t>
            </a:r>
            <a:r>
              <a:rPr lang="en-US" dirty="0" err="1" smtClean="0"/>
              <a:t>deseurile</a:t>
            </a:r>
            <a:r>
              <a:rPr lang="en-US" dirty="0" smtClean="0"/>
              <a:t> nu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incadrate</a:t>
            </a:r>
            <a:r>
              <a:rPr lang="en-US" dirty="0" smtClean="0"/>
              <a:t> </a:t>
            </a:r>
            <a:r>
              <a:rPr lang="en-US" dirty="0" err="1" smtClean="0"/>
              <a:t>corect</a:t>
            </a:r>
            <a:r>
              <a:rPr lang="en-US" dirty="0" smtClean="0"/>
              <a:t>, in </a:t>
            </a:r>
            <a:r>
              <a:rPr lang="en-US" dirty="0" err="1" smtClean="0"/>
              <a:t>functie</a:t>
            </a:r>
            <a:r>
              <a:rPr lang="en-US" dirty="0" smtClean="0"/>
              <a:t> de </a:t>
            </a:r>
            <a:r>
              <a:rPr lang="en-US" dirty="0" err="1" smtClean="0"/>
              <a:t>activitatea</a:t>
            </a:r>
            <a:r>
              <a:rPr lang="en-US" dirty="0" smtClean="0"/>
              <a:t> </a:t>
            </a:r>
            <a:r>
              <a:rPr lang="en-US" dirty="0" err="1" smtClean="0"/>
              <a:t>generatoare</a:t>
            </a:r>
            <a:r>
              <a:rPr lang="en-US" dirty="0" smtClean="0"/>
              <a:t> CAEN);</a:t>
            </a:r>
            <a:endParaRPr lang="ro-RO" dirty="0" smtClean="0"/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CAEN-urile dupa care se genereaza deseuri si care in unele cazuri se schimba de la an la an (B/D);</a:t>
            </a:r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CAEN-uri inversate in loc sa apara la CAEN principal apare CAEN-ul secundar  si invers;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COLECTARE/TRATARE cu TRAT (</a:t>
            </a:r>
            <a:r>
              <a:rPr lang="en-US" dirty="0" err="1" smtClean="0"/>
              <a:t>suma</a:t>
            </a:r>
            <a:r>
              <a:rPr lang="en-US" dirty="0" smtClean="0"/>
              <a:t> din </a:t>
            </a:r>
            <a:r>
              <a:rPr lang="en-US" dirty="0" err="1" smtClean="0"/>
              <a:t>cantitatile</a:t>
            </a:r>
            <a:r>
              <a:rPr lang="ro-RO" dirty="0" smtClean="0"/>
              <a:t> </a:t>
            </a:r>
            <a:r>
              <a:rPr lang="en-US" dirty="0" err="1" smtClean="0"/>
              <a:t>colectate</a:t>
            </a:r>
            <a:r>
              <a:rPr lang="ro-RO" dirty="0" smtClean="0"/>
              <a:t> </a:t>
            </a:r>
            <a:r>
              <a:rPr lang="en-US" dirty="0" err="1" smtClean="0"/>
              <a:t>trimise</a:t>
            </a:r>
            <a:r>
              <a:rPr lang="en-US" dirty="0" smtClean="0"/>
              <a:t> la o </a:t>
            </a:r>
            <a:r>
              <a:rPr lang="en-US" dirty="0" err="1" smtClean="0"/>
              <a:t>instalatie</a:t>
            </a:r>
            <a:r>
              <a:rPr lang="en-US" dirty="0" smtClean="0"/>
              <a:t> de </a:t>
            </a:r>
            <a:r>
              <a:rPr lang="en-US" dirty="0" err="1" smtClean="0"/>
              <a:t>tratare</a:t>
            </a:r>
            <a:r>
              <a:rPr lang="en-US" dirty="0" smtClean="0"/>
              <a:t> cu </a:t>
            </a:r>
            <a:r>
              <a:rPr lang="en-US" dirty="0" err="1" smtClean="0"/>
              <a:t>cantitatea</a:t>
            </a:r>
            <a:r>
              <a:rPr lang="ro-RO" dirty="0" smtClean="0"/>
              <a:t> </a:t>
            </a:r>
            <a:r>
              <a:rPr lang="en-US" dirty="0" err="1" smtClean="0"/>
              <a:t>primita</a:t>
            </a:r>
            <a:r>
              <a:rPr lang="ro-RO" dirty="0" smtClean="0"/>
              <a:t> </a:t>
            </a:r>
            <a:r>
              <a:rPr lang="en-US" dirty="0" err="1" smtClean="0"/>
              <a:t>pentru</a:t>
            </a:r>
            <a:r>
              <a:rPr lang="ro-RO" dirty="0" smtClean="0"/>
              <a:t> </a:t>
            </a:r>
            <a:r>
              <a:rPr lang="en-US" dirty="0" err="1" smtClean="0"/>
              <a:t>tratare</a:t>
            </a:r>
            <a:r>
              <a:rPr lang="en-US" dirty="0" smtClean="0"/>
              <a:t>)</a:t>
            </a:r>
            <a:r>
              <a:rPr lang="ro-RO" dirty="0" smtClean="0"/>
              <a:t>;</a:t>
            </a:r>
            <a:r>
              <a:rPr lang="en-US" dirty="0" smtClean="0"/>
              <a:t> </a:t>
            </a:r>
            <a:endParaRPr lang="ro-RO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PRODDES cu TRAT (</a:t>
            </a:r>
            <a:r>
              <a:rPr lang="en-US" dirty="0" err="1" smtClean="0"/>
              <a:t>cantitatile</a:t>
            </a:r>
            <a:r>
              <a:rPr lang="en-US" dirty="0" smtClean="0"/>
              <a:t>  generate</a:t>
            </a:r>
            <a:r>
              <a:rPr lang="ro-RO" dirty="0" smtClean="0"/>
              <a:t> / </a:t>
            </a:r>
            <a:r>
              <a:rPr lang="en-US" dirty="0" err="1" smtClean="0"/>
              <a:t>preluate</a:t>
            </a:r>
            <a:r>
              <a:rPr lang="ro-RO" dirty="0" smtClean="0"/>
              <a:t> </a:t>
            </a:r>
            <a:r>
              <a:rPr lang="en-US" dirty="0" err="1" smtClean="0"/>
              <a:t>trimise</a:t>
            </a:r>
            <a:r>
              <a:rPr lang="en-US" dirty="0" smtClean="0"/>
              <a:t> la o </a:t>
            </a:r>
            <a:r>
              <a:rPr lang="en-US" dirty="0" err="1" smtClean="0"/>
              <a:t>instalatie</a:t>
            </a:r>
            <a:r>
              <a:rPr lang="en-US" dirty="0" smtClean="0"/>
              <a:t> de </a:t>
            </a:r>
            <a:r>
              <a:rPr lang="en-US" dirty="0" err="1" smtClean="0"/>
              <a:t>tratare</a:t>
            </a:r>
            <a:r>
              <a:rPr lang="en-US" dirty="0" smtClean="0"/>
              <a:t> cu </a:t>
            </a:r>
            <a:r>
              <a:rPr lang="en-US" dirty="0" err="1" smtClean="0"/>
              <a:t>cantitatea</a:t>
            </a:r>
            <a:r>
              <a:rPr lang="ro-RO" dirty="0" smtClean="0"/>
              <a:t> </a:t>
            </a:r>
            <a:r>
              <a:rPr lang="en-US" dirty="0" err="1" smtClean="0"/>
              <a:t>primita</a:t>
            </a:r>
            <a:r>
              <a:rPr lang="ro-RO" dirty="0" smtClean="0"/>
              <a:t> </a:t>
            </a:r>
            <a:r>
              <a:rPr lang="en-US" dirty="0" err="1" smtClean="0"/>
              <a:t>pentru</a:t>
            </a:r>
            <a:r>
              <a:rPr lang="ro-RO" dirty="0" smtClean="0"/>
              <a:t> </a:t>
            </a:r>
            <a:r>
              <a:rPr lang="en-US" dirty="0" err="1" smtClean="0"/>
              <a:t>tratare</a:t>
            </a:r>
            <a:r>
              <a:rPr lang="en-US" dirty="0" smtClean="0"/>
              <a:t>)</a:t>
            </a:r>
            <a:r>
              <a:rPr lang="ro-RO" dirty="0" smtClean="0"/>
              <a:t>;</a:t>
            </a:r>
            <a:r>
              <a:rPr lang="en-US" dirty="0" smtClean="0"/>
              <a:t> </a:t>
            </a:r>
            <a:endParaRPr lang="ro-RO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PRODDES cu COLECTARE/TRATARE (</a:t>
            </a:r>
            <a:r>
              <a:rPr lang="en-US" dirty="0" err="1" smtClean="0"/>
              <a:t>cei</a:t>
            </a:r>
            <a:r>
              <a:rPr lang="en-US" dirty="0" smtClean="0"/>
              <a:t> care </a:t>
            </a:r>
            <a:r>
              <a:rPr lang="en-US" dirty="0" err="1" smtClean="0"/>
              <a:t>colecteaza</a:t>
            </a:r>
            <a:r>
              <a:rPr lang="ro-RO" dirty="0" smtClean="0"/>
              <a:t> </a:t>
            </a:r>
            <a:r>
              <a:rPr lang="en-US" dirty="0" err="1" smtClean="0"/>
              <a:t>deseuri</a:t>
            </a:r>
            <a:r>
              <a:rPr lang="ro-RO" dirty="0" smtClean="0"/>
              <a:t> </a:t>
            </a:r>
            <a:r>
              <a:rPr lang="en-US" dirty="0" err="1" smtClean="0"/>
              <a:t>pentru</a:t>
            </a:r>
            <a:r>
              <a:rPr lang="ro-RO" dirty="0" smtClean="0"/>
              <a:t> </a:t>
            </a:r>
            <a:r>
              <a:rPr lang="en-US" dirty="0" err="1" smtClean="0"/>
              <a:t>procesul</a:t>
            </a:r>
            <a:r>
              <a:rPr lang="ro-RO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de </a:t>
            </a:r>
            <a:r>
              <a:rPr lang="en-US" dirty="0" err="1" smtClean="0"/>
              <a:t>productie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ro-RO" dirty="0" smtClean="0"/>
              <a:t> </a:t>
            </a:r>
            <a:r>
              <a:rPr lang="en-US" dirty="0" err="1" smtClean="0"/>
              <a:t>introduca</a:t>
            </a:r>
            <a:r>
              <a:rPr lang="ro-RO" dirty="0" smtClean="0"/>
              <a:t> </a:t>
            </a:r>
            <a:r>
              <a:rPr lang="en-US" dirty="0" err="1" smtClean="0"/>
              <a:t>acea</a:t>
            </a:r>
            <a:r>
              <a:rPr lang="ro-RO" dirty="0" smtClean="0"/>
              <a:t> </a:t>
            </a:r>
            <a:r>
              <a:rPr lang="en-US" dirty="0" err="1" smtClean="0"/>
              <a:t>cantitate</a:t>
            </a:r>
            <a:r>
              <a:rPr lang="en-US" dirty="0" smtClean="0"/>
              <a:t> in PRODDES ca </a:t>
            </a:r>
            <a:r>
              <a:rPr lang="en-US" dirty="0" err="1" smtClean="0"/>
              <a:t>fiind</a:t>
            </a:r>
            <a:r>
              <a:rPr lang="ro-RO" dirty="0" smtClean="0"/>
              <a:t> </a:t>
            </a:r>
            <a:r>
              <a:rPr lang="en-US" dirty="0" err="1" smtClean="0"/>
              <a:t>cantitate</a:t>
            </a:r>
            <a:r>
              <a:rPr lang="ro-RO" dirty="0" smtClean="0"/>
              <a:t> </a:t>
            </a:r>
            <a:r>
              <a:rPr lang="en-US" dirty="0" err="1" smtClean="0"/>
              <a:t>preluata</a:t>
            </a:r>
            <a:r>
              <a:rPr lang="ro-RO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nu in COLECTARE/TRATARE)</a:t>
            </a:r>
            <a:r>
              <a:rPr lang="ro-RO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Verificarea</a:t>
            </a:r>
            <a:r>
              <a:rPr lang="en-US" sz="2800" dirty="0" smtClean="0"/>
              <a:t> </a:t>
            </a:r>
            <a:r>
              <a:rPr lang="en-US" sz="2800" dirty="0" err="1" smtClean="0"/>
              <a:t>codurilor</a:t>
            </a:r>
            <a:r>
              <a:rPr lang="en-US" sz="2800" dirty="0" smtClean="0"/>
              <a:t> de </a:t>
            </a:r>
            <a:r>
              <a:rPr lang="en-US" sz="2800" dirty="0" err="1" smtClean="0"/>
              <a:t>valorificare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eliminare</a:t>
            </a:r>
            <a:r>
              <a:rPr lang="en-US" sz="2800" dirty="0" smtClean="0"/>
              <a:t> in </a:t>
            </a:r>
            <a:r>
              <a:rPr lang="en-US" sz="2800" dirty="0" err="1" smtClean="0"/>
              <a:t>functie</a:t>
            </a:r>
            <a:r>
              <a:rPr lang="en-US" sz="2800" dirty="0" smtClean="0"/>
              <a:t> de </a:t>
            </a:r>
            <a:r>
              <a:rPr lang="en-US" sz="2800" dirty="0" err="1" smtClean="0"/>
              <a:t>activitatea</a:t>
            </a:r>
            <a:r>
              <a:rPr lang="en-US" sz="2800" dirty="0" smtClean="0"/>
              <a:t> </a:t>
            </a:r>
            <a:r>
              <a:rPr lang="en-US" sz="2800" dirty="0" err="1" smtClean="0"/>
              <a:t>contractantului</a:t>
            </a:r>
            <a:r>
              <a:rPr lang="en-US" sz="2800" dirty="0" smtClean="0"/>
              <a:t> (ex: </a:t>
            </a:r>
            <a:r>
              <a:rPr lang="en-US" sz="2800" dirty="0" err="1" smtClean="0"/>
              <a:t>cantitati</a:t>
            </a:r>
            <a:r>
              <a:rPr lang="en-US" sz="2800" dirty="0" smtClean="0"/>
              <a:t> </a:t>
            </a:r>
            <a:r>
              <a:rPr lang="en-US" sz="2800" dirty="0" err="1" smtClean="0"/>
              <a:t>trimise</a:t>
            </a:r>
            <a:r>
              <a:rPr lang="en-US" sz="2800" dirty="0" smtClean="0"/>
              <a:t> la </a:t>
            </a:r>
            <a:r>
              <a:rPr lang="en-US" sz="2800" dirty="0" err="1" smtClean="0"/>
              <a:t>reciclatori</a:t>
            </a:r>
            <a:r>
              <a:rPr lang="en-US" sz="2800" dirty="0" smtClean="0"/>
              <a:t> </a:t>
            </a:r>
            <a:r>
              <a:rPr lang="en-US" sz="2800" dirty="0" err="1" smtClean="0"/>
              <a:t>dar</a:t>
            </a:r>
            <a:r>
              <a:rPr lang="en-US" sz="2800" dirty="0" smtClean="0"/>
              <a:t> </a:t>
            </a:r>
            <a:r>
              <a:rPr lang="en-US" sz="2800" dirty="0" err="1" smtClean="0"/>
              <a:t>trecute</a:t>
            </a:r>
            <a:r>
              <a:rPr lang="en-US" sz="2800" dirty="0" smtClean="0"/>
              <a:t> cu cod R12- </a:t>
            </a:r>
            <a:r>
              <a:rPr lang="en-US" sz="2800" dirty="0" err="1" smtClean="0"/>
              <a:t>schimb</a:t>
            </a:r>
            <a:r>
              <a:rPr lang="en-US" sz="2800" dirty="0" smtClean="0"/>
              <a:t> de </a:t>
            </a:r>
            <a:r>
              <a:rPr lang="en-US" sz="2800" dirty="0" err="1" smtClean="0"/>
              <a:t>deseuri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cantitati</a:t>
            </a:r>
            <a:r>
              <a:rPr lang="en-US" sz="2800" dirty="0" smtClean="0"/>
              <a:t> de </a:t>
            </a:r>
            <a:r>
              <a:rPr lang="en-US" sz="2800" dirty="0" err="1" smtClean="0"/>
              <a:t>deseuri</a:t>
            </a:r>
            <a:r>
              <a:rPr lang="en-US" sz="2800" dirty="0" smtClean="0"/>
              <a:t> </a:t>
            </a:r>
            <a:r>
              <a:rPr lang="en-US" sz="2800" dirty="0" err="1" smtClean="0"/>
              <a:t>valorificate</a:t>
            </a:r>
            <a:r>
              <a:rPr lang="en-US" sz="2800" dirty="0" smtClean="0"/>
              <a:t> energetic </a:t>
            </a:r>
            <a:r>
              <a:rPr lang="en-US" sz="2800" dirty="0" err="1" smtClean="0"/>
              <a:t>dar</a:t>
            </a:r>
            <a:r>
              <a:rPr lang="en-US" sz="2800" dirty="0" smtClean="0"/>
              <a:t> </a:t>
            </a:r>
            <a:r>
              <a:rPr lang="en-US" sz="2800" dirty="0" err="1" smtClean="0"/>
              <a:t>sunt</a:t>
            </a:r>
            <a:r>
              <a:rPr lang="en-US" sz="2800" dirty="0" smtClean="0"/>
              <a:t> </a:t>
            </a:r>
            <a:r>
              <a:rPr lang="en-US" sz="2800" dirty="0" err="1" smtClean="0"/>
              <a:t>trecute</a:t>
            </a:r>
            <a:r>
              <a:rPr lang="en-US" sz="2800" dirty="0" smtClean="0"/>
              <a:t> sub un alt cod de </a:t>
            </a:r>
            <a:r>
              <a:rPr lang="en-US" sz="2800" dirty="0" err="1" smtClean="0"/>
              <a:t>valorificare</a:t>
            </a:r>
            <a:r>
              <a:rPr lang="en-US" sz="2800" dirty="0" smtClean="0"/>
              <a:t>);</a:t>
            </a:r>
            <a:endParaRPr lang="ro-RO" dirty="0" smtClean="0"/>
          </a:p>
          <a:p>
            <a:r>
              <a:rPr lang="ro-RO" dirty="0" smtClean="0"/>
              <a:t>Cantitatile de deseuri preluate pentru co-incinerare / incinerare din PRODDES / COLECTARE/TRATARE sa fie egale cu suma cantitatilor din TRAT Cap. 2 Tab. 2.2;</a:t>
            </a: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500" dirty="0" smtClean="0"/>
              <a:t>Verificarea incrucisata pentru </a:t>
            </a:r>
            <a:br>
              <a:rPr lang="ro-RO" sz="2500" dirty="0" smtClean="0"/>
            </a:br>
            <a:r>
              <a:rPr lang="ro-RO" sz="2500" dirty="0" smtClean="0"/>
              <a:t>deseurile industriale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2000" dirty="0" smtClean="0">
              <a:latin typeface="+mj-lt"/>
            </a:endParaRPr>
          </a:p>
          <a:p>
            <a:r>
              <a:rPr lang="it-IT" sz="1800" dirty="0" smtClean="0">
                <a:latin typeface="+mj-lt"/>
              </a:rPr>
              <a:t>REGULAMENTUL </a:t>
            </a:r>
            <a:r>
              <a:rPr lang="it-IT" sz="1800" dirty="0">
                <a:latin typeface="+mj-lt"/>
              </a:rPr>
              <a:t>(CE) nr. 2150/2002 al Parlamentului European </a:t>
            </a:r>
            <a:r>
              <a:rPr lang="ro-RO" sz="1800" dirty="0" smtClean="0">
                <a:latin typeface="+mj-lt"/>
              </a:rPr>
              <a:t>ș</a:t>
            </a:r>
            <a:r>
              <a:rPr lang="it-IT" sz="1800" dirty="0" smtClean="0">
                <a:latin typeface="+mj-lt"/>
              </a:rPr>
              <a:t>i </a:t>
            </a:r>
            <a:r>
              <a:rPr lang="it-IT" sz="1800" dirty="0">
                <a:latin typeface="+mj-lt"/>
              </a:rPr>
              <a:t>al Consiliului </a:t>
            </a:r>
            <a:r>
              <a:rPr lang="it-IT" sz="1800" dirty="0" smtClean="0">
                <a:latin typeface="+mj-lt"/>
              </a:rPr>
              <a:t>referitor la statisticile privind deşeurile </a:t>
            </a:r>
            <a:r>
              <a:rPr lang="it-IT" sz="1800" dirty="0">
                <a:latin typeface="+mj-lt"/>
              </a:rPr>
              <a:t>cu </a:t>
            </a:r>
            <a:r>
              <a:rPr lang="it-IT" sz="1800" dirty="0" smtClean="0">
                <a:latin typeface="+mj-lt"/>
              </a:rPr>
              <a:t>modific</a:t>
            </a:r>
            <a:r>
              <a:rPr lang="ro-RO" sz="1800" dirty="0" smtClean="0">
                <a:latin typeface="+mj-lt"/>
              </a:rPr>
              <a:t>ă</a:t>
            </a:r>
            <a:r>
              <a:rPr lang="it-IT" sz="1800" dirty="0" smtClean="0">
                <a:latin typeface="+mj-lt"/>
              </a:rPr>
              <a:t>rile </a:t>
            </a:r>
            <a:r>
              <a:rPr lang="ro-RO" sz="1800" dirty="0" smtClean="0">
                <a:latin typeface="+mj-lt"/>
              </a:rPr>
              <a:t>ș</a:t>
            </a:r>
            <a:r>
              <a:rPr lang="it-IT" sz="1800" dirty="0" smtClean="0">
                <a:latin typeface="+mj-lt"/>
              </a:rPr>
              <a:t>i complet</a:t>
            </a:r>
            <a:r>
              <a:rPr lang="ro-RO" sz="1800" dirty="0" smtClean="0">
                <a:latin typeface="+mj-lt"/>
              </a:rPr>
              <a:t>ă</a:t>
            </a:r>
            <a:r>
              <a:rPr lang="it-IT" sz="1800" dirty="0" smtClean="0">
                <a:latin typeface="+mj-lt"/>
              </a:rPr>
              <a:t>rile ulterioare</a:t>
            </a:r>
            <a:endParaRPr lang="ro-RO" sz="1800" dirty="0" smtClean="0">
              <a:latin typeface="+mj-lt"/>
            </a:endParaRPr>
          </a:p>
          <a:p>
            <a:pPr marL="109728" indent="0">
              <a:buNone/>
            </a:pPr>
            <a:endParaRPr lang="it-IT" sz="1800" dirty="0">
              <a:latin typeface="+mj-lt"/>
            </a:endParaRPr>
          </a:p>
          <a:p>
            <a:r>
              <a:rPr lang="it-IT" sz="1800" dirty="0" smtClean="0">
                <a:latin typeface="+mj-lt"/>
              </a:rPr>
              <a:t>DIRECTIVA </a:t>
            </a:r>
            <a:r>
              <a:rPr lang="en-US" sz="1800" dirty="0">
                <a:latin typeface="+mj-lt"/>
              </a:rPr>
              <a:t>2008/98/CE </a:t>
            </a:r>
            <a:r>
              <a:rPr lang="en-US" sz="1800" dirty="0" smtClean="0">
                <a:latin typeface="+mj-lt"/>
              </a:rPr>
              <a:t>a </a:t>
            </a:r>
            <a:r>
              <a:rPr lang="it-IT" sz="1800" dirty="0">
                <a:latin typeface="+mj-lt"/>
              </a:rPr>
              <a:t>Parlamentului European </a:t>
            </a:r>
            <a:r>
              <a:rPr lang="ro-RO" sz="1800" dirty="0" smtClean="0">
                <a:latin typeface="+mj-lt"/>
              </a:rPr>
              <a:t>ș</a:t>
            </a:r>
            <a:r>
              <a:rPr lang="it-IT" sz="1800" dirty="0" smtClean="0">
                <a:latin typeface="+mj-lt"/>
              </a:rPr>
              <a:t>i a </a:t>
            </a:r>
            <a:r>
              <a:rPr lang="it-IT" sz="1800" dirty="0">
                <a:latin typeface="+mj-lt"/>
              </a:rPr>
              <a:t>Consiliului </a:t>
            </a:r>
            <a:r>
              <a:rPr lang="it-IT" sz="1800" dirty="0" smtClean="0">
                <a:latin typeface="+mj-lt"/>
              </a:rPr>
              <a:t>privind de</a:t>
            </a:r>
            <a:r>
              <a:rPr lang="ro-RO" sz="1800" dirty="0">
                <a:latin typeface="+mj-lt"/>
              </a:rPr>
              <a:t>ș</a:t>
            </a:r>
            <a:r>
              <a:rPr lang="it-IT" sz="1800" dirty="0" smtClean="0">
                <a:latin typeface="+mj-lt"/>
              </a:rPr>
              <a:t>eurile</a:t>
            </a:r>
            <a:r>
              <a:rPr lang="ro-RO" sz="1800" dirty="0" smtClean="0">
                <a:latin typeface="+mj-lt"/>
              </a:rPr>
              <a:t> și </a:t>
            </a:r>
            <a:r>
              <a:rPr lang="ro-RO" sz="1800" dirty="0">
                <a:latin typeface="+mj-lt"/>
              </a:rPr>
              <a:t>de </a:t>
            </a:r>
            <a:r>
              <a:rPr lang="ro-RO" sz="1800" dirty="0" smtClean="0">
                <a:latin typeface="+mj-lt"/>
              </a:rPr>
              <a:t>abrogare </a:t>
            </a:r>
            <a:r>
              <a:rPr lang="ro-RO" sz="1800" dirty="0">
                <a:latin typeface="+mj-lt"/>
              </a:rPr>
              <a:t>a anumitor </a:t>
            </a:r>
            <a:r>
              <a:rPr lang="ro-RO" sz="1800" dirty="0" smtClean="0">
                <a:latin typeface="+mj-lt"/>
              </a:rPr>
              <a:t>directive</a:t>
            </a:r>
          </a:p>
          <a:p>
            <a:pPr>
              <a:buNone/>
            </a:pPr>
            <a:endParaRPr lang="ro-RO" sz="1800" dirty="0" smtClean="0">
              <a:latin typeface="+mj-lt"/>
            </a:endParaRPr>
          </a:p>
          <a:p>
            <a:r>
              <a:rPr lang="ro-RO" sz="1800" dirty="0" smtClean="0">
                <a:latin typeface="+mj-lt"/>
              </a:rPr>
              <a:t>Deciziei 2000/532/CE de stabilire a unei liste de deșeuri în temeiul Directivei 2008/98/CE a Parlamentului European și a Consiliului</a:t>
            </a:r>
            <a:r>
              <a:rPr lang="en-US" sz="1800" dirty="0" smtClean="0">
                <a:latin typeface="+mj-lt"/>
              </a:rPr>
              <a:t> </a:t>
            </a:r>
            <a:endParaRPr lang="ro-RO" sz="1800" dirty="0" smtClean="0">
              <a:latin typeface="+mj-lt"/>
            </a:endParaRPr>
          </a:p>
          <a:p>
            <a:pPr marL="109728" indent="0">
              <a:buNone/>
            </a:pPr>
            <a:endParaRPr lang="ro-RO" sz="1800" dirty="0">
              <a:latin typeface="+mj-lt"/>
            </a:endParaRPr>
          </a:p>
          <a:p>
            <a:r>
              <a:rPr lang="vi-VN" sz="1800" dirty="0" smtClean="0">
                <a:latin typeface="+mj-lt"/>
              </a:rPr>
              <a:t>LEGE</a:t>
            </a:r>
            <a:r>
              <a:rPr lang="en-GB" sz="1800" dirty="0" smtClean="0">
                <a:latin typeface="+mj-lt"/>
              </a:rPr>
              <a:t>A</a:t>
            </a:r>
            <a:r>
              <a:rPr lang="vi-VN" sz="1800" dirty="0" smtClean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Nr. 211/2011 </a:t>
            </a:r>
            <a:r>
              <a:rPr lang="ro-RO" sz="1800" dirty="0">
                <a:latin typeface="+mj-lt"/>
              </a:rPr>
              <a:t>r</a:t>
            </a:r>
            <a:r>
              <a:rPr lang="vi-VN" sz="1800" dirty="0">
                <a:latin typeface="+mj-lt"/>
              </a:rPr>
              <a:t>epublicată privind regimul </a:t>
            </a:r>
            <a:r>
              <a:rPr lang="vi-VN" sz="1800" dirty="0" smtClean="0">
                <a:latin typeface="+mj-lt"/>
              </a:rPr>
              <a:t>deşeurilor</a:t>
            </a:r>
            <a:endParaRPr lang="ro-RO" sz="1800" dirty="0" smtClean="0">
              <a:latin typeface="+mj-lt"/>
            </a:endParaRPr>
          </a:p>
          <a:p>
            <a:pPr marL="109728" indent="0">
              <a:buNone/>
            </a:pPr>
            <a:endParaRPr lang="ro-RO" sz="1800" dirty="0">
              <a:latin typeface="+mj-lt"/>
            </a:endParaRPr>
          </a:p>
          <a:p>
            <a:pPr>
              <a:buNone/>
            </a:pPr>
            <a:endParaRPr lang="en-US" sz="2000" i="1" dirty="0">
              <a:latin typeface="+mj-lt"/>
            </a:endParaRPr>
          </a:p>
          <a:p>
            <a:pPr lvl="1"/>
            <a:endParaRPr lang="ro-RO" sz="2000" dirty="0" smtClean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  <a:p>
            <a:pPr algn="just">
              <a:buFontTx/>
              <a:buChar char="-"/>
            </a:pPr>
            <a:endParaRPr lang="ro-RO" sz="2000" dirty="0" smtClean="0">
              <a:latin typeface="+mj-lt"/>
            </a:endParaRPr>
          </a:p>
          <a:p>
            <a:pPr algn="just">
              <a:buFontTx/>
              <a:buChar char="-"/>
            </a:pPr>
            <a:endParaRPr lang="ro-RO" sz="2000" dirty="0" smtClean="0">
              <a:latin typeface="+mj-lt"/>
            </a:endParaRPr>
          </a:p>
          <a:p>
            <a:pPr algn="just">
              <a:buFontTx/>
              <a:buChar char="-"/>
            </a:pPr>
            <a:endParaRPr lang="vi-VN" sz="2000" dirty="0">
              <a:latin typeface="+mj-lt"/>
            </a:endParaRPr>
          </a:p>
          <a:p>
            <a:pPr marL="109728" indent="0" algn="just"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 smtClean="0"/>
              <a:t>Cadrul legislativ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73066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o-RO" sz="3600" dirty="0" smtClean="0"/>
              <a:t>Verificarea stocurilor de la sfarsitul anului de raportare cu noua sesiune de raportare pentru fiecare operator economic si codurile de deseuri asociate stocurilor;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C</a:t>
            </a:r>
            <a:r>
              <a:rPr lang="ro-RO" sz="3600" dirty="0" smtClean="0"/>
              <a:t>antitatile generate de la an la an sa aiba un trend, sa nu exist</a:t>
            </a:r>
            <a:r>
              <a:rPr lang="en-US" sz="3600" dirty="0" smtClean="0"/>
              <a:t>e</a:t>
            </a:r>
            <a:r>
              <a:rPr lang="ro-RO" sz="3600" dirty="0" smtClean="0"/>
              <a:t> variatii mari pentru care nu avem explicatii;</a:t>
            </a:r>
          </a:p>
          <a:p>
            <a:pPr>
              <a:buFont typeface="Wingdings" pitchFamily="2" charset="2"/>
              <a:buChar char="Ø"/>
            </a:pPr>
            <a:r>
              <a:rPr lang="ro-RO" sz="3600" dirty="0" smtClean="0"/>
              <a:t>Cantitatea care este stocata pe halda sa nu fie trecuta ca stoc la sfarsit/inceput de an, pentru fiecare sesiune de raportare, daca se ia din halda pentru valorificare ea va fi pusa ca preluata in PRODDES Cap. 1 Tab. 1si trecuta apoi la valorificare;</a:t>
            </a:r>
          </a:p>
          <a:p>
            <a:pPr>
              <a:buFont typeface="Wingdings" pitchFamily="2" charset="2"/>
              <a:buChar char="Ø"/>
            </a:pPr>
            <a:r>
              <a:rPr lang="ro-RO" sz="3600" dirty="0" smtClean="0"/>
              <a:t>Pentru operatorii economici care completeaza PRODDES si NAMOL (industria alimentara, textila, pielarie) se verifica codul de deseu /cantitatea de namol inregistrata in chestionarul PRODDES cu informatiile din chestionarul NAMOL.</a:t>
            </a:r>
          </a:p>
          <a:p>
            <a:pPr>
              <a:buFont typeface="Wingdings" pitchFamily="2" charset="2"/>
              <a:buChar char="Ø"/>
            </a:pPr>
            <a:endParaRPr lang="ro-RO" sz="3600" dirty="0" smtClean="0"/>
          </a:p>
          <a:p>
            <a:endParaRPr lang="ro-RO" sz="3600" dirty="0" smtClean="0"/>
          </a:p>
          <a:p>
            <a:endParaRPr lang="ro-RO" sz="3600" dirty="0" smtClean="0"/>
          </a:p>
          <a:p>
            <a:pPr>
              <a:buFont typeface="Wingdings" pitchFamily="2" charset="2"/>
              <a:buChar char="Ø"/>
            </a:pPr>
            <a:endParaRPr lang="ro-RO" sz="37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500" dirty="0" smtClean="0"/>
              <a:t>Verificarea incrucisata pentru </a:t>
            </a:r>
            <a:br>
              <a:rPr lang="ro-RO" sz="2500" dirty="0" smtClean="0"/>
            </a:br>
            <a:r>
              <a:rPr lang="ro-RO" sz="2500" dirty="0" smtClean="0"/>
              <a:t>deseurile industriale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aplicatia</a:t>
            </a:r>
            <a:r>
              <a:rPr lang="en-US" dirty="0" smtClean="0"/>
              <a:t> </a:t>
            </a:r>
            <a:r>
              <a:rPr lang="en-US" dirty="0" err="1" smtClean="0"/>
              <a:t>Statistica</a:t>
            </a:r>
            <a:r>
              <a:rPr lang="en-US" dirty="0" smtClean="0"/>
              <a:t> </a:t>
            </a:r>
            <a:r>
              <a:rPr lang="en-US" dirty="0" err="1" smtClean="0"/>
              <a:t>Deseurilor</a:t>
            </a:r>
            <a:r>
              <a:rPr lang="en-US" dirty="0" smtClean="0"/>
              <a:t> se </a:t>
            </a:r>
            <a:r>
              <a:rPr lang="en-US" dirty="0" err="1" smtClean="0"/>
              <a:t>preiau</a:t>
            </a:r>
            <a:r>
              <a:rPr lang="en-US" dirty="0" smtClean="0"/>
              <a:t> </a:t>
            </a:r>
            <a:r>
              <a:rPr lang="en-US" dirty="0" err="1" smtClean="0"/>
              <a:t>anumite</a:t>
            </a:r>
            <a:r>
              <a:rPr lang="en-US" dirty="0" smtClean="0"/>
              <a:t> </a:t>
            </a:r>
            <a:r>
              <a:rPr lang="en-US" dirty="0" err="1" smtClean="0"/>
              <a:t>informatii</a:t>
            </a:r>
            <a:r>
              <a:rPr lang="en-US" dirty="0" smtClean="0"/>
              <a:t> din </a:t>
            </a:r>
            <a:r>
              <a:rPr lang="en-US" dirty="0" err="1" smtClean="0"/>
              <a:t>aplicatia</a:t>
            </a:r>
            <a:r>
              <a:rPr lang="en-US" dirty="0" smtClean="0"/>
              <a:t> </a:t>
            </a:r>
            <a:r>
              <a:rPr lang="en-US" dirty="0" err="1" smtClean="0"/>
              <a:t>Protectia</a:t>
            </a:r>
            <a:r>
              <a:rPr lang="en-US" dirty="0" smtClean="0"/>
              <a:t> </a:t>
            </a:r>
            <a:r>
              <a:rPr lang="en-US" dirty="0" err="1" smtClean="0"/>
              <a:t>Atmosferei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anume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 smtClean="0"/>
              <a:t>In </a:t>
            </a:r>
            <a:r>
              <a:rPr lang="en-US" dirty="0" err="1" smtClean="0"/>
              <a:t>capitolul</a:t>
            </a:r>
            <a:r>
              <a:rPr lang="en-US" dirty="0" smtClean="0"/>
              <a:t> 2 – </a:t>
            </a:r>
            <a:r>
              <a:rPr lang="en-US" dirty="0" err="1" smtClean="0"/>
              <a:t>Tratare</a:t>
            </a:r>
            <a:r>
              <a:rPr lang="en-US" dirty="0" smtClean="0"/>
              <a:t> </a:t>
            </a:r>
            <a:r>
              <a:rPr lang="en-US" dirty="0" err="1" smtClean="0"/>
              <a:t>termica</a:t>
            </a:r>
            <a:r>
              <a:rPr lang="en-US" dirty="0" smtClean="0"/>
              <a:t> - se </a:t>
            </a:r>
            <a:r>
              <a:rPr lang="en-US" dirty="0" err="1" smtClean="0"/>
              <a:t>preiau</a:t>
            </a:r>
            <a:r>
              <a:rPr lang="en-US" dirty="0" smtClean="0"/>
              <a:t> date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operatorul</a:t>
            </a:r>
            <a:r>
              <a:rPr lang="en-US" dirty="0" smtClean="0"/>
              <a:t> economic le </a:t>
            </a:r>
            <a:r>
              <a:rPr lang="en-US" dirty="0" err="1" smtClean="0"/>
              <a:t>raporteaza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Protectia</a:t>
            </a:r>
            <a:r>
              <a:rPr lang="en-US" dirty="0" smtClean="0"/>
              <a:t> </a:t>
            </a:r>
            <a:r>
              <a:rPr lang="en-US" dirty="0" err="1" smtClean="0"/>
              <a:t>atmosferei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“</a:t>
            </a:r>
            <a:r>
              <a:rPr lang="en-US" dirty="0" err="1" smtClean="0"/>
              <a:t>Inventare</a:t>
            </a:r>
            <a:r>
              <a:rPr lang="en-US" dirty="0" smtClean="0"/>
              <a:t> locale de </a:t>
            </a:r>
            <a:r>
              <a:rPr lang="en-US" dirty="0" err="1" smtClean="0"/>
              <a:t>emisii</a:t>
            </a:r>
            <a:r>
              <a:rPr lang="en-US" dirty="0" smtClean="0"/>
              <a:t>” (F2 – </a:t>
            </a:r>
            <a:r>
              <a:rPr lang="en-US" dirty="0" err="1" smtClean="0"/>
              <a:t>chestionarul</a:t>
            </a:r>
            <a:r>
              <a:rPr lang="en-US" dirty="0" smtClean="0"/>
              <a:t> 41) in </a:t>
            </a:r>
            <a:r>
              <a:rPr lang="en-US" dirty="0" err="1" smtClean="0"/>
              <a:t>tabelul</a:t>
            </a:r>
            <a:r>
              <a:rPr lang="en-US" dirty="0" smtClean="0"/>
              <a:t> 2.2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anume</a:t>
            </a:r>
            <a:r>
              <a:rPr lang="en-US" dirty="0" smtClean="0"/>
              <a:t>, </a:t>
            </a:r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 smtClean="0"/>
              <a:t>cand</a:t>
            </a:r>
            <a:r>
              <a:rPr lang="en-US" dirty="0" smtClean="0"/>
              <a:t> se </a:t>
            </a:r>
            <a:r>
              <a:rPr lang="en-US" dirty="0" err="1" smtClean="0"/>
              <a:t>insereaza</a:t>
            </a:r>
            <a:r>
              <a:rPr lang="en-US" dirty="0" smtClean="0"/>
              <a:t> </a:t>
            </a:r>
            <a:r>
              <a:rPr lang="en-US" dirty="0" err="1" smtClean="0"/>
              <a:t>codurile</a:t>
            </a:r>
            <a:r>
              <a:rPr lang="en-US" dirty="0" smtClean="0"/>
              <a:t> de </a:t>
            </a:r>
            <a:r>
              <a:rPr lang="en-US" dirty="0" err="1" smtClean="0"/>
              <a:t>deseuri</a:t>
            </a:r>
            <a:r>
              <a:rPr lang="en-US" dirty="0" smtClean="0"/>
              <a:t>, </a:t>
            </a:r>
            <a:r>
              <a:rPr lang="en-US" dirty="0" err="1" smtClean="0"/>
              <a:t>raportate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in F2, </a:t>
            </a:r>
            <a:r>
              <a:rPr lang="en-US" dirty="0" err="1" smtClean="0"/>
              <a:t>apare</a:t>
            </a:r>
            <a:r>
              <a:rPr lang="en-US" dirty="0" smtClean="0"/>
              <a:t> </a:t>
            </a:r>
            <a:r>
              <a:rPr lang="en-US" dirty="0" err="1" smtClean="0"/>
              <a:t>cantitatea</a:t>
            </a:r>
            <a:r>
              <a:rPr lang="en-US" dirty="0" smtClean="0"/>
              <a:t> de </a:t>
            </a:r>
            <a:r>
              <a:rPr lang="en-US" dirty="0" err="1" smtClean="0"/>
              <a:t>deseuri</a:t>
            </a:r>
            <a:r>
              <a:rPr lang="en-US" dirty="0" smtClean="0"/>
              <a:t> </a:t>
            </a:r>
            <a:r>
              <a:rPr lang="en-US" dirty="0" err="1" smtClean="0"/>
              <a:t>tratate</a:t>
            </a:r>
            <a:r>
              <a:rPr lang="en-US" dirty="0" smtClean="0"/>
              <a:t> </a:t>
            </a:r>
            <a:r>
              <a:rPr lang="en-US" dirty="0" err="1" smtClean="0"/>
              <a:t>termic</a:t>
            </a:r>
            <a:r>
              <a:rPr lang="en-US" dirty="0" smtClean="0"/>
              <a:t>.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cantitatile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corecte</a:t>
            </a:r>
            <a:r>
              <a:rPr lang="en-US" dirty="0" smtClean="0"/>
              <a:t>, se </a:t>
            </a:r>
            <a:r>
              <a:rPr lang="en-US" dirty="0" err="1" smtClean="0"/>
              <a:t>completeaza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departe</a:t>
            </a:r>
            <a:r>
              <a:rPr lang="en-US" dirty="0" smtClean="0"/>
              <a:t> </a:t>
            </a:r>
            <a:r>
              <a:rPr lang="en-US" dirty="0" err="1" smtClean="0"/>
              <a:t>informatiile</a:t>
            </a:r>
            <a:r>
              <a:rPr lang="en-US" dirty="0" smtClean="0"/>
              <a:t> </a:t>
            </a:r>
            <a:r>
              <a:rPr lang="en-US" dirty="0" err="1" smtClean="0"/>
              <a:t>solicitate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se </a:t>
            </a:r>
            <a:r>
              <a:rPr lang="en-US" dirty="0" err="1" smtClean="0"/>
              <a:t>constata</a:t>
            </a:r>
            <a:r>
              <a:rPr lang="en-US" dirty="0" smtClean="0"/>
              <a:t> ca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tratate</a:t>
            </a:r>
            <a:r>
              <a:rPr lang="en-US" dirty="0" smtClean="0"/>
              <a:t> </a:t>
            </a:r>
            <a:r>
              <a:rPr lang="en-US" dirty="0" err="1" smtClean="0"/>
              <a:t>termic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gresite</a:t>
            </a:r>
            <a:r>
              <a:rPr lang="en-US" dirty="0" smtClean="0"/>
              <a:t>, </a:t>
            </a:r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 smtClean="0"/>
              <a:t>acestea</a:t>
            </a:r>
            <a:r>
              <a:rPr lang="en-US" dirty="0" smtClean="0"/>
              <a:t> pot fi </a:t>
            </a:r>
            <a:r>
              <a:rPr lang="en-US" dirty="0" err="1" smtClean="0"/>
              <a:t>modificate</a:t>
            </a:r>
            <a:r>
              <a:rPr lang="en-US" dirty="0" smtClean="0"/>
              <a:t>. In </a:t>
            </a:r>
            <a:r>
              <a:rPr lang="en-US" dirty="0" err="1" smtClean="0"/>
              <a:t>cazul</a:t>
            </a:r>
            <a:r>
              <a:rPr lang="en-US" dirty="0" smtClean="0"/>
              <a:t> in care in SD se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adauga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cod-</a:t>
            </a:r>
            <a:r>
              <a:rPr lang="en-US" dirty="0" err="1" smtClean="0"/>
              <a:t>uri</a:t>
            </a:r>
            <a:r>
              <a:rPr lang="en-US" dirty="0" smtClean="0"/>
              <a:t> de </a:t>
            </a:r>
            <a:r>
              <a:rPr lang="en-US" dirty="0" err="1" smtClean="0"/>
              <a:t>deseuri</a:t>
            </a:r>
            <a:r>
              <a:rPr lang="en-US" dirty="0" smtClean="0"/>
              <a:t> care nu se </a:t>
            </a:r>
            <a:r>
              <a:rPr lang="en-US" dirty="0" err="1" smtClean="0"/>
              <a:t>regasesc</a:t>
            </a:r>
            <a:r>
              <a:rPr lang="en-US" dirty="0" smtClean="0"/>
              <a:t> in PA – </a:t>
            </a:r>
            <a:r>
              <a:rPr lang="en-US" dirty="0" err="1" smtClean="0"/>
              <a:t>chestionar</a:t>
            </a:r>
            <a:r>
              <a:rPr lang="en-US" dirty="0" smtClean="0"/>
              <a:t> F2,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finalizarea</a:t>
            </a:r>
            <a:r>
              <a:rPr lang="en-US" dirty="0" smtClean="0"/>
              <a:t> </a:t>
            </a:r>
            <a:r>
              <a:rPr lang="en-US" dirty="0" err="1" smtClean="0"/>
              <a:t>introducerii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, la </a:t>
            </a:r>
            <a:r>
              <a:rPr lang="en-US" dirty="0" err="1" smtClean="0"/>
              <a:t>salvarea</a:t>
            </a:r>
            <a:r>
              <a:rPr lang="en-US" dirty="0" smtClean="0"/>
              <a:t> </a:t>
            </a:r>
            <a:r>
              <a:rPr lang="en-US" dirty="0" err="1" smtClean="0"/>
              <a:t>chestionarului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aparea</a:t>
            </a:r>
            <a:r>
              <a:rPr lang="en-US" dirty="0" smtClean="0"/>
              <a:t> un </a:t>
            </a:r>
            <a:r>
              <a:rPr lang="en-US" dirty="0" err="1" smtClean="0"/>
              <a:t>mesaj</a:t>
            </a:r>
            <a:r>
              <a:rPr lang="en-US" dirty="0" smtClean="0"/>
              <a:t> </a:t>
            </a:r>
            <a:r>
              <a:rPr lang="en-US" dirty="0" err="1" smtClean="0"/>
              <a:t>precum</a:t>
            </a:r>
            <a:r>
              <a:rPr lang="en-US" dirty="0" smtClean="0"/>
              <a:t> ca, </a:t>
            </a:r>
            <a:r>
              <a:rPr lang="en-US" dirty="0" err="1" smtClean="0"/>
              <a:t>acest</a:t>
            </a:r>
            <a:r>
              <a:rPr lang="en-US" dirty="0" smtClean="0"/>
              <a:t> cod de </a:t>
            </a:r>
            <a:r>
              <a:rPr lang="en-US" dirty="0" err="1" smtClean="0"/>
              <a:t>deseu</a:t>
            </a:r>
            <a:r>
              <a:rPr lang="en-US" dirty="0" smtClean="0"/>
              <a:t> nu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raportat</a:t>
            </a:r>
            <a:r>
              <a:rPr lang="en-US" dirty="0" smtClean="0"/>
              <a:t> in F2; </a:t>
            </a:r>
            <a:endParaRPr lang="ro-RO" dirty="0" smtClean="0"/>
          </a:p>
          <a:p>
            <a:pPr lvl="0"/>
            <a:r>
              <a:rPr lang="en-US" dirty="0" smtClean="0"/>
              <a:t>In </a:t>
            </a:r>
            <a:r>
              <a:rPr lang="en-US" dirty="0" err="1" smtClean="0"/>
              <a:t>capitolul</a:t>
            </a:r>
            <a:r>
              <a:rPr lang="en-US" dirty="0" smtClean="0"/>
              <a:t> 3 – </a:t>
            </a:r>
            <a:r>
              <a:rPr lang="en-US" dirty="0" err="1"/>
              <a:t>D</a:t>
            </a:r>
            <a:r>
              <a:rPr lang="en-US" dirty="0" err="1" smtClean="0"/>
              <a:t>epozitarea</a:t>
            </a:r>
            <a:r>
              <a:rPr lang="en-US" dirty="0" smtClean="0"/>
              <a:t> </a:t>
            </a:r>
            <a:r>
              <a:rPr lang="en-US" dirty="0" err="1" smtClean="0"/>
              <a:t>deseurilor</a:t>
            </a:r>
            <a:r>
              <a:rPr lang="en-US" dirty="0" smtClean="0"/>
              <a:t> - se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prelua</a:t>
            </a:r>
            <a:r>
              <a:rPr lang="en-US" dirty="0" smtClean="0"/>
              <a:t> date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operatorul</a:t>
            </a:r>
            <a:r>
              <a:rPr lang="en-US" dirty="0" smtClean="0"/>
              <a:t> le </a:t>
            </a:r>
            <a:r>
              <a:rPr lang="en-US" dirty="0" err="1" smtClean="0"/>
              <a:t>raporteaza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Protectia</a:t>
            </a:r>
            <a:r>
              <a:rPr lang="en-US" dirty="0" smtClean="0"/>
              <a:t> </a:t>
            </a:r>
            <a:r>
              <a:rPr lang="en-US" dirty="0" err="1" smtClean="0"/>
              <a:t>atmosferei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“</a:t>
            </a:r>
            <a:r>
              <a:rPr lang="en-US" dirty="0" err="1" smtClean="0"/>
              <a:t>Inventare</a:t>
            </a:r>
            <a:r>
              <a:rPr lang="en-US" dirty="0" smtClean="0"/>
              <a:t> locale de </a:t>
            </a:r>
            <a:r>
              <a:rPr lang="en-US" dirty="0" err="1" smtClean="0"/>
              <a:t>emisii</a:t>
            </a:r>
            <a:r>
              <a:rPr lang="en-US" dirty="0" smtClean="0"/>
              <a:t>” (F2 - </a:t>
            </a:r>
            <a:r>
              <a:rPr lang="en-US" dirty="0" err="1" smtClean="0"/>
              <a:t>chestionarul</a:t>
            </a:r>
            <a:r>
              <a:rPr lang="en-US" dirty="0" smtClean="0"/>
              <a:t> 38)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depozitele</a:t>
            </a:r>
            <a:r>
              <a:rPr lang="en-US" dirty="0" smtClean="0"/>
              <a:t> de tip “DM” </a:t>
            </a:r>
            <a:r>
              <a:rPr lang="en-US" dirty="0" err="1" smtClean="0"/>
              <a:t>depozite</a:t>
            </a:r>
            <a:r>
              <a:rPr lang="en-US" dirty="0" smtClean="0"/>
              <a:t> </a:t>
            </a:r>
            <a:r>
              <a:rPr lang="en-US" dirty="0" err="1" smtClean="0"/>
              <a:t>municipale</a:t>
            </a:r>
            <a:r>
              <a:rPr lang="en-US" dirty="0" smtClean="0"/>
              <a:t>,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preluate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“</a:t>
            </a:r>
            <a:r>
              <a:rPr lang="en-US" dirty="0" err="1" smtClean="0"/>
              <a:t>denumire</a:t>
            </a:r>
            <a:r>
              <a:rPr lang="en-US" dirty="0" smtClean="0"/>
              <a:t> </a:t>
            </a:r>
            <a:r>
              <a:rPr lang="en-US" dirty="0" err="1" smtClean="0"/>
              <a:t>depozit</a:t>
            </a:r>
            <a:r>
              <a:rPr lang="en-US" dirty="0" smtClean="0"/>
              <a:t>, </a:t>
            </a:r>
            <a:r>
              <a:rPr lang="en-US" dirty="0" err="1" smtClean="0"/>
              <a:t>capacitatea</a:t>
            </a:r>
            <a:r>
              <a:rPr lang="en-US" dirty="0" smtClean="0"/>
              <a:t> </a:t>
            </a:r>
            <a:r>
              <a:rPr lang="en-US" dirty="0" err="1" smtClean="0"/>
              <a:t>totala</a:t>
            </a:r>
            <a:r>
              <a:rPr lang="en-US" dirty="0" smtClean="0"/>
              <a:t> </a:t>
            </a:r>
            <a:r>
              <a:rPr lang="en-US" dirty="0" err="1" smtClean="0"/>
              <a:t>proiectata</a:t>
            </a:r>
            <a:r>
              <a:rPr lang="en-US" dirty="0" smtClean="0"/>
              <a:t>, </a:t>
            </a:r>
            <a:r>
              <a:rPr lang="en-US" dirty="0" err="1" smtClean="0"/>
              <a:t>cantitate</a:t>
            </a:r>
            <a:r>
              <a:rPr lang="en-US" dirty="0" smtClean="0"/>
              <a:t> </a:t>
            </a:r>
            <a:r>
              <a:rPr lang="en-US" dirty="0" err="1" smtClean="0"/>
              <a:t>totala</a:t>
            </a:r>
            <a:r>
              <a:rPr lang="en-US" dirty="0" smtClean="0"/>
              <a:t> </a:t>
            </a:r>
            <a:r>
              <a:rPr lang="en-US" dirty="0" err="1" smtClean="0"/>
              <a:t>deseuri</a:t>
            </a:r>
            <a:r>
              <a:rPr lang="en-US" dirty="0" smtClean="0"/>
              <a:t> </a:t>
            </a:r>
            <a:r>
              <a:rPr lang="en-US" dirty="0" err="1" smtClean="0"/>
              <a:t>depozitate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Colectare</a:t>
            </a:r>
            <a:r>
              <a:rPr lang="en-US" dirty="0" smtClean="0"/>
              <a:t> </a:t>
            </a:r>
            <a:r>
              <a:rPr lang="en-US" dirty="0" err="1" smtClean="0"/>
              <a:t>controlată</a:t>
            </a:r>
            <a:r>
              <a:rPr lang="en-US" dirty="0" smtClean="0"/>
              <a:t> de </a:t>
            </a:r>
            <a:r>
              <a:rPr lang="en-US" dirty="0" err="1" smtClean="0"/>
              <a:t>gaz</a:t>
            </a:r>
            <a:r>
              <a:rPr lang="en-US" dirty="0" smtClean="0"/>
              <a:t> de </a:t>
            </a:r>
            <a:r>
              <a:rPr lang="en-US" dirty="0" err="1" smtClean="0"/>
              <a:t>depozit</a:t>
            </a:r>
            <a:r>
              <a:rPr lang="en-US" dirty="0" smtClean="0"/>
              <a:t> (</a:t>
            </a:r>
            <a:r>
              <a:rPr lang="en-US" dirty="0" err="1" smtClean="0"/>
              <a:t>bifa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da </a:t>
            </a:r>
            <a:r>
              <a:rPr lang="en-US" dirty="0" err="1" smtClean="0"/>
              <a:t>sau</a:t>
            </a:r>
            <a:r>
              <a:rPr lang="en-US" dirty="0" smtClean="0"/>
              <a:t> nu)”. In </a:t>
            </a:r>
            <a:r>
              <a:rPr lang="en-US" dirty="0" err="1" smtClean="0"/>
              <a:t>cazul</a:t>
            </a:r>
            <a:r>
              <a:rPr lang="en-US" dirty="0" smtClean="0"/>
              <a:t> in care s-a </a:t>
            </a:r>
            <a:r>
              <a:rPr lang="en-US" dirty="0" err="1" smtClean="0"/>
              <a:t>introdus</a:t>
            </a:r>
            <a:r>
              <a:rPr lang="en-US" dirty="0" smtClean="0"/>
              <a:t> prima </a:t>
            </a:r>
            <a:r>
              <a:rPr lang="en-US" dirty="0" err="1" smtClean="0"/>
              <a:t>oara</a:t>
            </a:r>
            <a:r>
              <a:rPr lang="en-US" dirty="0" smtClean="0"/>
              <a:t> un DM, </a:t>
            </a:r>
            <a:r>
              <a:rPr lang="en-US" dirty="0" err="1" smtClean="0"/>
              <a:t>aplicatia</a:t>
            </a:r>
            <a:r>
              <a:rPr lang="en-US" dirty="0" smtClean="0"/>
              <a:t> nu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introducerea</a:t>
            </a:r>
            <a:r>
              <a:rPr lang="en-US" dirty="0" smtClean="0"/>
              <a:t> </a:t>
            </a:r>
            <a:r>
              <a:rPr lang="en-US" dirty="0" err="1" smtClean="0"/>
              <a:t>altui</a:t>
            </a:r>
            <a:r>
              <a:rPr lang="en-US" dirty="0" smtClean="0"/>
              <a:t> DM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acelasi</a:t>
            </a:r>
            <a:r>
              <a:rPr lang="en-US" dirty="0" smtClean="0"/>
              <a:t> CUI-ID. La </a:t>
            </a:r>
            <a:r>
              <a:rPr lang="en-US" dirty="0" err="1" smtClean="0"/>
              <a:t>fel</a:t>
            </a:r>
            <a:r>
              <a:rPr lang="en-US" dirty="0" smtClean="0"/>
              <a:t> ca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, </a:t>
            </a:r>
            <a:r>
              <a:rPr lang="en-US" dirty="0" err="1" smtClean="0"/>
              <a:t>datele</a:t>
            </a:r>
            <a:r>
              <a:rPr lang="en-US" dirty="0" smtClean="0"/>
              <a:t> pot fi </a:t>
            </a:r>
            <a:r>
              <a:rPr lang="en-US" dirty="0" err="1" smtClean="0"/>
              <a:t>editabile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s-a </a:t>
            </a:r>
            <a:r>
              <a:rPr lang="en-US" dirty="0" err="1" smtClean="0"/>
              <a:t>gresit</a:t>
            </a:r>
            <a:r>
              <a:rPr lang="en-US" dirty="0" smtClean="0"/>
              <a:t> in F2.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ro-RO" dirty="0" smtClean="0"/>
          </a:p>
          <a:p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dirty="0" err="1" smtClean="0"/>
              <a:t>Verificarea</a:t>
            </a:r>
            <a:r>
              <a:rPr lang="en-US" sz="2500" dirty="0" smtClean="0"/>
              <a:t> </a:t>
            </a:r>
            <a:r>
              <a:rPr lang="en-US" sz="2500" dirty="0" err="1" smtClean="0"/>
              <a:t>datelor</a:t>
            </a:r>
            <a:r>
              <a:rPr lang="en-US" sz="2500" dirty="0" smtClean="0"/>
              <a:t> </a:t>
            </a:r>
            <a:r>
              <a:rPr lang="en-US" sz="2500" dirty="0" err="1" smtClean="0"/>
              <a:t>raportate</a:t>
            </a:r>
            <a:r>
              <a:rPr lang="en-US" sz="2500" dirty="0" smtClean="0"/>
              <a:t> in </a:t>
            </a:r>
            <a:r>
              <a:rPr lang="en-US" sz="2500" dirty="0" err="1" smtClean="0"/>
              <a:t>aplicatia</a:t>
            </a:r>
            <a:r>
              <a:rPr lang="en-US" sz="2500" dirty="0" smtClean="0"/>
              <a:t> </a:t>
            </a:r>
            <a:r>
              <a:rPr lang="en-US" sz="2500" dirty="0" err="1" smtClean="0"/>
              <a:t>Protectia</a:t>
            </a:r>
            <a:r>
              <a:rPr lang="en-US" sz="2500" dirty="0" smtClean="0"/>
              <a:t> </a:t>
            </a:r>
            <a:r>
              <a:rPr lang="en-US" sz="2500" dirty="0" err="1" smtClean="0"/>
              <a:t>Atmosferei</a:t>
            </a:r>
            <a:r>
              <a:rPr lang="ro-RO" sz="2500" dirty="0" smtClean="0"/>
              <a:t> (inventarul de emisii) si SD</a:t>
            </a:r>
            <a:endParaRPr lang="ro-RO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0076" y="14813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2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o-RO" sz="1200" dirty="0" smtClean="0">
                <a:solidFill>
                  <a:sysClr val="windowText" lastClr="000000"/>
                </a:solidFill>
              </a:rPr>
              <a:t>                                       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NU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dejectiile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animaliere</a:t>
            </a:r>
            <a:endParaRPr lang="en-US" sz="1200" dirty="0"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en-US" sz="1200" b="1" dirty="0">
                <a:solidFill>
                  <a:sysClr val="windowText" lastClr="000000"/>
                </a:solidFill>
              </a:rPr>
              <a:t>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     </a:t>
            </a:r>
            <a:r>
              <a:rPr lang="ro-RO" sz="1200" b="1" dirty="0" smtClean="0">
                <a:solidFill>
                  <a:sysClr val="windowText" lastClr="000000"/>
                </a:solidFill>
              </a:rPr>
              <a:t>                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 </a:t>
            </a:r>
            <a:r>
              <a:rPr lang="ro-RO" sz="1200" b="1" dirty="0" smtClean="0">
                <a:solidFill>
                  <a:sysClr val="windowText" lastClr="000000"/>
                </a:solidFill>
              </a:rPr>
              <a:t>                      </a:t>
            </a:r>
            <a:r>
              <a:rPr lang="en-US" sz="1200" b="1" dirty="0" err="1" smtClean="0">
                <a:solidFill>
                  <a:sysClr val="windowText" lastClr="000000"/>
                </a:solidFill>
              </a:rPr>
              <a:t>D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eseuri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municipale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500" dirty="0" smtClean="0"/>
              <a:t>Verificarea instalatiilor din TRAT</a:t>
            </a:r>
            <a:endParaRPr lang="ro-RO" sz="2500" dirty="0"/>
          </a:p>
        </p:txBody>
      </p:sp>
      <p:sp>
        <p:nvSpPr>
          <p:cNvPr id="4" name="Rectangle 3"/>
          <p:cNvSpPr/>
          <p:nvPr/>
        </p:nvSpPr>
        <p:spPr>
          <a:xfrm>
            <a:off x="3857620" y="1571612"/>
            <a:ext cx="1357322" cy="571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Compostare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3306" y="2857496"/>
            <a:ext cx="1928826" cy="571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Tratare termica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6182" y="4000504"/>
            <a:ext cx="1714512" cy="10001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ysClr val="windowText" lastClr="000000"/>
                </a:solidFill>
              </a:rPr>
              <a:t>Sortare</a:t>
            </a:r>
            <a:endParaRPr lang="ro-RO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7620" y="5715016"/>
            <a:ext cx="2357454" cy="571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ysClr val="windowText" lastClr="000000"/>
                </a:solidFill>
              </a:rPr>
              <a:t>Tratare fizico-chimica</a:t>
            </a:r>
            <a:endParaRPr lang="ro-RO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370037" y="1944087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28860" y="27860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b="1" dirty="0" smtClean="0">
                <a:solidFill>
                  <a:sysClr val="windowText" lastClr="000000"/>
                </a:solidFill>
              </a:rPr>
              <a:t>NU</a:t>
            </a:r>
            <a:r>
              <a:rPr lang="ro-RO" sz="1200" dirty="0" smtClean="0">
                <a:solidFill>
                  <a:sysClr val="windowText" lastClr="000000"/>
                </a:solidFill>
              </a:rPr>
              <a:t> deseuri inerte, baterii, sticla, etc.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592345" y="4306186"/>
            <a:ext cx="1204914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25570" y="4678326"/>
            <a:ext cx="114300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500694" y="428625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500694" y="4714884"/>
            <a:ext cx="92869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571736" y="3214686"/>
            <a:ext cx="1100165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643174" y="400050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/>
              <a:t>15 01</a:t>
            </a:r>
            <a:endParaRPr lang="ro-RO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500694" y="4071942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/>
              <a:t>15 01</a:t>
            </a:r>
            <a:endParaRPr lang="ro-RO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601315" y="4401879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/>
              <a:t>15 01, 20 01</a:t>
            </a:r>
            <a:endParaRPr lang="ro-RO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5500694" y="4429132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/>
              <a:t>19 12</a:t>
            </a:r>
            <a:endParaRPr lang="ro-RO" sz="1200" dirty="0"/>
          </a:p>
        </p:txBody>
      </p:sp>
      <p:cxnSp>
        <p:nvCxnSpPr>
          <p:cNvPr id="63" name="Straight Connector 62"/>
          <p:cNvCxnSpPr>
            <a:endCxn id="12" idx="1"/>
          </p:cNvCxnSpPr>
          <p:nvPr/>
        </p:nvCxnSpPr>
        <p:spPr>
          <a:xfrm>
            <a:off x="2957529" y="5991230"/>
            <a:ext cx="900091" cy="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3"/>
          </p:cNvCxnSpPr>
          <p:nvPr/>
        </p:nvCxnSpPr>
        <p:spPr>
          <a:xfrm flipV="1">
            <a:off x="6215074" y="6000755"/>
            <a:ext cx="819155" cy="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71802" y="564357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/>
              <a:t>HAZ</a:t>
            </a:r>
            <a:endParaRPr lang="ro-RO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6286512" y="564357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NHAZ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NU</a:t>
            </a:r>
            <a:r>
              <a:rPr lang="en-US" sz="1200" dirty="0" smtClean="0"/>
              <a:t> </a:t>
            </a:r>
            <a:r>
              <a:rPr lang="ro-RO" sz="1200" dirty="0" smtClean="0"/>
              <a:t>HAZ</a:t>
            </a:r>
            <a:endParaRPr lang="ro-R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0076" y="14813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200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ysClr val="windowText" lastClr="000000"/>
                </a:solidFill>
              </a:rPr>
              <a:t>  </a:t>
            </a:r>
          </a:p>
          <a:p>
            <a:pPr>
              <a:buNone/>
            </a:pPr>
            <a:r>
              <a:rPr lang="en-US" sz="1200" b="1" dirty="0">
                <a:solidFill>
                  <a:sysClr val="windowText" lastClr="000000"/>
                </a:solidFill>
              </a:rPr>
              <a:t>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    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500" dirty="0" smtClean="0"/>
              <a:t>Verificarea instalatiilor din TRAT</a:t>
            </a:r>
            <a:endParaRPr lang="ro-RO" sz="2500" dirty="0"/>
          </a:p>
        </p:txBody>
      </p:sp>
      <p:sp>
        <p:nvSpPr>
          <p:cNvPr id="13" name="Rectangle 12"/>
          <p:cNvSpPr/>
          <p:nvPr/>
        </p:nvSpPr>
        <p:spPr>
          <a:xfrm>
            <a:off x="3357554" y="1785926"/>
            <a:ext cx="1500198" cy="500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ysClr val="windowText" lastClr="000000"/>
                </a:solidFill>
              </a:rPr>
              <a:t>Bioremedire</a:t>
            </a:r>
            <a:endParaRPr lang="ro-RO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7554" y="3000372"/>
            <a:ext cx="1500198" cy="500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ysClr val="windowText" lastClr="000000"/>
                </a:solidFill>
              </a:rPr>
              <a:t>Concasare                                             </a:t>
            </a:r>
            <a:endParaRPr lang="ro-RO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4678" y="4071942"/>
            <a:ext cx="2071702" cy="7858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ysClr val="windowText" lastClr="000000"/>
                </a:solidFill>
              </a:rPr>
              <a:t>Tratare mecanica</a:t>
            </a:r>
            <a:endParaRPr lang="ro-RO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43240" y="5500702"/>
            <a:ext cx="2000264" cy="500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ysClr val="windowText" lastClr="000000"/>
                </a:solidFill>
              </a:rPr>
              <a:t>Granulare</a:t>
            </a:r>
            <a:endParaRPr lang="ro-RO" dirty="0">
              <a:solidFill>
                <a:sysClr val="windowText" lastClr="00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2628225" y="2059071"/>
            <a:ext cx="7524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880008" y="1984467"/>
            <a:ext cx="981054" cy="11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643174" y="1785926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solidFill>
                  <a:sysClr val="windowText" lastClr="000000"/>
                </a:solidFill>
              </a:rPr>
              <a:t>HAZ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885988" y="1754372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solidFill>
                  <a:sysClr val="windowText" lastClr="000000"/>
                </a:solidFill>
              </a:rPr>
              <a:t>NHAZ 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14896" y="2030819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solidFill>
                  <a:sysClr val="windowText" lastClr="000000"/>
                </a:solidFill>
              </a:rPr>
              <a:t>NU produs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79" name="Straight Connector 78"/>
          <p:cNvCxnSpPr>
            <a:endCxn id="14" idx="1"/>
          </p:cNvCxnSpPr>
          <p:nvPr/>
        </p:nvCxnSpPr>
        <p:spPr>
          <a:xfrm>
            <a:off x="2357422" y="3286124"/>
            <a:ext cx="99059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4" idx="3"/>
          </p:cNvCxnSpPr>
          <p:nvPr/>
        </p:nvCxnSpPr>
        <p:spPr>
          <a:xfrm flipV="1">
            <a:off x="4857752" y="3248026"/>
            <a:ext cx="833416" cy="2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357422" y="2857496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/>
              <a:t>     17 01, </a:t>
            </a:r>
          </a:p>
          <a:p>
            <a:r>
              <a:rPr lang="ro-RO" sz="1200" dirty="0" smtClean="0"/>
              <a:t>   15 01 07</a:t>
            </a:r>
            <a:endParaRPr lang="en-US" sz="1200" dirty="0"/>
          </a:p>
          <a:p>
            <a:r>
              <a:rPr lang="en-US" sz="1200" dirty="0" smtClean="0">
                <a:solidFill>
                  <a:sysClr val="windowText" lastClr="000000"/>
                </a:solidFill>
              </a:rPr>
              <a:t>   </a:t>
            </a:r>
            <a:r>
              <a:rPr lang="ro-RO" sz="1200" dirty="0" smtClean="0">
                <a:solidFill>
                  <a:sysClr val="windowText" lastClr="000000"/>
                </a:solidFill>
              </a:rPr>
              <a:t>17 </a:t>
            </a:r>
            <a:r>
              <a:rPr lang="ro-RO" sz="1200" dirty="0">
                <a:solidFill>
                  <a:sysClr val="windowText" lastClr="000000"/>
                </a:solidFill>
              </a:rPr>
              <a:t>09 04</a:t>
            </a:r>
          </a:p>
          <a:p>
            <a:endParaRPr lang="ro-RO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4857752" y="2928934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ysClr val="windowText" lastClr="000000"/>
                </a:solidFill>
              </a:rPr>
              <a:t>19 12 09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357818" y="4572008"/>
            <a:ext cx="114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solidFill>
                  <a:sysClr val="windowText" lastClr="000000"/>
                </a:solidFill>
              </a:rPr>
              <a:t>NU produs sau codul de la intrare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86" name="Straight Arrow Connector 85"/>
          <p:cNvCxnSpPr>
            <a:stCxn id="15" idx="3"/>
          </p:cNvCxnSpPr>
          <p:nvPr/>
        </p:nvCxnSpPr>
        <p:spPr>
          <a:xfrm flipV="1">
            <a:off x="5286380" y="4462465"/>
            <a:ext cx="947714" cy="2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429256" y="407194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19 12</a:t>
            </a:r>
            <a:endParaRPr lang="ro-RO" dirty="0"/>
          </a:p>
        </p:txBody>
      </p:sp>
      <p:sp>
        <p:nvSpPr>
          <p:cNvPr id="88" name="TextBox 87"/>
          <p:cNvSpPr txBox="1"/>
          <p:nvPr/>
        </p:nvSpPr>
        <p:spPr>
          <a:xfrm>
            <a:off x="4929190" y="3286124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solidFill>
                  <a:sysClr val="windowText" lastClr="000000"/>
                </a:solidFill>
              </a:rPr>
              <a:t>NU produs</a:t>
            </a:r>
            <a:endParaRPr lang="ro-RO" sz="12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	Eurostat-ul are in desfasurare un ghid si o ancheta privind deseurile alimentare generate si tratate. La nivel national, aceasta categorie nu este reprezentativa.</a:t>
            </a:r>
          </a:p>
          <a:p>
            <a:pPr>
              <a:buNone/>
            </a:pPr>
            <a:endParaRPr lang="ro-RO" dirty="0" smtClean="0"/>
          </a:p>
          <a:p>
            <a:pPr lvl="3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CAEN</a:t>
            </a:r>
            <a:r>
              <a:rPr lang="ro-RO" dirty="0" smtClean="0"/>
              <a:t>-uri:</a:t>
            </a:r>
            <a:r>
              <a:rPr lang="en-US" dirty="0" smtClean="0"/>
              <a:t> 10, 11, 12, 46 (</a:t>
            </a:r>
            <a:r>
              <a:rPr lang="en-US" dirty="0" err="1" smtClean="0"/>
              <a:t>exclus</a:t>
            </a:r>
            <a:r>
              <a:rPr lang="en-US" dirty="0" smtClean="0"/>
              <a:t> </a:t>
            </a:r>
            <a:r>
              <a:rPr lang="en-US" dirty="0" err="1" smtClean="0"/>
              <a:t>comertul</a:t>
            </a:r>
            <a:r>
              <a:rPr lang="en-US" dirty="0" smtClean="0"/>
              <a:t> cu </a:t>
            </a:r>
            <a:r>
              <a:rPr lang="en-US" dirty="0" err="1" smtClean="0"/>
              <a:t>deseurile</a:t>
            </a:r>
            <a:r>
              <a:rPr lang="en-US" dirty="0" smtClean="0"/>
              <a:t> 4677), 47, 55, 56</a:t>
            </a:r>
            <a:r>
              <a:rPr lang="ro-RO" dirty="0" smtClean="0"/>
              <a:t> – trebuie </a:t>
            </a:r>
            <a:r>
              <a:rPr lang="en-US" dirty="0" err="1" smtClean="0"/>
              <a:t>completeze</a:t>
            </a:r>
            <a:r>
              <a:rPr lang="ro-RO" dirty="0" smtClean="0"/>
              <a:t> </a:t>
            </a:r>
            <a:r>
              <a:rPr lang="en-US" dirty="0" err="1" smtClean="0"/>
              <a:t>chestionar</a:t>
            </a:r>
            <a:r>
              <a:rPr lang="en-US" dirty="0" smtClean="0"/>
              <a:t> PRODDES</a:t>
            </a:r>
            <a:r>
              <a:rPr lang="ro-RO" dirty="0" smtClean="0"/>
              <a:t>;</a:t>
            </a:r>
          </a:p>
          <a:p>
            <a:pPr lvl="3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 err="1" smtClean="0"/>
              <a:t>Deseurile</a:t>
            </a:r>
            <a:r>
              <a:rPr lang="ro-RO" dirty="0" smtClean="0"/>
              <a:t> </a:t>
            </a:r>
            <a:r>
              <a:rPr lang="en-US" dirty="0" err="1" smtClean="0"/>
              <a:t>evidentiate</a:t>
            </a:r>
            <a:r>
              <a:rPr lang="ro-RO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:   02 01 02, 02 02 01, 02 02 02, 02 02 03, 02 03 02, 02 05 01, 02 06 02, 19 08 09, 20 01 08, 20 01 25, 02 01 01, 02 01 03, 02 01 07, 02 03 01, 02 03 03, 02 03 04, 02 06 01, 02 07 01, 02 07 02, 02 07 04, 20 02 01. </a:t>
            </a:r>
            <a:endParaRPr lang="ro-RO" dirty="0" smtClean="0"/>
          </a:p>
          <a:p>
            <a:pPr>
              <a:buNone/>
            </a:pP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500" dirty="0" smtClean="0"/>
              <a:t>Deseuri alimentare - reprezentanta slaba la nivel national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100" b="1" dirty="0" err="1" smtClean="0"/>
              <a:t>Eurostat</a:t>
            </a:r>
            <a:endParaRPr lang="en-US" sz="2100" b="1" dirty="0"/>
          </a:p>
          <a:p>
            <a:pPr lvl="1"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err="1" smtClean="0"/>
              <a:t>Regulamentul</a:t>
            </a:r>
            <a:r>
              <a:rPr lang="en-US" dirty="0" smtClean="0"/>
              <a:t> 2150/2002 </a:t>
            </a:r>
            <a:r>
              <a:rPr lang="en-US" dirty="0" err="1" smtClean="0"/>
              <a:t>referitor</a:t>
            </a:r>
            <a:r>
              <a:rPr lang="en-US" dirty="0" smtClean="0"/>
              <a:t> la </a:t>
            </a:r>
            <a:r>
              <a:rPr lang="en-US" dirty="0" err="1" smtClean="0"/>
              <a:t>statisticile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deseurile</a:t>
            </a:r>
            <a:r>
              <a:rPr lang="en-US" dirty="0" smtClean="0"/>
              <a:t> cu </a:t>
            </a:r>
            <a:r>
              <a:rPr lang="en-US" dirty="0" err="1" smtClean="0"/>
              <a:t>modificarile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completarile</a:t>
            </a:r>
            <a:r>
              <a:rPr lang="en-US" dirty="0" smtClean="0"/>
              <a:t> </a:t>
            </a:r>
            <a:r>
              <a:rPr lang="en-US" dirty="0" err="1" smtClean="0"/>
              <a:t>ulterioare</a:t>
            </a:r>
            <a:r>
              <a:rPr lang="en-US" dirty="0" smtClean="0"/>
              <a:t> (</a:t>
            </a:r>
            <a:r>
              <a:rPr lang="en-US" dirty="0" err="1" smtClean="0"/>
              <a:t>raportarea</a:t>
            </a:r>
            <a:r>
              <a:rPr lang="en-US" dirty="0" smtClean="0"/>
              <a:t> se face la 2 </a:t>
            </a:r>
            <a:r>
              <a:rPr lang="en-US" dirty="0" err="1" smtClean="0"/>
              <a:t>ani</a:t>
            </a:r>
            <a:r>
              <a:rPr lang="en-US" dirty="0" smtClean="0"/>
              <a:t>);</a:t>
            </a:r>
            <a:endParaRPr lang="ro-RO" dirty="0" smtClean="0"/>
          </a:p>
          <a:p>
            <a:pPr lvl="1"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err="1" smtClean="0"/>
              <a:t>Indicatorii</a:t>
            </a:r>
            <a:r>
              <a:rPr lang="en-US" dirty="0" smtClean="0"/>
              <a:t> de </a:t>
            </a:r>
            <a:r>
              <a:rPr lang="en-US" dirty="0" err="1" smtClean="0"/>
              <a:t>dezvoltare</a:t>
            </a:r>
            <a:r>
              <a:rPr lang="en-US" dirty="0" smtClean="0"/>
              <a:t> </a:t>
            </a:r>
            <a:r>
              <a:rPr lang="en-US" dirty="0" err="1" smtClean="0"/>
              <a:t>durabila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 </a:t>
            </a:r>
            <a:r>
              <a:rPr lang="en-US" dirty="0" err="1" smtClean="0"/>
              <a:t>deseurile</a:t>
            </a:r>
            <a:r>
              <a:rPr lang="en-US" dirty="0" smtClean="0"/>
              <a:t> </a:t>
            </a:r>
            <a:r>
              <a:rPr lang="en-US" dirty="0" err="1" smtClean="0"/>
              <a:t>municipale</a:t>
            </a:r>
            <a:r>
              <a:rPr lang="en-US" dirty="0" smtClean="0"/>
              <a:t> la </a:t>
            </a:r>
            <a:r>
              <a:rPr lang="en-US" dirty="0" err="1" smtClean="0"/>
              <a:t>nivel</a:t>
            </a:r>
            <a:r>
              <a:rPr lang="en-US" dirty="0" smtClean="0"/>
              <a:t> national (</a:t>
            </a:r>
            <a:r>
              <a:rPr lang="en-US" dirty="0" err="1" smtClean="0"/>
              <a:t>raportare</a:t>
            </a:r>
            <a:r>
              <a:rPr lang="en-US" dirty="0" smtClean="0"/>
              <a:t> </a:t>
            </a:r>
            <a:r>
              <a:rPr lang="en-US" dirty="0" err="1" smtClean="0"/>
              <a:t>anuala</a:t>
            </a:r>
            <a:r>
              <a:rPr lang="en-US" dirty="0" smtClean="0"/>
              <a:t>)</a:t>
            </a:r>
            <a:r>
              <a:rPr lang="ro-RO" dirty="0" smtClean="0"/>
              <a:t>;</a:t>
            </a:r>
          </a:p>
          <a:p>
            <a:pPr lvl="1"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err="1" smtClean="0"/>
              <a:t>Indicatorii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dezvoltare</a:t>
            </a:r>
            <a:r>
              <a:rPr lang="en-US" dirty="0"/>
              <a:t> </a:t>
            </a:r>
            <a:r>
              <a:rPr lang="en-US" dirty="0" err="1"/>
              <a:t>durabila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 </a:t>
            </a:r>
            <a:r>
              <a:rPr lang="en-US" dirty="0" err="1"/>
              <a:t>deseurile</a:t>
            </a:r>
            <a:r>
              <a:rPr lang="en-US" dirty="0"/>
              <a:t> </a:t>
            </a:r>
            <a:r>
              <a:rPr lang="en-US" dirty="0" err="1"/>
              <a:t>municipale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smtClean="0"/>
              <a:t>regional </a:t>
            </a:r>
            <a:r>
              <a:rPr lang="en-US" dirty="0"/>
              <a:t>(</a:t>
            </a:r>
            <a:r>
              <a:rPr lang="en-US" dirty="0" err="1"/>
              <a:t>raportare</a:t>
            </a:r>
            <a:r>
              <a:rPr lang="en-US" dirty="0"/>
              <a:t> </a:t>
            </a:r>
            <a:r>
              <a:rPr lang="en-US" dirty="0" err="1"/>
              <a:t>anuala</a:t>
            </a:r>
            <a:r>
              <a:rPr lang="en-US" dirty="0" smtClean="0"/>
              <a:t>);</a:t>
            </a:r>
            <a:endParaRPr lang="ro-RO" dirty="0" smtClean="0"/>
          </a:p>
          <a:p>
            <a:pPr lvl="1"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err="1" smtClean="0"/>
              <a:t>Directiva</a:t>
            </a:r>
            <a:r>
              <a:rPr lang="en-US" dirty="0" smtClean="0"/>
              <a:t> </a:t>
            </a:r>
            <a:r>
              <a:rPr lang="en-US" dirty="0" err="1" smtClean="0"/>
              <a:t>Cadru</a:t>
            </a:r>
            <a:r>
              <a:rPr lang="en-US" dirty="0" smtClean="0"/>
              <a:t> a </a:t>
            </a:r>
            <a:r>
              <a:rPr lang="en-US" dirty="0" err="1" smtClean="0"/>
              <a:t>Deseurilor</a:t>
            </a:r>
            <a:r>
              <a:rPr lang="en-US" dirty="0" smtClean="0"/>
              <a:t> – </a:t>
            </a:r>
            <a:r>
              <a:rPr lang="en-US" dirty="0" err="1" smtClean="0"/>
              <a:t>tintele</a:t>
            </a:r>
            <a:r>
              <a:rPr lang="en-US" dirty="0" smtClean="0"/>
              <a:t> de </a:t>
            </a:r>
            <a:r>
              <a:rPr lang="en-US" dirty="0" err="1" smtClean="0"/>
              <a:t>reciclare</a:t>
            </a:r>
            <a:r>
              <a:rPr lang="en-US" dirty="0" smtClean="0"/>
              <a:t>/</a:t>
            </a:r>
            <a:r>
              <a:rPr lang="en-US" dirty="0" err="1" smtClean="0"/>
              <a:t>valorificare</a:t>
            </a:r>
            <a:r>
              <a:rPr lang="en-US" dirty="0" smtClean="0"/>
              <a:t> </a:t>
            </a:r>
            <a:r>
              <a:rPr lang="en-US" dirty="0"/>
              <a:t>conform </a:t>
            </a:r>
            <a:r>
              <a:rPr lang="en-US" dirty="0" err="1"/>
              <a:t>Deciziei</a:t>
            </a:r>
            <a:r>
              <a:rPr lang="en-US" dirty="0"/>
              <a:t> </a:t>
            </a:r>
            <a:r>
              <a:rPr lang="en-US" dirty="0" err="1"/>
              <a:t>Comisiei</a:t>
            </a:r>
            <a:r>
              <a:rPr lang="en-US" dirty="0"/>
              <a:t> 2011/753/UE (</a:t>
            </a:r>
            <a:r>
              <a:rPr lang="en-US" dirty="0" err="1"/>
              <a:t>raportare</a:t>
            </a:r>
            <a:r>
              <a:rPr lang="en-US" dirty="0"/>
              <a:t> </a:t>
            </a:r>
            <a:r>
              <a:rPr lang="en-US" dirty="0" err="1"/>
              <a:t>anuala</a:t>
            </a:r>
            <a:r>
              <a:rPr lang="en-US" dirty="0" smtClean="0"/>
              <a:t>);</a:t>
            </a:r>
            <a:endParaRPr lang="ro-RO" dirty="0" smtClean="0"/>
          </a:p>
          <a:p>
            <a:pPr lvl="1"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err="1" smtClean="0"/>
              <a:t>Regulamentul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transportul</a:t>
            </a:r>
            <a:r>
              <a:rPr lang="en-US" dirty="0" smtClean="0"/>
              <a:t> </a:t>
            </a:r>
            <a:r>
              <a:rPr lang="en-US" dirty="0" err="1" smtClean="0"/>
              <a:t>deseurilor</a:t>
            </a:r>
            <a:r>
              <a:rPr lang="en-US" dirty="0" smtClean="0"/>
              <a:t> – </a:t>
            </a:r>
            <a:r>
              <a:rPr lang="en-US" dirty="0" err="1" smtClean="0"/>
              <a:t>informatiile</a:t>
            </a:r>
            <a:r>
              <a:rPr lang="en-US" dirty="0" smtClean="0"/>
              <a:t> </a:t>
            </a:r>
            <a:r>
              <a:rPr lang="en-US" dirty="0" err="1" smtClean="0"/>
              <a:t>furnizate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deseurile</a:t>
            </a:r>
            <a:r>
              <a:rPr lang="en-US" dirty="0" smtClean="0"/>
              <a:t> generate </a:t>
            </a:r>
            <a:r>
              <a:rPr lang="en-US" dirty="0" err="1" smtClean="0"/>
              <a:t>clasificate</a:t>
            </a:r>
            <a:r>
              <a:rPr lang="en-US" dirty="0" smtClean="0"/>
              <a:t> sub </a:t>
            </a:r>
            <a:r>
              <a:rPr lang="en-US" dirty="0" err="1" smtClean="0"/>
              <a:t>codurile</a:t>
            </a:r>
            <a:r>
              <a:rPr lang="en-US" dirty="0" smtClean="0"/>
              <a:t> Basel </a:t>
            </a:r>
            <a:r>
              <a:rPr lang="en-US" dirty="0"/>
              <a:t>(</a:t>
            </a:r>
            <a:r>
              <a:rPr lang="en-US" dirty="0" err="1"/>
              <a:t>raportare</a:t>
            </a:r>
            <a:r>
              <a:rPr lang="en-US" dirty="0"/>
              <a:t> </a:t>
            </a:r>
            <a:r>
              <a:rPr lang="en-US" dirty="0" err="1"/>
              <a:t>anuala</a:t>
            </a:r>
            <a:r>
              <a:rPr lang="en-US" dirty="0" smtClean="0"/>
              <a:t>).</a:t>
            </a:r>
            <a:endParaRPr lang="en-US" dirty="0"/>
          </a:p>
          <a:p>
            <a:pPr marL="630936" lvl="2" indent="0">
              <a:buNone/>
            </a:pPr>
            <a:endParaRPr lang="en-US" dirty="0"/>
          </a:p>
          <a:p>
            <a:pPr lvl="2">
              <a:buFontTx/>
              <a:buChar char="-"/>
            </a:pPr>
            <a:endParaRPr lang="en-US" dirty="0" smtClean="0"/>
          </a:p>
          <a:p>
            <a:pPr lvl="2">
              <a:buFontTx/>
              <a:buChar char="-"/>
            </a:pPr>
            <a:endParaRPr lang="en-US" dirty="0"/>
          </a:p>
          <a:p>
            <a:pPr lvl="2">
              <a:buFontTx/>
              <a:buChar char="-"/>
            </a:pPr>
            <a:endParaRPr lang="en-US" dirty="0" smtClean="0"/>
          </a:p>
          <a:p>
            <a:pPr lvl="2">
              <a:buFontTx/>
              <a:buChar char="-"/>
            </a:pPr>
            <a:endParaRPr lang="en-US" dirty="0"/>
          </a:p>
          <a:p>
            <a:pPr lvl="2">
              <a:buFontTx/>
              <a:buChar char="-"/>
            </a:pPr>
            <a:endParaRPr lang="en-US" dirty="0" smtClean="0">
              <a:hlinkClick r:id="rId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o-RO" sz="2800" dirty="0" smtClean="0"/>
              <a:t>Raportari</a:t>
            </a:r>
            <a:endParaRPr lang="en-US" sz="2800" dirty="0" err="1" smtClean="0"/>
          </a:p>
        </p:txBody>
      </p:sp>
    </p:spTree>
    <p:extLst>
      <p:ext uri="{BB962C8B-B14F-4D97-AF65-F5344CB8AC3E}">
        <p14:creationId xmlns="" xmlns:p14="http://schemas.microsoft.com/office/powerpoint/2010/main" val="25340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900" dirty="0" smtClean="0"/>
              <a:t>INS </a:t>
            </a:r>
            <a:r>
              <a:rPr lang="en-US" sz="1900" dirty="0"/>
              <a:t>(</a:t>
            </a:r>
            <a:r>
              <a:rPr lang="en-US" sz="1900" dirty="0" err="1"/>
              <a:t>raportarile</a:t>
            </a:r>
            <a:r>
              <a:rPr lang="en-US" sz="1900" dirty="0"/>
              <a:t> </a:t>
            </a:r>
            <a:r>
              <a:rPr lang="en-US" sz="1900" dirty="0" err="1"/>
              <a:t>trimise</a:t>
            </a:r>
            <a:r>
              <a:rPr lang="en-US" sz="1900" dirty="0"/>
              <a:t> la EUROSTAT, </a:t>
            </a:r>
            <a:r>
              <a:rPr lang="en-US" sz="1900" dirty="0" err="1"/>
              <a:t>alte</a:t>
            </a:r>
            <a:r>
              <a:rPr lang="en-US" sz="1900" dirty="0"/>
              <a:t> </a:t>
            </a:r>
            <a:r>
              <a:rPr lang="en-US" sz="1900" dirty="0" err="1"/>
              <a:t>informatii</a:t>
            </a:r>
            <a:r>
              <a:rPr lang="en-US" sz="1900" dirty="0"/>
              <a:t> </a:t>
            </a:r>
            <a:r>
              <a:rPr lang="en-US" sz="1900" dirty="0" err="1"/>
              <a:t>solicitate</a:t>
            </a:r>
            <a:r>
              <a:rPr lang="en-US" sz="1900" dirty="0" smtClean="0"/>
              <a:t>);</a:t>
            </a:r>
          </a:p>
          <a:p>
            <a:pPr marL="109728" indent="0">
              <a:buNone/>
            </a:pPr>
            <a:endParaRPr lang="en-US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/>
              <a:t>MMAP (ex: </a:t>
            </a:r>
            <a:r>
              <a:rPr lang="en-US" sz="1900" dirty="0" err="1"/>
              <a:t>raportarile</a:t>
            </a:r>
            <a:r>
              <a:rPr lang="en-US" sz="1900" dirty="0"/>
              <a:t> </a:t>
            </a:r>
            <a:r>
              <a:rPr lang="en-US" sz="1900" dirty="0" err="1"/>
              <a:t>trimise</a:t>
            </a:r>
            <a:r>
              <a:rPr lang="en-US" sz="1900" dirty="0"/>
              <a:t> la EUROSTAT, </a:t>
            </a:r>
            <a:r>
              <a:rPr lang="en-US" sz="1900" dirty="0" err="1"/>
              <a:t>informatii</a:t>
            </a:r>
            <a:r>
              <a:rPr lang="en-US" sz="1900" dirty="0"/>
              <a:t> </a:t>
            </a:r>
            <a:r>
              <a:rPr lang="en-US" sz="1900" dirty="0" err="1"/>
              <a:t>pentru</a:t>
            </a:r>
            <a:r>
              <a:rPr lang="en-US" sz="1900" dirty="0"/>
              <a:t> </a:t>
            </a:r>
            <a:r>
              <a:rPr lang="en-US" sz="1900" dirty="0" err="1"/>
              <a:t>elaborarea</a:t>
            </a:r>
            <a:r>
              <a:rPr lang="en-US" sz="1900" dirty="0"/>
              <a:t> PNGD-</a:t>
            </a:r>
            <a:r>
              <a:rPr lang="en-US" sz="1900" dirty="0" err="1"/>
              <a:t>ului</a:t>
            </a:r>
            <a:r>
              <a:rPr lang="en-US" sz="1900" dirty="0" smtClean="0"/>
              <a:t>);</a:t>
            </a:r>
          </a:p>
          <a:p>
            <a:pPr marL="109728" indent="0">
              <a:buNone/>
            </a:pPr>
            <a:endParaRPr lang="en-US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/>
              <a:t>APM / ANPM - </a:t>
            </a:r>
            <a:r>
              <a:rPr lang="en-US" sz="1900" dirty="0" err="1"/>
              <a:t>informatii</a:t>
            </a:r>
            <a:r>
              <a:rPr lang="en-US" sz="1900" dirty="0"/>
              <a:t> </a:t>
            </a:r>
            <a:r>
              <a:rPr lang="en-US" sz="1900" dirty="0" err="1"/>
              <a:t>pentru</a:t>
            </a:r>
            <a:r>
              <a:rPr lang="en-US" sz="1900" dirty="0"/>
              <a:t> </a:t>
            </a:r>
            <a:r>
              <a:rPr lang="en-US" sz="1900" dirty="0" err="1"/>
              <a:t>Raportul</a:t>
            </a:r>
            <a:r>
              <a:rPr lang="en-US" sz="1900" dirty="0"/>
              <a:t> </a:t>
            </a:r>
            <a:r>
              <a:rPr lang="en-US" sz="1900" dirty="0" err="1"/>
              <a:t>privind</a:t>
            </a:r>
            <a:r>
              <a:rPr lang="en-US" sz="1900" dirty="0"/>
              <a:t> </a:t>
            </a:r>
            <a:r>
              <a:rPr lang="en-US" sz="1900" dirty="0" err="1"/>
              <a:t>Starea</a:t>
            </a:r>
            <a:r>
              <a:rPr lang="en-US" sz="1900" dirty="0"/>
              <a:t> </a:t>
            </a:r>
            <a:r>
              <a:rPr lang="en-US" sz="1900" dirty="0" err="1"/>
              <a:t>Mediului</a:t>
            </a:r>
            <a:r>
              <a:rPr lang="en-US" sz="1900" dirty="0"/>
              <a:t> (local/national</a:t>
            </a:r>
            <a:r>
              <a:rPr lang="en-US" sz="1900" dirty="0" smtClean="0"/>
              <a:t>);</a:t>
            </a:r>
          </a:p>
          <a:p>
            <a:pPr marL="109728" indent="0">
              <a:buNone/>
            </a:pPr>
            <a:endParaRPr lang="en-US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 err="1" smtClean="0"/>
              <a:t>Alte</a:t>
            </a:r>
            <a:r>
              <a:rPr lang="en-US" sz="1900" dirty="0" smtClean="0"/>
              <a:t> </a:t>
            </a:r>
            <a:r>
              <a:rPr lang="en-US" sz="1900" dirty="0" err="1"/>
              <a:t>organisme</a:t>
            </a:r>
            <a:r>
              <a:rPr lang="en-US" sz="1900" dirty="0"/>
              <a:t> </a:t>
            </a:r>
            <a:r>
              <a:rPr lang="en-US" sz="1900" dirty="0" err="1"/>
              <a:t>interesate</a:t>
            </a:r>
            <a:r>
              <a:rPr lang="en-US" sz="1900" dirty="0"/>
              <a:t> (</a:t>
            </a:r>
            <a:r>
              <a:rPr lang="en-US" sz="1900" dirty="0" err="1"/>
              <a:t>petenti</a:t>
            </a:r>
            <a:r>
              <a:rPr lang="en-US" sz="1900" dirty="0"/>
              <a:t>, </a:t>
            </a:r>
            <a:r>
              <a:rPr lang="en-US" sz="1900" dirty="0" smtClean="0"/>
              <a:t>ONG-</a:t>
            </a:r>
            <a:r>
              <a:rPr lang="en-US" sz="1900" dirty="0" err="1" smtClean="0"/>
              <a:t>uri</a:t>
            </a:r>
            <a:r>
              <a:rPr lang="en-US" sz="1900" dirty="0" smtClean="0"/>
              <a:t> </a:t>
            </a:r>
            <a:r>
              <a:rPr lang="en-US" sz="1900" dirty="0"/>
              <a:t>etc</a:t>
            </a:r>
            <a:r>
              <a:rPr lang="en-US" sz="1900" dirty="0" smtClean="0"/>
              <a:t>.).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800" dirty="0" smtClean="0"/>
              <a:t>Raportari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1619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Validarea</a:t>
            </a:r>
            <a:r>
              <a:rPr lang="en-US" sz="2800" dirty="0" smtClean="0"/>
              <a:t> </a:t>
            </a:r>
            <a:r>
              <a:rPr lang="en-US" sz="2800" dirty="0" err="1" smtClean="0"/>
              <a:t>datelor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 </a:t>
            </a:r>
            <a:r>
              <a:rPr lang="en-US" sz="2800" dirty="0" err="1" smtClean="0"/>
              <a:t>diferiti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parametri</a:t>
            </a:r>
            <a:r>
              <a:rPr lang="en-US" sz="2800" dirty="0" smtClean="0"/>
              <a:t> (</a:t>
            </a:r>
            <a:r>
              <a:rPr lang="en-US" sz="2800" dirty="0" err="1" smtClean="0"/>
              <a:t>deseurile</a:t>
            </a:r>
            <a:r>
              <a:rPr lang="en-US" sz="2800" dirty="0" smtClean="0"/>
              <a:t> generate sub </a:t>
            </a:r>
            <a:r>
              <a:rPr lang="en-US" sz="2800" dirty="0" err="1" smtClean="0"/>
              <a:t>diferite</a:t>
            </a:r>
            <a:r>
              <a:rPr lang="en-US" sz="2800" dirty="0" smtClean="0"/>
              <a:t> </a:t>
            </a:r>
            <a:r>
              <a:rPr lang="en-US" sz="2800" dirty="0" err="1" smtClean="0"/>
              <a:t>activitati</a:t>
            </a:r>
            <a:r>
              <a:rPr lang="en-US" sz="2800" dirty="0" smtClean="0"/>
              <a:t> CAEN, </a:t>
            </a:r>
            <a:r>
              <a:rPr lang="en-US" sz="2800" dirty="0" err="1" smtClean="0"/>
              <a:t>coduri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statistice</a:t>
            </a:r>
            <a:r>
              <a:rPr lang="en-US" sz="2800" dirty="0" smtClean="0"/>
              <a:t>, </a:t>
            </a:r>
            <a:r>
              <a:rPr lang="en-US" sz="2800" dirty="0" err="1" smtClean="0"/>
              <a:t>comparatii</a:t>
            </a:r>
            <a:r>
              <a:rPr lang="en-US" sz="2800" dirty="0" smtClean="0"/>
              <a:t> </a:t>
            </a:r>
            <a:r>
              <a:rPr lang="en-US" sz="2800" dirty="0" err="1" smtClean="0"/>
              <a:t>intre</a:t>
            </a:r>
            <a:r>
              <a:rPr lang="en-US" sz="2800" dirty="0" smtClean="0"/>
              <a:t> </a:t>
            </a:r>
            <a:r>
              <a:rPr lang="en-US" sz="2800" dirty="0" err="1" smtClean="0"/>
              <a:t>judete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 </a:t>
            </a:r>
            <a:r>
              <a:rPr lang="en-US" sz="2800" dirty="0" err="1" smtClean="0"/>
              <a:t>categorii</a:t>
            </a:r>
            <a:r>
              <a:rPr lang="en-US" sz="2800" dirty="0" smtClean="0"/>
              <a:t> de </a:t>
            </a:r>
            <a:r>
              <a:rPr lang="en-US" sz="2800" dirty="0" err="1" smtClean="0"/>
              <a:t>deseuri</a:t>
            </a:r>
            <a:r>
              <a:rPr lang="en-US" sz="2800" dirty="0" smtClean="0"/>
              <a:t>, </a:t>
            </a:r>
            <a:r>
              <a:rPr lang="en-US" sz="2800" dirty="0" err="1" smtClean="0"/>
              <a:t>comparatii</a:t>
            </a:r>
            <a:r>
              <a:rPr lang="en-US" sz="2800" dirty="0" smtClean="0"/>
              <a:t> cu </a:t>
            </a:r>
            <a:r>
              <a:rPr lang="en-US" sz="2800" dirty="0" err="1" smtClean="0"/>
              <a:t>anii</a:t>
            </a:r>
            <a:r>
              <a:rPr lang="en-US" sz="2800" dirty="0" smtClean="0"/>
              <a:t> </a:t>
            </a:r>
            <a:r>
              <a:rPr lang="en-US" sz="2800" dirty="0" err="1" smtClean="0"/>
              <a:t>anteriori</a:t>
            </a:r>
            <a:r>
              <a:rPr lang="en-US" sz="2800" dirty="0" smtClean="0"/>
              <a:t>);</a:t>
            </a:r>
            <a:endParaRPr lang="ro-RO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Respectarea</a:t>
            </a:r>
            <a:r>
              <a:rPr lang="en-US" sz="2800" dirty="0" smtClean="0"/>
              <a:t> </a:t>
            </a:r>
            <a:r>
              <a:rPr lang="en-US" sz="2800" dirty="0" err="1" smtClean="0"/>
              <a:t>conditiilor</a:t>
            </a:r>
            <a:r>
              <a:rPr lang="en-US" sz="2800" dirty="0" smtClean="0"/>
              <a:t> de </a:t>
            </a:r>
            <a:r>
              <a:rPr lang="en-US" sz="2800" dirty="0" err="1" smtClean="0"/>
              <a:t>validare</a:t>
            </a:r>
            <a:r>
              <a:rPr lang="en-US" sz="2800" dirty="0" smtClean="0"/>
              <a:t> </a:t>
            </a:r>
            <a:r>
              <a:rPr lang="en-US" sz="2800" dirty="0" err="1" smtClean="0"/>
              <a:t>impuse</a:t>
            </a:r>
            <a:r>
              <a:rPr lang="en-US" sz="2800" dirty="0" smtClean="0"/>
              <a:t> de </a:t>
            </a:r>
            <a:r>
              <a:rPr lang="en-US" sz="2800" dirty="0" err="1" smtClean="0"/>
              <a:t>Eurostat</a:t>
            </a:r>
            <a:r>
              <a:rPr lang="en-US" sz="2800" dirty="0" smtClean="0"/>
              <a:t> (ex: </a:t>
            </a:r>
            <a:r>
              <a:rPr lang="en-US" sz="2800" dirty="0" err="1" smtClean="0"/>
              <a:t>comparatii</a:t>
            </a:r>
            <a:r>
              <a:rPr lang="en-US" sz="2800" dirty="0" smtClean="0"/>
              <a:t> </a:t>
            </a:r>
            <a:r>
              <a:rPr lang="en-US" sz="2800" dirty="0" err="1" smtClean="0"/>
              <a:t>intre</a:t>
            </a:r>
            <a:r>
              <a:rPr lang="en-US" sz="2800" dirty="0" smtClean="0"/>
              <a:t> </a:t>
            </a:r>
            <a:r>
              <a:rPr lang="en-US" sz="2800" dirty="0" err="1" smtClean="0"/>
              <a:t>anii</a:t>
            </a:r>
            <a:r>
              <a:rPr lang="en-US" sz="2800" dirty="0" smtClean="0"/>
              <a:t> de </a:t>
            </a:r>
            <a:r>
              <a:rPr lang="en-US" sz="2800" dirty="0" err="1" smtClean="0"/>
              <a:t>raportare</a:t>
            </a:r>
            <a:r>
              <a:rPr lang="en-US" sz="2800" dirty="0" smtClean="0"/>
              <a:t> </a:t>
            </a:r>
            <a:r>
              <a:rPr lang="en-US" sz="2800" dirty="0" err="1" smtClean="0"/>
              <a:t>pentru</a:t>
            </a:r>
            <a:r>
              <a:rPr lang="en-US" sz="2800" dirty="0" smtClean="0"/>
              <a:t> </a:t>
            </a:r>
            <a:r>
              <a:rPr lang="en-US" sz="2800" dirty="0" err="1" smtClean="0"/>
              <a:t>cantitati</a:t>
            </a:r>
            <a:r>
              <a:rPr lang="en-US" sz="2800" dirty="0" smtClean="0"/>
              <a:t> generate/</a:t>
            </a:r>
            <a:r>
              <a:rPr lang="en-US" sz="2800" dirty="0" err="1" smtClean="0"/>
              <a:t>cantitati</a:t>
            </a:r>
            <a:r>
              <a:rPr lang="en-US" sz="2800" dirty="0" smtClean="0"/>
              <a:t> </a:t>
            </a:r>
            <a:r>
              <a:rPr lang="en-US" sz="2800" dirty="0" err="1" smtClean="0"/>
              <a:t>tratate</a:t>
            </a:r>
            <a:r>
              <a:rPr lang="en-US" sz="2800" dirty="0" smtClean="0"/>
              <a:t>, </a:t>
            </a:r>
            <a:r>
              <a:rPr lang="en-US" sz="2800" dirty="0" err="1" smtClean="0"/>
              <a:t>cantitati</a:t>
            </a:r>
            <a:r>
              <a:rPr lang="en-US" sz="2800" dirty="0" smtClean="0"/>
              <a:t> </a:t>
            </a:r>
            <a:r>
              <a:rPr lang="en-US" sz="2800" dirty="0" err="1" smtClean="0"/>
              <a:t>tratate</a:t>
            </a:r>
            <a:r>
              <a:rPr lang="en-US" sz="2800" dirty="0" smtClean="0"/>
              <a:t>/</a:t>
            </a:r>
            <a:r>
              <a:rPr lang="en-US" sz="2800" dirty="0" err="1" smtClean="0"/>
              <a:t>capacitati</a:t>
            </a:r>
            <a:r>
              <a:rPr lang="en-US" sz="2800" dirty="0" smtClean="0"/>
              <a:t> de </a:t>
            </a:r>
            <a:r>
              <a:rPr lang="en-US" sz="2800" dirty="0" err="1" smtClean="0"/>
              <a:t>tratare</a:t>
            </a:r>
            <a:r>
              <a:rPr lang="en-US" sz="2800" dirty="0" smtClean="0"/>
              <a:t> etc.)</a:t>
            </a:r>
          </a:p>
          <a:p>
            <a:endParaRPr lang="ro-RO" sz="2800" dirty="0" smtClean="0"/>
          </a:p>
          <a:p>
            <a:endParaRPr lang="en-US" sz="2800" dirty="0" smtClean="0"/>
          </a:p>
          <a:p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o-RO" sz="2500" dirty="0" smtClean="0"/>
              <a:t>Conditii de validare impuse de Eurostat</a:t>
            </a:r>
            <a:endParaRPr lang="ro-RO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Lipsa</a:t>
            </a:r>
            <a:r>
              <a:rPr lang="en-US" dirty="0" smtClean="0"/>
              <a:t> </a:t>
            </a:r>
            <a:r>
              <a:rPr lang="en-US" dirty="0" err="1" smtClean="0"/>
              <a:t>legislatiei</a:t>
            </a:r>
            <a:r>
              <a:rPr lang="en-US" dirty="0" smtClean="0"/>
              <a:t> care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reglementeze</a:t>
            </a:r>
            <a:r>
              <a:rPr lang="en-US" dirty="0" smtClean="0"/>
              <a:t> </a:t>
            </a:r>
            <a:r>
              <a:rPr lang="en-US" dirty="0" err="1" smtClean="0"/>
              <a:t>raportarea</a:t>
            </a:r>
            <a:r>
              <a:rPr lang="en-US" dirty="0" smtClean="0"/>
              <a:t> </a:t>
            </a:r>
            <a:r>
              <a:rPr lang="en-US" dirty="0" err="1" smtClean="0"/>
              <a:t>anuala</a:t>
            </a:r>
            <a:r>
              <a:rPr lang="en-US" dirty="0" smtClean="0"/>
              <a:t> in format electronic (SIM)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formatul</a:t>
            </a:r>
            <a:r>
              <a:rPr lang="en-US" dirty="0" smtClean="0"/>
              <a:t> de </a:t>
            </a:r>
            <a:r>
              <a:rPr lang="en-US" dirty="0" err="1" smtClean="0"/>
              <a:t>raportare</a:t>
            </a:r>
            <a:r>
              <a:rPr lang="en-US" dirty="0" smtClean="0"/>
              <a:t> (</a:t>
            </a:r>
            <a:r>
              <a:rPr lang="en-US" dirty="0" err="1" smtClean="0"/>
              <a:t>chestionarele</a:t>
            </a:r>
            <a:r>
              <a:rPr lang="en-US" dirty="0" smtClean="0"/>
              <a:t>) - HG 856/2002 nu </a:t>
            </a:r>
            <a:r>
              <a:rPr lang="en-US" dirty="0" err="1" smtClean="0"/>
              <a:t>prevede</a:t>
            </a:r>
            <a:r>
              <a:rPr lang="en-US" dirty="0" smtClean="0"/>
              <a:t>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mentionate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;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Lipsa</a:t>
            </a:r>
            <a:r>
              <a:rPr lang="en-US" dirty="0" smtClean="0"/>
              <a:t> </a:t>
            </a:r>
            <a:r>
              <a:rPr lang="en-US" dirty="0" err="1" smtClean="0"/>
              <a:t>raportorilor</a:t>
            </a:r>
            <a:r>
              <a:rPr lang="en-US" dirty="0" smtClean="0"/>
              <a:t> la </a:t>
            </a:r>
            <a:r>
              <a:rPr lang="en-US" dirty="0" err="1" smtClean="0"/>
              <a:t>nivel</a:t>
            </a:r>
            <a:r>
              <a:rPr lang="en-US" dirty="0" smtClean="0"/>
              <a:t> national (din 16148 </a:t>
            </a:r>
            <a:r>
              <a:rPr lang="en-US" dirty="0" err="1" smtClean="0"/>
              <a:t>raportori</a:t>
            </a:r>
            <a:r>
              <a:rPr lang="en-US" dirty="0" smtClean="0"/>
              <a:t> </a:t>
            </a:r>
            <a:r>
              <a:rPr lang="en-US" dirty="0" err="1" smtClean="0"/>
              <a:t>identificati</a:t>
            </a:r>
            <a:r>
              <a:rPr lang="en-US" dirty="0" smtClean="0"/>
              <a:t> – 3457 nu au </a:t>
            </a:r>
            <a:r>
              <a:rPr lang="en-US" dirty="0" err="1" smtClean="0"/>
              <a:t>raportat</a:t>
            </a:r>
            <a:r>
              <a:rPr lang="en-US" dirty="0" smtClean="0"/>
              <a:t> din </a:t>
            </a:r>
            <a:r>
              <a:rPr lang="en-US" dirty="0" err="1" smtClean="0"/>
              <a:t>diferite</a:t>
            </a:r>
            <a:r>
              <a:rPr lang="en-US" dirty="0" smtClean="0"/>
              <a:t> motive);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Informatiile</a:t>
            </a:r>
            <a:r>
              <a:rPr lang="en-US" dirty="0" smtClean="0"/>
              <a:t> din </a:t>
            </a:r>
            <a:r>
              <a:rPr lang="en-US" dirty="0" err="1" smtClean="0"/>
              <a:t>chestionare</a:t>
            </a:r>
            <a:r>
              <a:rPr lang="en-US" dirty="0" smtClean="0"/>
              <a:t> nu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completate</a:t>
            </a:r>
            <a:r>
              <a:rPr lang="en-US" dirty="0" smtClean="0"/>
              <a:t> </a:t>
            </a:r>
            <a:r>
              <a:rPr lang="en-US" dirty="0" err="1" smtClean="0"/>
              <a:t>corect</a:t>
            </a:r>
            <a:r>
              <a:rPr lang="en-US" dirty="0" smtClean="0"/>
              <a:t> (nu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instruiti</a:t>
            </a:r>
            <a:r>
              <a:rPr lang="en-US" dirty="0" smtClean="0"/>
              <a:t>, </a:t>
            </a:r>
            <a:r>
              <a:rPr lang="en-US" dirty="0" err="1" smtClean="0"/>
              <a:t>schimbarea</a:t>
            </a:r>
            <a:r>
              <a:rPr lang="en-US" dirty="0" smtClean="0"/>
              <a:t> </a:t>
            </a:r>
            <a:r>
              <a:rPr lang="en-US" dirty="0" err="1" smtClean="0"/>
              <a:t>periodica</a:t>
            </a:r>
            <a:r>
              <a:rPr lang="en-US" dirty="0" smtClean="0"/>
              <a:t> a </a:t>
            </a:r>
            <a:r>
              <a:rPr lang="en-US" dirty="0" err="1" smtClean="0"/>
              <a:t>responsabilului</a:t>
            </a:r>
            <a:r>
              <a:rPr lang="en-US" dirty="0" smtClean="0"/>
              <a:t> de </a:t>
            </a:r>
            <a:r>
              <a:rPr lang="en-US" dirty="0" err="1" smtClean="0"/>
              <a:t>mediu</a:t>
            </a:r>
            <a:r>
              <a:rPr lang="en-US" dirty="0" smtClean="0"/>
              <a:t> etc.);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F</a:t>
            </a:r>
            <a:r>
              <a:rPr lang="en-US" dirty="0" err="1" smtClean="0"/>
              <a:t>unctionalitatea</a:t>
            </a:r>
            <a:r>
              <a:rPr lang="en-US" dirty="0" smtClean="0"/>
              <a:t> </a:t>
            </a:r>
            <a:r>
              <a:rPr lang="en-US" dirty="0" err="1" smtClean="0"/>
              <a:t>aplicatiei</a:t>
            </a:r>
            <a:r>
              <a:rPr lang="en-US" dirty="0" smtClean="0"/>
              <a:t> SD – </a:t>
            </a:r>
            <a:r>
              <a:rPr lang="en-US" dirty="0" err="1" smtClean="0"/>
              <a:t>apar</a:t>
            </a:r>
            <a:r>
              <a:rPr lang="en-US" dirty="0" smtClean="0"/>
              <a:t> BUG-</a:t>
            </a:r>
            <a:r>
              <a:rPr lang="en-US" dirty="0" err="1" smtClean="0"/>
              <a:t>uri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sesizate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rezolvate</a:t>
            </a:r>
            <a:r>
              <a:rPr lang="en-US" dirty="0" smtClean="0"/>
              <a:t> anterior, </a:t>
            </a:r>
            <a:r>
              <a:rPr lang="en-US" dirty="0" err="1" smtClean="0"/>
              <a:t>dar</a:t>
            </a:r>
            <a:r>
              <a:rPr lang="en-US" dirty="0" smtClean="0"/>
              <a:t> care </a:t>
            </a:r>
            <a:r>
              <a:rPr lang="en-US" dirty="0" err="1" smtClean="0"/>
              <a:t>reapar</a:t>
            </a:r>
            <a:r>
              <a:rPr lang="en-US" dirty="0" smtClean="0"/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intampinate</a:t>
            </a:r>
            <a:r>
              <a:rPr lang="en-US" dirty="0" smtClean="0"/>
              <a:t> la </a:t>
            </a:r>
            <a:r>
              <a:rPr lang="en-US" dirty="0" err="1" smtClean="0"/>
              <a:t>validarea</a:t>
            </a:r>
            <a:r>
              <a:rPr lang="en-US" dirty="0" smtClean="0"/>
              <a:t> </a:t>
            </a:r>
            <a:r>
              <a:rPr lang="en-US" dirty="0" err="1" smtClean="0"/>
              <a:t>incrucisata</a:t>
            </a:r>
            <a:r>
              <a:rPr lang="en-US" dirty="0" smtClean="0"/>
              <a:t> in DW a </a:t>
            </a:r>
            <a:r>
              <a:rPr lang="en-US" dirty="0" err="1" smtClean="0"/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 </a:t>
            </a:r>
            <a:r>
              <a:rPr lang="en-US" dirty="0" err="1" smtClean="0"/>
              <a:t>domenii</a:t>
            </a:r>
            <a:r>
              <a:rPr lang="en-US" dirty="0" smtClean="0"/>
              <a:t> (ex: </a:t>
            </a:r>
            <a:r>
              <a:rPr lang="en-US" dirty="0" err="1" smtClean="0"/>
              <a:t>deseuri</a:t>
            </a:r>
            <a:r>
              <a:rPr lang="en-US" dirty="0" smtClean="0"/>
              <a:t> cu autorizari, </a:t>
            </a:r>
            <a:r>
              <a:rPr lang="en-US" dirty="0" err="1" smtClean="0"/>
              <a:t>deseuri</a:t>
            </a:r>
            <a:r>
              <a:rPr lang="en-US" dirty="0" smtClean="0"/>
              <a:t> cu </a:t>
            </a:r>
            <a:r>
              <a:rPr lang="en-US" dirty="0" err="1" smtClean="0"/>
              <a:t>deseuri</a:t>
            </a:r>
            <a:r>
              <a:rPr lang="en-US" dirty="0" smtClean="0"/>
              <a:t> de </a:t>
            </a:r>
            <a:r>
              <a:rPr lang="en-US" dirty="0" err="1" smtClean="0"/>
              <a:t>ambalaje</a:t>
            </a:r>
            <a:r>
              <a:rPr lang="en-US" dirty="0" smtClean="0"/>
              <a:t>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en-US" sz="2500" dirty="0" err="1" smtClean="0"/>
              <a:t>Probleme</a:t>
            </a:r>
            <a:r>
              <a:rPr lang="en-US" sz="2500" dirty="0" smtClean="0"/>
              <a:t> </a:t>
            </a:r>
            <a:r>
              <a:rPr lang="en-US" sz="2500" dirty="0" err="1" smtClean="0"/>
              <a:t>intampinate</a:t>
            </a:r>
            <a:r>
              <a:rPr lang="ro-RO" sz="2500" dirty="0" smtClean="0"/>
              <a:t> in colectare / validarea datelor SD</a:t>
            </a:r>
            <a:endParaRPr lang="en-US" sz="2500" dirty="0" smtClean="0"/>
          </a:p>
        </p:txBody>
      </p:sp>
    </p:spTree>
    <p:extLst>
      <p:ext uri="{BB962C8B-B14F-4D97-AF65-F5344CB8AC3E}">
        <p14:creationId xmlns="" xmlns:p14="http://schemas.microsoft.com/office/powerpoint/2010/main" val="4382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lnSpc>
                <a:spcPct val="170000"/>
              </a:lnSpc>
              <a:buNone/>
            </a:pPr>
            <a:r>
              <a:rPr lang="ro-RO" sz="3600" dirty="0">
                <a:solidFill>
                  <a:srgbClr val="464646"/>
                </a:solidFill>
              </a:rPr>
              <a:t>AGENŢIA NAŢIONALĂ PENTRU PROTECŢIA MEDIULUI</a:t>
            </a:r>
            <a:endParaRPr lang="ro-RO" sz="3600" dirty="0">
              <a:hlinkClick r:id="rId3"/>
            </a:endParaRPr>
          </a:p>
          <a:p>
            <a:pPr marL="109728" indent="0" algn="ctr">
              <a:lnSpc>
                <a:spcPct val="170000"/>
              </a:lnSpc>
              <a:buNone/>
            </a:pPr>
            <a:r>
              <a:rPr lang="en-US" dirty="0">
                <a:hlinkClick r:id="rId3"/>
              </a:rPr>
              <a:t>www.anpm.ro</a:t>
            </a:r>
            <a:endParaRPr lang="en-US" dirty="0"/>
          </a:p>
          <a:p>
            <a:pPr marL="109728" indent="0" algn="ctr">
              <a:lnSpc>
                <a:spcPct val="170000"/>
              </a:lnSpc>
              <a:buNone/>
            </a:pPr>
            <a:r>
              <a:rPr lang="en-US" dirty="0">
                <a:hlinkClick r:id="rId4"/>
              </a:rPr>
              <a:t>gestiune_deseuri@anpm.ro</a:t>
            </a:r>
            <a:endParaRPr lang="en-US" dirty="0"/>
          </a:p>
          <a:p>
            <a:pPr marL="109728" indent="0" algn="ctr">
              <a:lnSpc>
                <a:spcPct val="170000"/>
              </a:lnSpc>
              <a:buNone/>
            </a:pPr>
            <a:r>
              <a:rPr lang="en-US" dirty="0" err="1"/>
              <a:t>telefon</a:t>
            </a:r>
            <a:r>
              <a:rPr lang="en-US"/>
              <a:t>: </a:t>
            </a:r>
            <a:r>
              <a:rPr lang="en-US" smtClean="0"/>
              <a:t>0212071125; </a:t>
            </a:r>
            <a:r>
              <a:rPr lang="en-US" dirty="0"/>
              <a:t>fax: 0212071154</a:t>
            </a:r>
          </a:p>
          <a:p>
            <a:pPr marL="109728" indent="0">
              <a:buNone/>
            </a:pPr>
            <a:endParaRPr lang="en-US" dirty="0" smtClean="0"/>
          </a:p>
        </p:txBody>
      </p:sp>
      <p:pic>
        <p:nvPicPr>
          <p:cNvPr id="4" name="Picture 3" descr="siglaANPM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45" y="5949280"/>
            <a:ext cx="1828800" cy="706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67544" y="9807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lnSpc>
                <a:spcPct val="170000"/>
              </a:lnSpc>
              <a:buFont typeface="Wingdings 3"/>
              <a:buNone/>
            </a:pPr>
            <a:endParaRPr lang="ro-RO" dirty="0" smtClean="0">
              <a:hlinkClick r:id="rId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333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1800" dirty="0">
                <a:latin typeface="+mj-lt"/>
              </a:rPr>
              <a:t>La </a:t>
            </a:r>
            <a:r>
              <a:rPr lang="en-US" sz="1800" dirty="0" err="1">
                <a:latin typeface="+mj-lt"/>
              </a:rPr>
              <a:t>nivelul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Comisiei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Europene</a:t>
            </a:r>
            <a:r>
              <a:rPr lang="en-US" sz="1800" dirty="0">
                <a:latin typeface="+mj-lt"/>
              </a:rPr>
              <a:t> a </a:t>
            </a:r>
            <a:r>
              <a:rPr lang="en-US" sz="1800" dirty="0" err="1">
                <a:latin typeface="+mj-lt"/>
              </a:rPr>
              <a:t>aparut</a:t>
            </a:r>
            <a:r>
              <a:rPr lang="en-US" sz="1800" dirty="0">
                <a:latin typeface="+mj-lt"/>
              </a:rPr>
              <a:t> </a:t>
            </a:r>
            <a:r>
              <a:rPr lang="ro-RO" sz="1800" b="1" dirty="0">
                <a:latin typeface="+mj-lt"/>
              </a:rPr>
              <a:t>DECIZIA COMISIEI</a:t>
            </a:r>
            <a:r>
              <a:rPr lang="en-US" sz="1800" b="1" dirty="0">
                <a:latin typeface="+mj-lt"/>
              </a:rPr>
              <a:t> </a:t>
            </a:r>
            <a:r>
              <a:rPr lang="ro-RO" sz="1800" b="1" dirty="0">
                <a:latin typeface="+mj-lt"/>
              </a:rPr>
              <a:t>din 18 decembrie 2014</a:t>
            </a:r>
            <a:r>
              <a:rPr lang="en-US" sz="1800" b="1" dirty="0">
                <a:latin typeface="+mj-lt"/>
              </a:rPr>
              <a:t> </a:t>
            </a:r>
            <a:r>
              <a:rPr lang="ro-RO" sz="1800" b="1" dirty="0">
                <a:latin typeface="+mj-lt"/>
              </a:rPr>
              <a:t>de modificare a Deciziei 2000/532/CE de stabilire a unei liste de deșeuri în temeiul Directivei 2008/98/CE a Parlamentului European și a Consiliului</a:t>
            </a:r>
            <a:r>
              <a:rPr lang="en-US" sz="1800" b="1" dirty="0">
                <a:latin typeface="+mj-lt"/>
              </a:rPr>
              <a:t> </a:t>
            </a:r>
            <a:r>
              <a:rPr lang="ro-RO" sz="1800" b="1" dirty="0">
                <a:latin typeface="+mj-lt"/>
              </a:rPr>
              <a:t>(Text cu relevanță pentru SEE)</a:t>
            </a:r>
            <a:r>
              <a:rPr lang="en-US" sz="1800" b="1" dirty="0">
                <a:latin typeface="+mj-lt"/>
              </a:rPr>
              <a:t> </a:t>
            </a:r>
            <a:r>
              <a:rPr lang="ro-RO" sz="1800" b="1" dirty="0">
                <a:latin typeface="+mj-lt"/>
              </a:rPr>
              <a:t>(2014/955/UE)</a:t>
            </a:r>
            <a:r>
              <a:rPr lang="ro-RO" sz="1800" dirty="0">
                <a:latin typeface="+mj-lt"/>
              </a:rPr>
              <a:t> </a:t>
            </a:r>
            <a:endParaRPr lang="en-US" sz="1800" dirty="0" smtClean="0">
              <a:latin typeface="+mj-lt"/>
            </a:endParaRP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o-RO" sz="1800" dirty="0"/>
              <a:t>01 03 10</a:t>
            </a:r>
            <a:r>
              <a:rPr lang="ro-RO" sz="1800" dirty="0" smtClean="0"/>
              <a:t>*</a:t>
            </a:r>
            <a:r>
              <a:rPr lang="en-US" sz="1800" dirty="0" smtClean="0"/>
              <a:t> - </a:t>
            </a:r>
            <a:r>
              <a:rPr lang="ro-RO" sz="1800" dirty="0"/>
              <a:t>nămoluri roșii rezultate din producerea aluminei, care conțin substanțe periculoase, altele decât deșeurile menționate la 01 03 </a:t>
            </a:r>
            <a:r>
              <a:rPr lang="ro-RO" sz="1800" dirty="0" smtClean="0"/>
              <a:t>07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ro-RO" sz="1800" dirty="0"/>
              <a:t>16 03 07</a:t>
            </a:r>
            <a:r>
              <a:rPr lang="ro-RO" sz="1800" dirty="0" smtClean="0"/>
              <a:t>*</a:t>
            </a:r>
            <a:r>
              <a:rPr lang="en-US" sz="1800" dirty="0" smtClean="0"/>
              <a:t> - </a:t>
            </a:r>
            <a:r>
              <a:rPr lang="ro-RO" sz="1800" dirty="0"/>
              <a:t>mercur metalic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ro-RO" sz="1800" dirty="0"/>
              <a:t>19 03 08</a:t>
            </a:r>
            <a:r>
              <a:rPr lang="ro-RO" sz="1800" dirty="0" smtClean="0"/>
              <a:t>*</a:t>
            </a:r>
            <a:r>
              <a:rPr lang="en-US" sz="1800" dirty="0" smtClean="0"/>
              <a:t> - </a:t>
            </a:r>
            <a:r>
              <a:rPr lang="ro-RO" sz="1800" dirty="0"/>
              <a:t>mercur parțial stabilizat</a:t>
            </a:r>
            <a:endParaRPr lang="en-US" sz="18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/>
              <a:t>Cadrul </a:t>
            </a:r>
            <a:r>
              <a:rPr lang="ro-RO" sz="3200" dirty="0" smtClean="0"/>
              <a:t>legislativ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827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ro-RO" dirty="0" smtClean="0"/>
          </a:p>
          <a:p>
            <a:pPr marL="109728" indent="0">
              <a:buNone/>
            </a:pPr>
            <a:r>
              <a:rPr lang="ro-RO" sz="1900" dirty="0" smtClean="0"/>
              <a:t>Se aplică urmato</a:t>
            </a:r>
            <a:r>
              <a:rPr lang="en-US" sz="1900" dirty="0" smtClean="0"/>
              <a:t>a</a:t>
            </a:r>
            <a:r>
              <a:rPr lang="ro-RO" sz="1900" dirty="0" smtClean="0"/>
              <a:t>relor categorii de operatori economici:</a:t>
            </a:r>
          </a:p>
          <a:p>
            <a:pPr marL="109728" indent="0">
              <a:buNone/>
            </a:pPr>
            <a:endParaRPr lang="ro-RO" sz="1900" dirty="0" smtClean="0"/>
          </a:p>
          <a:p>
            <a:r>
              <a:rPr lang="en-US" sz="1900" dirty="0"/>
              <a:t>O</a:t>
            </a:r>
            <a:r>
              <a:rPr lang="ro-RO" sz="1900" dirty="0" smtClean="0"/>
              <a:t>peratori </a:t>
            </a:r>
            <a:r>
              <a:rPr lang="ro-RO" sz="1900" dirty="0"/>
              <a:t>economici </a:t>
            </a:r>
            <a:r>
              <a:rPr lang="en-US" sz="1900" dirty="0" smtClean="0"/>
              <a:t>g</a:t>
            </a:r>
            <a:r>
              <a:rPr lang="ro-RO" sz="1900" dirty="0" smtClean="0"/>
              <a:t>eneratori de deşeuri (chestionar PRODDES</a:t>
            </a:r>
            <a:r>
              <a:rPr lang="en-US" sz="1900" dirty="0" smtClean="0"/>
              <a:t>)</a:t>
            </a:r>
            <a:endParaRPr lang="ro-RO" sz="1900" dirty="0" smtClean="0"/>
          </a:p>
          <a:p>
            <a:pPr marL="109728" indent="0">
              <a:buNone/>
            </a:pPr>
            <a:endParaRPr lang="ro-RO" sz="1900" dirty="0" smtClean="0"/>
          </a:p>
          <a:p>
            <a:r>
              <a:rPr lang="en-US" sz="1900" dirty="0" smtClean="0"/>
              <a:t>O</a:t>
            </a:r>
            <a:r>
              <a:rPr lang="ro-RO" sz="1900" dirty="0" smtClean="0"/>
              <a:t>peratori </a:t>
            </a:r>
            <a:r>
              <a:rPr lang="ro-RO" sz="1900" dirty="0"/>
              <a:t>economici de </a:t>
            </a:r>
            <a:r>
              <a:rPr lang="ro-RO" sz="1900" dirty="0" smtClean="0"/>
              <a:t>salubritate</a:t>
            </a:r>
            <a:r>
              <a:rPr lang="en-US" sz="1900" dirty="0" smtClean="0"/>
              <a:t> (</a:t>
            </a:r>
            <a:r>
              <a:rPr lang="en-US" sz="1900" dirty="0" err="1" smtClean="0"/>
              <a:t>chestionar</a:t>
            </a:r>
            <a:r>
              <a:rPr lang="en-US" sz="1900" dirty="0" smtClean="0"/>
              <a:t> </a:t>
            </a:r>
            <a:r>
              <a:rPr lang="ro-RO" sz="1900" dirty="0" smtClean="0"/>
              <a:t>MUN</a:t>
            </a:r>
            <a:r>
              <a:rPr lang="en-US" sz="1900" dirty="0" smtClean="0"/>
              <a:t>)</a:t>
            </a:r>
            <a:endParaRPr lang="ro-RO" sz="1900" dirty="0" smtClean="0"/>
          </a:p>
          <a:p>
            <a:endParaRPr lang="en-US" sz="1900" dirty="0"/>
          </a:p>
          <a:p>
            <a:r>
              <a:rPr lang="en-US" sz="1900" dirty="0" smtClean="0"/>
              <a:t>O</a:t>
            </a:r>
            <a:r>
              <a:rPr lang="ro-RO" sz="1900" dirty="0" smtClean="0"/>
              <a:t>peratori </a:t>
            </a:r>
            <a:r>
              <a:rPr lang="ro-RO" sz="1900" dirty="0"/>
              <a:t>economici </a:t>
            </a:r>
            <a:r>
              <a:rPr lang="en-US" sz="1900" dirty="0" err="1" smtClean="0"/>
              <a:t>autorizati</a:t>
            </a:r>
            <a:r>
              <a:rPr lang="en-US" sz="1900" dirty="0" smtClean="0"/>
              <a:t> </a:t>
            </a:r>
            <a:r>
              <a:rPr lang="en-US" sz="1900" dirty="0" err="1" smtClean="0"/>
              <a:t>pentru</a:t>
            </a:r>
            <a:r>
              <a:rPr lang="en-US" sz="1900" dirty="0" smtClean="0"/>
              <a:t> </a:t>
            </a:r>
            <a:r>
              <a:rPr lang="en-US" sz="1900" dirty="0" err="1" smtClean="0"/>
              <a:t>comert</a:t>
            </a:r>
            <a:r>
              <a:rPr lang="en-US" sz="1900" dirty="0" smtClean="0"/>
              <a:t>, </a:t>
            </a:r>
            <a:r>
              <a:rPr lang="en-US" sz="1900" dirty="0" err="1" smtClean="0"/>
              <a:t>colectare</a:t>
            </a:r>
            <a:r>
              <a:rPr lang="en-US" sz="1900" dirty="0" smtClean="0"/>
              <a:t> si </a:t>
            </a:r>
            <a:r>
              <a:rPr lang="en-US" sz="1900" dirty="0" err="1" smtClean="0"/>
              <a:t>anumite</a:t>
            </a:r>
            <a:r>
              <a:rPr lang="en-US" sz="1900" dirty="0" smtClean="0"/>
              <a:t> </a:t>
            </a:r>
            <a:r>
              <a:rPr lang="en-US" sz="1900" dirty="0" err="1" smtClean="0"/>
              <a:t>tipuri</a:t>
            </a:r>
            <a:r>
              <a:rPr lang="en-US" sz="1900" dirty="0" smtClean="0"/>
              <a:t> de </a:t>
            </a:r>
            <a:r>
              <a:rPr lang="en-US" sz="1900" dirty="0" err="1" smtClean="0"/>
              <a:t>activitati</a:t>
            </a:r>
            <a:r>
              <a:rPr lang="en-US" sz="1900" dirty="0" smtClean="0"/>
              <a:t> de </a:t>
            </a:r>
            <a:r>
              <a:rPr lang="en-US" sz="1900" dirty="0" err="1" smtClean="0"/>
              <a:t>tratare</a:t>
            </a:r>
            <a:r>
              <a:rPr lang="en-US" sz="1900" dirty="0" smtClean="0"/>
              <a:t> a </a:t>
            </a:r>
            <a:r>
              <a:rPr lang="en-US" sz="1900" dirty="0" err="1" smtClean="0"/>
              <a:t>deseurilor</a:t>
            </a:r>
            <a:r>
              <a:rPr lang="en-US" sz="1900" dirty="0" smtClean="0"/>
              <a:t> (</a:t>
            </a:r>
            <a:r>
              <a:rPr lang="en-US" sz="1900" dirty="0" err="1" smtClean="0"/>
              <a:t>chestionar</a:t>
            </a:r>
            <a:r>
              <a:rPr lang="en-US" sz="1900" dirty="0" smtClean="0"/>
              <a:t> </a:t>
            </a:r>
            <a:r>
              <a:rPr lang="ro-RO" sz="1900" dirty="0" smtClean="0"/>
              <a:t>COLECTARE/TRATARE</a:t>
            </a:r>
            <a:r>
              <a:rPr lang="en-US" sz="1900" dirty="0" smtClean="0"/>
              <a:t>)</a:t>
            </a:r>
            <a:endParaRPr lang="ro-RO" sz="1900" dirty="0" smtClean="0"/>
          </a:p>
          <a:p>
            <a:endParaRPr lang="en-US" sz="1900" dirty="0"/>
          </a:p>
          <a:p>
            <a:r>
              <a:rPr lang="en-US" sz="1900" dirty="0"/>
              <a:t>O</a:t>
            </a:r>
            <a:r>
              <a:rPr lang="ro-RO" sz="1900" dirty="0" smtClean="0"/>
              <a:t>peratori </a:t>
            </a:r>
            <a:r>
              <a:rPr lang="ro-RO" sz="1900" dirty="0"/>
              <a:t>economici </a:t>
            </a:r>
            <a:r>
              <a:rPr lang="en-US" sz="1900" dirty="0" smtClean="0"/>
              <a:t>d</a:t>
            </a:r>
            <a:r>
              <a:rPr lang="ro-RO" sz="1900" dirty="0" smtClean="0"/>
              <a:t>eţinători</a:t>
            </a:r>
            <a:r>
              <a:rPr lang="en-US" sz="1900" dirty="0" smtClean="0"/>
              <a:t> de</a:t>
            </a:r>
            <a:r>
              <a:rPr lang="ro-RO" sz="1900" dirty="0" smtClean="0"/>
              <a:t> instalaţii </a:t>
            </a:r>
            <a:r>
              <a:rPr lang="ro-RO" sz="1900" dirty="0"/>
              <a:t>de </a:t>
            </a:r>
            <a:r>
              <a:rPr lang="ro-RO" sz="1900" dirty="0" smtClean="0"/>
              <a:t>tratare</a:t>
            </a:r>
            <a:r>
              <a:rPr lang="en-US" sz="1900" dirty="0" smtClean="0"/>
              <a:t> a </a:t>
            </a:r>
            <a:r>
              <a:rPr lang="ro-RO" sz="1900" dirty="0" smtClean="0"/>
              <a:t>deşeuri</a:t>
            </a:r>
            <a:r>
              <a:rPr lang="en-US" sz="1900" dirty="0" err="1" smtClean="0"/>
              <a:t>lor</a:t>
            </a:r>
            <a:r>
              <a:rPr lang="en-US" sz="1900" dirty="0" smtClean="0"/>
              <a:t> (</a:t>
            </a:r>
            <a:r>
              <a:rPr lang="en-US" sz="1900" dirty="0" err="1" smtClean="0"/>
              <a:t>chestionar</a:t>
            </a:r>
            <a:r>
              <a:rPr lang="en-US" sz="1900" dirty="0" smtClean="0"/>
              <a:t> </a:t>
            </a:r>
            <a:r>
              <a:rPr lang="ro-RO" sz="1900" dirty="0" smtClean="0"/>
              <a:t>TRAT</a:t>
            </a:r>
            <a:r>
              <a:rPr lang="en-US" sz="1900" dirty="0" smtClean="0"/>
              <a:t>)</a:t>
            </a:r>
            <a:r>
              <a:rPr lang="ro-RO" sz="1900" dirty="0" smtClean="0"/>
              <a:t> </a:t>
            </a:r>
          </a:p>
          <a:p>
            <a:endParaRPr lang="en-US" sz="1900" dirty="0" smtClean="0"/>
          </a:p>
          <a:p>
            <a:r>
              <a:rPr lang="en-US" sz="1900" dirty="0"/>
              <a:t>O</a:t>
            </a:r>
            <a:r>
              <a:rPr lang="ro-RO" sz="1900" dirty="0" smtClean="0"/>
              <a:t>peratori </a:t>
            </a:r>
            <a:r>
              <a:rPr lang="ro-RO" sz="1900" dirty="0"/>
              <a:t>economici </a:t>
            </a:r>
            <a:r>
              <a:rPr lang="en-US" sz="1900" dirty="0" smtClean="0"/>
              <a:t>d</a:t>
            </a:r>
            <a:r>
              <a:rPr lang="ro-RO" sz="1900" dirty="0" smtClean="0"/>
              <a:t>eţinători </a:t>
            </a:r>
            <a:r>
              <a:rPr lang="en-US" sz="1900" dirty="0" err="1" smtClean="0"/>
              <a:t>ai</a:t>
            </a:r>
            <a:r>
              <a:rPr lang="en-US" sz="1900" dirty="0" smtClean="0"/>
              <a:t> </a:t>
            </a:r>
            <a:r>
              <a:rPr lang="ro-RO" sz="1900" dirty="0" smtClean="0"/>
              <a:t>staţiilor </a:t>
            </a:r>
            <a:r>
              <a:rPr lang="ro-RO" sz="1900" dirty="0"/>
              <a:t>de epurare </a:t>
            </a:r>
            <a:r>
              <a:rPr lang="en-US" sz="1900" dirty="0" smtClean="0"/>
              <a:t>or</a:t>
            </a:r>
            <a:r>
              <a:rPr lang="ro-RO" sz="1900" dirty="0" smtClean="0"/>
              <a:t>ă</a:t>
            </a:r>
            <a:r>
              <a:rPr lang="ro-RO" sz="1900" dirty="0"/>
              <a:t>ș</a:t>
            </a:r>
            <a:r>
              <a:rPr lang="en-US" sz="1900" dirty="0" err="1" smtClean="0"/>
              <a:t>ene</a:t>
            </a:r>
            <a:r>
              <a:rPr lang="ro-RO" sz="1900" dirty="0" smtClean="0"/>
              <a:t>ș</a:t>
            </a:r>
            <a:r>
              <a:rPr lang="en-US" sz="1900" dirty="0" err="1" smtClean="0"/>
              <a:t>ti</a:t>
            </a:r>
            <a:r>
              <a:rPr lang="en-US" sz="1900" dirty="0" smtClean="0"/>
              <a:t> </a:t>
            </a:r>
            <a:r>
              <a:rPr lang="en-US" sz="1900" dirty="0" err="1" smtClean="0"/>
              <a:t>sau</a:t>
            </a:r>
            <a:r>
              <a:rPr lang="en-US" sz="1900" dirty="0" smtClean="0"/>
              <a:t> </a:t>
            </a:r>
            <a:r>
              <a:rPr lang="en-US" sz="1900" dirty="0" err="1" smtClean="0"/>
              <a:t>industriale</a:t>
            </a:r>
            <a:r>
              <a:rPr lang="en-US" sz="1900" dirty="0" smtClean="0"/>
              <a:t> de tip </a:t>
            </a:r>
            <a:r>
              <a:rPr lang="en-US" sz="1900" dirty="0" err="1" smtClean="0"/>
              <a:t>alimentar</a:t>
            </a:r>
            <a:r>
              <a:rPr lang="ro-RO" sz="1900" dirty="0" smtClean="0"/>
              <a:t>ă</a:t>
            </a:r>
            <a:r>
              <a:rPr lang="en-US" sz="1900" dirty="0" smtClean="0"/>
              <a:t>, </a:t>
            </a:r>
            <a:r>
              <a:rPr lang="en-US" sz="1900" dirty="0" err="1" smtClean="0"/>
              <a:t>textil</a:t>
            </a:r>
            <a:r>
              <a:rPr lang="ro-RO" sz="1900" dirty="0" smtClean="0"/>
              <a:t>ă</a:t>
            </a:r>
            <a:r>
              <a:rPr lang="en-US" sz="1900" dirty="0" smtClean="0"/>
              <a:t>/</a:t>
            </a:r>
            <a:r>
              <a:rPr lang="en-US" sz="1900" dirty="0" err="1" smtClean="0"/>
              <a:t>piel</a:t>
            </a:r>
            <a:r>
              <a:rPr lang="ro-RO" sz="1900" dirty="0"/>
              <a:t>ă</a:t>
            </a:r>
            <a:r>
              <a:rPr lang="en-US" sz="1900" dirty="0" err="1" smtClean="0"/>
              <a:t>rie</a:t>
            </a:r>
            <a:r>
              <a:rPr lang="en-US" sz="1900" dirty="0" smtClean="0"/>
              <a:t> </a:t>
            </a:r>
            <a:r>
              <a:rPr lang="ro-RO" sz="1900" dirty="0" err="1"/>
              <a:t>ș</a:t>
            </a:r>
            <a:r>
              <a:rPr lang="en-US" sz="1900" dirty="0" err="1" smtClean="0"/>
              <a:t>i</a:t>
            </a:r>
            <a:r>
              <a:rPr lang="en-US" sz="1900" dirty="0" smtClean="0"/>
              <a:t> h</a:t>
            </a:r>
            <a:r>
              <a:rPr lang="ro-RO" sz="1900" dirty="0" smtClean="0"/>
              <a:t>â</a:t>
            </a:r>
            <a:r>
              <a:rPr lang="en-US" sz="1900" dirty="0" err="1" smtClean="0"/>
              <a:t>rtie</a:t>
            </a:r>
            <a:r>
              <a:rPr lang="en-US" sz="1900" dirty="0" smtClean="0"/>
              <a:t> (</a:t>
            </a:r>
            <a:r>
              <a:rPr lang="en-US" sz="1900" dirty="0" err="1" smtClean="0"/>
              <a:t>chestionar</a:t>
            </a:r>
            <a:r>
              <a:rPr lang="en-US" sz="1900" dirty="0" smtClean="0"/>
              <a:t> </a:t>
            </a:r>
            <a:r>
              <a:rPr lang="ro-RO" sz="1900" dirty="0" smtClean="0"/>
              <a:t>NĂMOL</a:t>
            </a:r>
            <a:r>
              <a:rPr lang="en-US" sz="1900" dirty="0" smtClean="0"/>
              <a:t>)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 smtClean="0"/>
              <a:t>Domeniul de aplicare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9486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1800" dirty="0" smtClean="0"/>
          </a:p>
          <a:p>
            <a:endParaRPr lang="ro-RO" sz="1800" dirty="0"/>
          </a:p>
          <a:p>
            <a:r>
              <a:rPr lang="vi-VN" sz="1800" dirty="0" smtClean="0"/>
              <a:t>Producătorii şi deţinătorii de deşeuri persoane juridice sunt obligaţi să încadreze în lista deşeurilor fiecare tip de deşeu generat din propria activitate </a:t>
            </a:r>
            <a:endParaRPr lang="ro-RO" sz="1800" dirty="0" smtClean="0"/>
          </a:p>
          <a:p>
            <a:endParaRPr lang="en-GB" sz="1800" dirty="0" smtClean="0"/>
          </a:p>
          <a:p>
            <a:r>
              <a:rPr lang="vi-VN" sz="1800" dirty="0" smtClean="0"/>
              <a:t>În cazul unui tip de deşeu care se încadrează potrivit listei deşeurilor sub două coduri diferite</a:t>
            </a:r>
            <a:r>
              <a:rPr lang="en-GB" sz="1800" dirty="0" smtClean="0"/>
              <a:t>,</a:t>
            </a:r>
            <a:r>
              <a:rPr lang="vi-VN" sz="1800" dirty="0" smtClean="0"/>
              <a:t> în funcţie de posibila prezenţă a unor caracteristici periculoase - codurile marcate cu asterisc, încadrarea ca deşeu nepericulos se realizează de către producătorii şi deţinătorii de astfel de deşeuri numai în baza unei analize a originii, testelor, buletinelor de analiză şi a altor documente relevante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Incadrarea</a:t>
            </a:r>
            <a:r>
              <a:rPr lang="en-US" sz="3200" dirty="0" smtClean="0"/>
              <a:t> de</a:t>
            </a:r>
            <a:r>
              <a:rPr lang="ro-RO" sz="3200" dirty="0" smtClean="0"/>
              <a:t>ș</a:t>
            </a:r>
            <a:r>
              <a:rPr lang="en-US" sz="3200" dirty="0" err="1" smtClean="0"/>
              <a:t>eurilor</a:t>
            </a:r>
            <a:r>
              <a:rPr lang="en-US" sz="3200" dirty="0" smtClean="0"/>
              <a:t> conform </a:t>
            </a:r>
            <a:r>
              <a:rPr lang="ro-RO" sz="3200" dirty="0" smtClean="0"/>
              <a:t>Legii 211/2011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611968"/>
          </a:xfrm>
        </p:spPr>
        <p:txBody>
          <a:bodyPr/>
          <a:lstStyle/>
          <a:p>
            <a:pPr marL="109728" indent="0" algn="ctr">
              <a:buNone/>
            </a:pPr>
            <a:endParaRPr lang="en-US" sz="2400" dirty="0"/>
          </a:p>
          <a:p>
            <a:pPr marL="109728" indent="0" algn="ctr">
              <a:buNone/>
            </a:pPr>
            <a:r>
              <a:rPr lang="en-US" dirty="0" smtClean="0"/>
              <a:t>		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14346" y="142852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Incadrarea</a:t>
            </a:r>
            <a:r>
              <a:rPr lang="en-US" sz="3200" dirty="0"/>
              <a:t> de</a:t>
            </a:r>
            <a:r>
              <a:rPr lang="ro-RO" sz="3200" dirty="0"/>
              <a:t>ș</a:t>
            </a:r>
            <a:r>
              <a:rPr lang="en-US" sz="3200" dirty="0" err="1"/>
              <a:t>eurilor</a:t>
            </a:r>
            <a:r>
              <a:rPr lang="en-US" sz="3200" dirty="0"/>
              <a:t> conform </a:t>
            </a:r>
            <a:r>
              <a:rPr lang="ro-RO" sz="3200" dirty="0" smtClean="0"/>
              <a:t/>
            </a:r>
            <a:br>
              <a:rPr lang="ro-RO" sz="3200" dirty="0" smtClean="0"/>
            </a:br>
            <a:r>
              <a:rPr lang="ro-RO" sz="3200" dirty="0" smtClean="0"/>
              <a:t>Deciziei 2014/955/UE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52774" y="1605524"/>
            <a:ext cx="2855129" cy="10313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Deseul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err="1">
                <a:solidFill>
                  <a:srgbClr val="002060"/>
                </a:solidFill>
              </a:rPr>
              <a:t>poate</a:t>
            </a:r>
            <a:r>
              <a:rPr lang="en-US" sz="1400" b="1" dirty="0">
                <a:solidFill>
                  <a:srgbClr val="002060"/>
                </a:solidFill>
              </a:rPr>
              <a:t> fi </a:t>
            </a:r>
            <a:r>
              <a:rPr lang="en-US" sz="1400" b="1" dirty="0" err="1">
                <a:solidFill>
                  <a:srgbClr val="002060"/>
                </a:solidFill>
              </a:rPr>
              <a:t>identificat</a:t>
            </a:r>
            <a:r>
              <a:rPr lang="en-US" sz="1400" b="1" dirty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dupa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err="1">
                <a:solidFill>
                  <a:srgbClr val="002060"/>
                </a:solidFill>
              </a:rPr>
              <a:t>sursa</a:t>
            </a:r>
            <a:r>
              <a:rPr lang="en-US" sz="1400" b="1" dirty="0">
                <a:solidFill>
                  <a:srgbClr val="002060"/>
                </a:solidFill>
              </a:rPr>
              <a:t> de </a:t>
            </a:r>
            <a:r>
              <a:rPr lang="en-US" sz="1400" b="1" dirty="0" err="1">
                <a:solidFill>
                  <a:srgbClr val="002060"/>
                </a:solidFill>
              </a:rPr>
              <a:t>provenienta</a:t>
            </a:r>
            <a:r>
              <a:rPr lang="en-US" sz="1400" b="1" dirty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en-US" sz="1400" b="1" dirty="0">
                <a:solidFill>
                  <a:srgbClr val="002060"/>
                </a:solidFill>
              </a:rPr>
              <a:t>in </a:t>
            </a:r>
            <a:r>
              <a:rPr lang="en-US" sz="1400" b="1" dirty="0" err="1">
                <a:solidFill>
                  <a:srgbClr val="002060"/>
                </a:solidFill>
              </a:rPr>
              <a:t>unul</a:t>
            </a:r>
            <a:r>
              <a:rPr lang="en-US" sz="1400" b="1" dirty="0">
                <a:solidFill>
                  <a:srgbClr val="002060"/>
                </a:solidFill>
              </a:rPr>
              <a:t> din </a:t>
            </a:r>
            <a:r>
              <a:rPr lang="en-US" sz="1400" b="1" dirty="0" err="1">
                <a:solidFill>
                  <a:srgbClr val="002060"/>
                </a:solidFill>
              </a:rPr>
              <a:t>capitolele</a:t>
            </a:r>
            <a:endParaRPr lang="en-US" sz="1400" b="1" dirty="0">
              <a:solidFill>
                <a:srgbClr val="002060"/>
              </a:solidFill>
            </a:endParaRP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01 – 12 </a:t>
            </a:r>
            <a:r>
              <a:rPr lang="fr-FR" sz="1400" b="1" dirty="0" err="1">
                <a:solidFill>
                  <a:srgbClr val="002060"/>
                </a:solidFill>
              </a:rPr>
              <a:t>sau</a:t>
            </a:r>
            <a:r>
              <a:rPr lang="fr-FR" sz="1400" b="1" dirty="0">
                <a:solidFill>
                  <a:srgbClr val="002060"/>
                </a:solidFill>
              </a:rPr>
              <a:t> 17 – 20?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2774" y="2996952"/>
            <a:ext cx="2855129" cy="7920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2060"/>
                </a:solidFill>
              </a:rPr>
              <a:t>Deseul poate fi identificat in</a:t>
            </a:r>
          </a:p>
          <a:p>
            <a:pPr algn="ctr"/>
            <a:r>
              <a:rPr lang="it-IT" sz="1400" b="1" dirty="0">
                <a:solidFill>
                  <a:srgbClr val="002060"/>
                </a:solidFill>
              </a:rPr>
              <a:t>capitolele 13, 14 sau 15?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2773" y="4149080"/>
            <a:ext cx="2855129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2060"/>
                </a:solidFill>
              </a:rPr>
              <a:t>Deseul poate fi identificat in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capitolul</a:t>
            </a:r>
            <a:r>
              <a:rPr lang="en-US" sz="1400" b="1" dirty="0">
                <a:solidFill>
                  <a:srgbClr val="002060"/>
                </a:solidFill>
              </a:rPr>
              <a:t> 16?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774" y="5229200"/>
            <a:ext cx="2855128" cy="7920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rgbClr val="002060"/>
                </a:solidFill>
              </a:rPr>
              <a:t>In functie de sursa de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provenienta</a:t>
            </a:r>
            <a:r>
              <a:rPr lang="en-US" sz="1400" b="1" dirty="0">
                <a:solidFill>
                  <a:srgbClr val="002060"/>
                </a:solidFill>
              </a:rPr>
              <a:t> a </a:t>
            </a:r>
            <a:r>
              <a:rPr lang="en-US" sz="1400" b="1" dirty="0" err="1">
                <a:solidFill>
                  <a:srgbClr val="002060"/>
                </a:solidFill>
              </a:rPr>
              <a:t>deseului</a:t>
            </a:r>
            <a:r>
              <a:rPr lang="en-US" sz="1400" b="1" dirty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utilizati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err="1">
                <a:solidFill>
                  <a:srgbClr val="002060"/>
                </a:solidFill>
              </a:rPr>
              <a:t>codurile</a:t>
            </a:r>
            <a:r>
              <a:rPr lang="en-US" sz="1400" b="1" dirty="0">
                <a:solidFill>
                  <a:srgbClr val="002060"/>
                </a:solidFill>
              </a:rPr>
              <a:t> ****99</a:t>
            </a:r>
          </a:p>
        </p:txBody>
      </p:sp>
      <p:sp>
        <p:nvSpPr>
          <p:cNvPr id="8" name="Rectangle 7"/>
          <p:cNvSpPr/>
          <p:nvPr/>
        </p:nvSpPr>
        <p:spPr>
          <a:xfrm>
            <a:off x="6228820" y="1697661"/>
            <a:ext cx="1367516" cy="34837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Deseul</a:t>
            </a:r>
            <a:r>
              <a:rPr lang="en-US" sz="1400" b="1" dirty="0">
                <a:solidFill>
                  <a:srgbClr val="002060"/>
                </a:solidFill>
              </a:rPr>
              <a:t> se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clasifica</a:t>
            </a:r>
            <a:r>
              <a:rPr lang="en-US" sz="1400" b="1" dirty="0">
                <a:solidFill>
                  <a:srgbClr val="002060"/>
                </a:solidFill>
              </a:rPr>
              <a:t> in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capitolul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err="1">
                <a:solidFill>
                  <a:srgbClr val="002060"/>
                </a:solidFill>
              </a:rPr>
              <a:t>si</a:t>
            </a:r>
            <a:endParaRPr lang="en-US" sz="1400" b="1" dirty="0">
              <a:solidFill>
                <a:srgbClr val="002060"/>
              </a:solidFill>
            </a:endParaRP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subcapitolul</a:t>
            </a:r>
            <a:endParaRPr lang="en-US" sz="1400" b="1" dirty="0">
              <a:solidFill>
                <a:srgbClr val="002060"/>
              </a:solidFill>
            </a:endParaRP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corespunzator</a:t>
            </a:r>
            <a:endParaRPr lang="en-US" sz="1400" b="1" dirty="0">
              <a:solidFill>
                <a:srgbClr val="002060"/>
              </a:solidFill>
            </a:endParaRP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utilizandu</a:t>
            </a:r>
            <a:r>
              <a:rPr lang="en-US" sz="1400" b="1" dirty="0">
                <a:solidFill>
                  <a:srgbClr val="002060"/>
                </a:solidFill>
              </a:rPr>
              <a:t>-se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codul</a:t>
            </a:r>
            <a:endParaRPr lang="en-US" sz="1400" b="1" dirty="0">
              <a:solidFill>
                <a:srgbClr val="002060"/>
              </a:solidFill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</a:rPr>
              <a:t>individual de 6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cifre</a:t>
            </a:r>
            <a:r>
              <a:rPr lang="en-US" sz="1400" b="1" dirty="0">
                <a:solidFill>
                  <a:srgbClr val="002060"/>
                </a:solidFill>
              </a:rPr>
              <a:t>, cu</a:t>
            </a: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exceptia</a:t>
            </a:r>
            <a:endParaRPr lang="en-US" sz="1400" b="1" dirty="0">
              <a:solidFill>
                <a:srgbClr val="002060"/>
              </a:solidFill>
            </a:endParaRPr>
          </a:p>
          <a:p>
            <a:pPr algn="ctr"/>
            <a:r>
              <a:rPr lang="en-US" sz="1400" b="1" dirty="0" err="1">
                <a:solidFill>
                  <a:srgbClr val="002060"/>
                </a:solidFill>
              </a:rPr>
              <a:t>codurilor</a:t>
            </a:r>
            <a:endParaRPr lang="en-US" sz="1400" b="1" dirty="0">
              <a:solidFill>
                <a:srgbClr val="002060"/>
              </a:solidFill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</a:rPr>
              <a:t>****99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00949" y="2636753"/>
            <a:ext cx="0" cy="36004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07903" y="2121217"/>
            <a:ext cx="25202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</p:cNvCxnSpPr>
          <p:nvPr/>
        </p:nvCxnSpPr>
        <p:spPr>
          <a:xfrm>
            <a:off x="3707903" y="3392996"/>
            <a:ext cx="25202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</p:cNvCxnSpPr>
          <p:nvPr/>
        </p:nvCxnSpPr>
        <p:spPr>
          <a:xfrm>
            <a:off x="3707902" y="4509120"/>
            <a:ext cx="25202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281407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80338" y="4866049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357990" y="3814458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NU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2375364" y="2678200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NU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2357990" y="4907569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NU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562162" y="1700808"/>
            <a:ext cx="585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DA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4588750" y="2831945"/>
            <a:ext cx="585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DA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4588750" y="4091457"/>
            <a:ext cx="585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DA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6620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5056"/>
          </a:xfrm>
        </p:spPr>
        <p:txBody>
          <a:bodyPr>
            <a:normAutofit fontScale="25000" lnSpcReduction="20000"/>
          </a:bodyPr>
          <a:lstStyle/>
          <a:p>
            <a:endParaRPr lang="ro-RO" sz="3800" dirty="0" smtClean="0"/>
          </a:p>
          <a:p>
            <a:r>
              <a:rPr lang="en-US" sz="6000" dirty="0" err="1" smtClean="0"/>
              <a:t>Deşeurile</a:t>
            </a:r>
            <a:r>
              <a:rPr lang="en-US" sz="6000" dirty="0" smtClean="0"/>
              <a:t> </a:t>
            </a:r>
            <a:r>
              <a:rPr lang="en-US" sz="6000" dirty="0" err="1"/>
              <a:t>rezultate</a:t>
            </a:r>
            <a:r>
              <a:rPr lang="en-US" sz="6000" dirty="0"/>
              <a:t> din </a:t>
            </a:r>
            <a:r>
              <a:rPr lang="en-US" sz="6000" dirty="0" err="1"/>
              <a:t>colectarea</a:t>
            </a:r>
            <a:r>
              <a:rPr lang="en-US" sz="6000" dirty="0"/>
              <a:t> </a:t>
            </a:r>
            <a:r>
              <a:rPr lang="en-US" sz="6000" dirty="0" err="1"/>
              <a:t>ambalajelor</a:t>
            </a:r>
            <a:r>
              <a:rPr lang="en-US" sz="6000" dirty="0"/>
              <a:t>, </a:t>
            </a:r>
            <a:r>
              <a:rPr lang="en-US" sz="6000" dirty="0" err="1"/>
              <a:t>inclusiv</a:t>
            </a:r>
            <a:r>
              <a:rPr lang="en-US" sz="6000" dirty="0"/>
              <a:t> </a:t>
            </a:r>
            <a:r>
              <a:rPr lang="en-US" sz="6000" dirty="0" err="1"/>
              <a:t>amestecurile</a:t>
            </a:r>
            <a:r>
              <a:rPr lang="en-US" sz="6000" dirty="0"/>
              <a:t> de </a:t>
            </a:r>
            <a:r>
              <a:rPr lang="en-US" sz="6000" dirty="0" err="1"/>
              <a:t>ambalaje</a:t>
            </a:r>
            <a:r>
              <a:rPr lang="en-US" sz="6000" dirty="0"/>
              <a:t> din </a:t>
            </a:r>
            <a:r>
              <a:rPr lang="en-US" sz="6000" dirty="0" err="1"/>
              <a:t>materiale</a:t>
            </a:r>
            <a:r>
              <a:rPr lang="en-US" sz="6000" dirty="0"/>
              <a:t> </a:t>
            </a:r>
            <a:r>
              <a:rPr lang="en-US" sz="6000" dirty="0" err="1"/>
              <a:t>diferite</a:t>
            </a:r>
            <a:r>
              <a:rPr lang="en-US" sz="6000" dirty="0"/>
              <a:t>, se </a:t>
            </a:r>
            <a:r>
              <a:rPr lang="en-US" sz="6000" dirty="0" err="1"/>
              <a:t>încadrează</a:t>
            </a:r>
            <a:r>
              <a:rPr lang="en-US" sz="6000" dirty="0"/>
              <a:t> la </a:t>
            </a:r>
            <a:r>
              <a:rPr lang="en-US" sz="6000" dirty="0" err="1"/>
              <a:t>codul</a:t>
            </a:r>
            <a:r>
              <a:rPr lang="en-US" sz="6000" dirty="0"/>
              <a:t> 15 01, </a:t>
            </a:r>
            <a:r>
              <a:rPr lang="en-US" sz="6000" dirty="0" err="1"/>
              <a:t>şi</a:t>
            </a:r>
            <a:r>
              <a:rPr lang="en-US" sz="6000" dirty="0"/>
              <a:t> nu la </a:t>
            </a:r>
            <a:r>
              <a:rPr lang="en-US" sz="6000" dirty="0" err="1"/>
              <a:t>codul</a:t>
            </a:r>
            <a:r>
              <a:rPr lang="en-US" sz="6000" dirty="0"/>
              <a:t> 20 </a:t>
            </a:r>
            <a:r>
              <a:rPr lang="en-US" sz="6000" dirty="0" smtClean="0"/>
              <a:t>01;</a:t>
            </a:r>
          </a:p>
          <a:p>
            <a:pPr lvl="0"/>
            <a:r>
              <a:rPr lang="it-IT" sz="6000" dirty="0"/>
              <a:t>Incadrarea cenusii rezultate de la incinerare se face pe codul de </a:t>
            </a:r>
            <a:r>
              <a:rPr lang="it-IT" sz="6000" dirty="0" smtClean="0"/>
              <a:t>de</a:t>
            </a:r>
            <a:r>
              <a:rPr lang="ro-RO" sz="6000" dirty="0" smtClean="0"/>
              <a:t>ș</a:t>
            </a:r>
            <a:r>
              <a:rPr lang="it-IT" sz="6000" dirty="0" smtClean="0"/>
              <a:t>eu </a:t>
            </a:r>
            <a:r>
              <a:rPr lang="it-IT" sz="6000" dirty="0"/>
              <a:t>19 01 11* </a:t>
            </a:r>
            <a:r>
              <a:rPr lang="it-IT" sz="6000" dirty="0" smtClean="0"/>
              <a:t>sau </a:t>
            </a:r>
            <a:r>
              <a:rPr lang="it-IT" sz="6000" dirty="0"/>
              <a:t>19 01 </a:t>
            </a:r>
            <a:r>
              <a:rPr lang="it-IT" sz="6000" dirty="0" smtClean="0"/>
              <a:t>12; </a:t>
            </a:r>
          </a:p>
          <a:p>
            <a:pPr lvl="0"/>
            <a:r>
              <a:rPr lang="it-IT" sz="6000" dirty="0" smtClean="0"/>
              <a:t>Incadrarea cenu</a:t>
            </a:r>
            <a:r>
              <a:rPr lang="ro-RO" sz="6000" dirty="0" smtClean="0"/>
              <a:t>ș</a:t>
            </a:r>
            <a:r>
              <a:rPr lang="it-IT" sz="6000" dirty="0" smtClean="0"/>
              <a:t>ii zbur</a:t>
            </a:r>
            <a:r>
              <a:rPr lang="ro-RO" sz="6000" dirty="0" smtClean="0"/>
              <a:t>ă</a:t>
            </a:r>
            <a:r>
              <a:rPr lang="it-IT" sz="6000" dirty="0" smtClean="0"/>
              <a:t>toare </a:t>
            </a:r>
            <a:r>
              <a:rPr lang="it-IT" sz="6000" dirty="0"/>
              <a:t>rezultate de la incinerare se face pe codul de </a:t>
            </a:r>
            <a:r>
              <a:rPr lang="it-IT" sz="6000" dirty="0" smtClean="0"/>
              <a:t>de</a:t>
            </a:r>
            <a:r>
              <a:rPr lang="ro-RO" sz="6000" dirty="0" smtClean="0"/>
              <a:t>ș</a:t>
            </a:r>
            <a:r>
              <a:rPr lang="it-IT" sz="6000" dirty="0" smtClean="0"/>
              <a:t>eu </a:t>
            </a:r>
            <a:r>
              <a:rPr lang="it-IT" sz="6000" dirty="0"/>
              <a:t>19 01 13* </a:t>
            </a:r>
            <a:r>
              <a:rPr lang="it-IT" sz="6000" dirty="0" smtClean="0"/>
              <a:t>sau </a:t>
            </a:r>
            <a:r>
              <a:rPr lang="it-IT" sz="6000" dirty="0"/>
              <a:t>19 01 </a:t>
            </a:r>
            <a:r>
              <a:rPr lang="it-IT" sz="6000" dirty="0" smtClean="0"/>
              <a:t>14; </a:t>
            </a:r>
          </a:p>
          <a:p>
            <a:pPr lvl="0"/>
            <a:r>
              <a:rPr lang="it-IT" sz="6000" dirty="0" smtClean="0"/>
              <a:t>Exemple de </a:t>
            </a:r>
            <a:r>
              <a:rPr lang="ro-RO" sz="6000" dirty="0" smtClean="0"/>
              <a:t>î</a:t>
            </a:r>
            <a:r>
              <a:rPr lang="it-IT" sz="6000" dirty="0" smtClean="0"/>
              <a:t>ncadr</a:t>
            </a:r>
            <a:r>
              <a:rPr lang="ro-RO" sz="6000" dirty="0" smtClean="0"/>
              <a:t>ă</a:t>
            </a:r>
            <a:r>
              <a:rPr lang="it-IT" sz="6000" dirty="0" smtClean="0"/>
              <a:t>ri pentru de</a:t>
            </a:r>
            <a:r>
              <a:rPr lang="ro-RO" sz="6000" dirty="0" smtClean="0"/>
              <a:t>ș</a:t>
            </a:r>
            <a:r>
              <a:rPr lang="it-IT" sz="6000" dirty="0" smtClean="0"/>
              <a:t>eurile </a:t>
            </a:r>
            <a:r>
              <a:rPr lang="it-IT" sz="6000" dirty="0"/>
              <a:t>rezultate de la  </a:t>
            </a:r>
            <a:r>
              <a:rPr lang="it-IT" sz="6000" dirty="0" smtClean="0"/>
              <a:t>instala</a:t>
            </a:r>
            <a:r>
              <a:rPr lang="ro-RO" sz="6000" dirty="0" smtClean="0"/>
              <a:t>ț</a:t>
            </a:r>
            <a:r>
              <a:rPr lang="it-IT" sz="6000" dirty="0" smtClean="0"/>
              <a:t>ii</a:t>
            </a:r>
            <a:r>
              <a:rPr lang="ro-RO" sz="6000" dirty="0" smtClean="0"/>
              <a:t>le</a:t>
            </a:r>
            <a:r>
              <a:rPr lang="it-IT" sz="6000" dirty="0" smtClean="0"/>
              <a:t> de tratarea a de</a:t>
            </a:r>
            <a:r>
              <a:rPr lang="ro-RO" sz="6000" dirty="0" smtClean="0"/>
              <a:t>ș</a:t>
            </a:r>
            <a:r>
              <a:rPr lang="it-IT" sz="6000" dirty="0" smtClean="0"/>
              <a:t>eurilor:</a:t>
            </a:r>
          </a:p>
          <a:p>
            <a:pPr lvl="2"/>
            <a:r>
              <a:rPr lang="it-IT" sz="6000" dirty="0" smtClean="0"/>
              <a:t>shredder</a:t>
            </a:r>
            <a:endParaRPr lang="en-US" sz="6000" dirty="0"/>
          </a:p>
          <a:p>
            <a:pPr marL="1115568" lvl="4" indent="0">
              <a:buNone/>
            </a:pPr>
            <a:r>
              <a:rPr lang="it-IT" sz="6000" dirty="0"/>
              <a:t>19 10 deşeuri de la mărunţirea deşeurilor cu conţinut de metale</a:t>
            </a:r>
            <a:endParaRPr lang="en-US" sz="6000" dirty="0"/>
          </a:p>
          <a:p>
            <a:pPr marL="1115568" lvl="4" indent="0">
              <a:buNone/>
            </a:pPr>
            <a:r>
              <a:rPr lang="it-IT" sz="6000" dirty="0" smtClean="0"/>
              <a:t>19 </a:t>
            </a:r>
            <a:r>
              <a:rPr lang="it-IT" sz="6000" dirty="0"/>
              <a:t>12 deşeuri de la tratarea mecanică a deşeurilor (de ex. sortare, mărunţire, compactare, granulare) nespecificate în altă poziţie a </a:t>
            </a:r>
            <a:r>
              <a:rPr lang="it-IT" sz="6000" dirty="0" smtClean="0"/>
              <a:t>catalogului</a:t>
            </a:r>
          </a:p>
          <a:p>
            <a:pPr marL="1115568" lvl="4" indent="0">
              <a:buNone/>
            </a:pPr>
            <a:endParaRPr lang="en-US" sz="6000" dirty="0"/>
          </a:p>
          <a:p>
            <a:pPr lvl="2"/>
            <a:r>
              <a:rPr lang="pt-PT" sz="6000" dirty="0"/>
              <a:t>sortare, pot </a:t>
            </a:r>
            <a:r>
              <a:rPr lang="pt-PT" sz="6000" dirty="0" smtClean="0"/>
              <a:t>ap</a:t>
            </a:r>
            <a:r>
              <a:rPr lang="ro-RO" sz="6000" dirty="0" smtClean="0"/>
              <a:t>ă</a:t>
            </a:r>
            <a:r>
              <a:rPr lang="pt-PT" sz="6000" dirty="0" smtClean="0"/>
              <a:t>rea dou</a:t>
            </a:r>
            <a:r>
              <a:rPr lang="ro-RO" sz="6000" dirty="0" smtClean="0"/>
              <a:t>ă</a:t>
            </a:r>
            <a:r>
              <a:rPr lang="pt-PT" sz="6000" dirty="0" smtClean="0"/>
              <a:t> </a:t>
            </a:r>
            <a:r>
              <a:rPr lang="pt-PT" sz="6000" dirty="0"/>
              <a:t>situatii, </a:t>
            </a:r>
            <a:r>
              <a:rPr lang="ro-RO" sz="6000" dirty="0" smtClean="0"/>
              <a:t>î</a:t>
            </a:r>
            <a:r>
              <a:rPr lang="pt-PT" sz="6000" dirty="0" smtClean="0"/>
              <a:t>n func</a:t>
            </a:r>
            <a:r>
              <a:rPr lang="ro-RO" sz="6000" dirty="0" smtClean="0"/>
              <a:t>ț</a:t>
            </a:r>
            <a:r>
              <a:rPr lang="pt-PT" sz="6000" dirty="0" smtClean="0"/>
              <a:t>ie </a:t>
            </a:r>
            <a:r>
              <a:rPr lang="pt-PT" sz="6000" dirty="0"/>
              <a:t>de specificul </a:t>
            </a:r>
            <a:r>
              <a:rPr lang="pt-PT" sz="6000" dirty="0" smtClean="0"/>
              <a:t>activit</a:t>
            </a:r>
            <a:r>
              <a:rPr lang="ro-RO" sz="6000" dirty="0" smtClean="0"/>
              <a:t>ăț</a:t>
            </a:r>
            <a:r>
              <a:rPr lang="pt-PT" sz="6000" dirty="0" smtClean="0"/>
              <a:t>ii:</a:t>
            </a:r>
          </a:p>
          <a:p>
            <a:pPr lvl="4">
              <a:buFont typeface="Wingdings" pitchFamily="2" charset="2"/>
              <a:buChar char="§"/>
            </a:pPr>
            <a:r>
              <a:rPr lang="pt-PT" sz="6000" dirty="0" smtClean="0"/>
              <a:t>Daca </a:t>
            </a:r>
            <a:r>
              <a:rPr lang="pt-PT" sz="6000" dirty="0"/>
              <a:t>se sorteaza </a:t>
            </a:r>
            <a:r>
              <a:rPr lang="pt-PT" sz="6000" dirty="0" smtClean="0"/>
              <a:t>de</a:t>
            </a:r>
            <a:r>
              <a:rPr lang="ro-RO" sz="6000" dirty="0" smtClean="0"/>
              <a:t>ș</a:t>
            </a:r>
            <a:r>
              <a:rPr lang="pt-PT" sz="6000" dirty="0" smtClean="0"/>
              <a:t>euri </a:t>
            </a:r>
            <a:r>
              <a:rPr lang="pt-PT" sz="6000" dirty="0"/>
              <a:t>de ambalaje separat de alte tipuri de </a:t>
            </a:r>
            <a:r>
              <a:rPr lang="pt-PT" sz="6000" dirty="0" smtClean="0"/>
              <a:t>de</a:t>
            </a:r>
            <a:r>
              <a:rPr lang="ro-RO" sz="6000" dirty="0" smtClean="0"/>
              <a:t>ș</a:t>
            </a:r>
            <a:r>
              <a:rPr lang="pt-PT" sz="6000" dirty="0" smtClean="0"/>
              <a:t>euri </a:t>
            </a:r>
            <a:r>
              <a:rPr lang="pt-PT" sz="6000" dirty="0"/>
              <a:t>(ex: </a:t>
            </a:r>
            <a:r>
              <a:rPr lang="pt-PT" sz="6000" dirty="0" smtClean="0"/>
              <a:t>de</a:t>
            </a:r>
            <a:r>
              <a:rPr lang="ro-RO" sz="6000" dirty="0" smtClean="0"/>
              <a:t>ș</a:t>
            </a:r>
            <a:r>
              <a:rPr lang="pt-PT" sz="6000" dirty="0" smtClean="0"/>
              <a:t>euri </a:t>
            </a:r>
            <a:r>
              <a:rPr lang="pt-PT" sz="6000" dirty="0"/>
              <a:t>de ambalaj de </a:t>
            </a:r>
            <a:r>
              <a:rPr lang="pt-PT" sz="6000" dirty="0" smtClean="0"/>
              <a:t>h</a:t>
            </a:r>
            <a:r>
              <a:rPr lang="ro-RO" sz="6000" dirty="0" smtClean="0"/>
              <a:t>â</a:t>
            </a:r>
            <a:r>
              <a:rPr lang="pt-PT" sz="6000" dirty="0" smtClean="0"/>
              <a:t>rtie </a:t>
            </a:r>
            <a:r>
              <a:rPr lang="ro-RO" sz="6000" dirty="0"/>
              <a:t>ș</a:t>
            </a:r>
            <a:r>
              <a:rPr lang="pt-PT" sz="6000" dirty="0" smtClean="0"/>
              <a:t>i </a:t>
            </a:r>
            <a:r>
              <a:rPr lang="pt-PT" sz="6000" dirty="0"/>
              <a:t>carton separat </a:t>
            </a:r>
            <a:r>
              <a:rPr lang="pt-PT" sz="6000" dirty="0" smtClean="0"/>
              <a:t>fa</a:t>
            </a:r>
            <a:r>
              <a:rPr lang="ro-RO" sz="6000" dirty="0" smtClean="0"/>
              <a:t>ță</a:t>
            </a:r>
            <a:r>
              <a:rPr lang="pt-PT" sz="6000" dirty="0" smtClean="0"/>
              <a:t> </a:t>
            </a:r>
            <a:r>
              <a:rPr lang="pt-PT" sz="6000" dirty="0"/>
              <a:t>de alte tipuri de </a:t>
            </a:r>
            <a:r>
              <a:rPr lang="pt-PT" sz="6000" dirty="0" smtClean="0"/>
              <a:t>de</a:t>
            </a:r>
            <a:r>
              <a:rPr lang="ro-RO" sz="6000" dirty="0" smtClean="0"/>
              <a:t>ș</a:t>
            </a:r>
            <a:r>
              <a:rPr lang="pt-PT" sz="6000" dirty="0" smtClean="0"/>
              <a:t>euri </a:t>
            </a:r>
            <a:r>
              <a:rPr lang="pt-PT" sz="6000" dirty="0"/>
              <a:t>de </a:t>
            </a:r>
            <a:r>
              <a:rPr lang="pt-PT" sz="6000" dirty="0" smtClean="0"/>
              <a:t>h</a:t>
            </a:r>
            <a:r>
              <a:rPr lang="ro-RO" sz="6000" dirty="0" smtClean="0"/>
              <a:t>â</a:t>
            </a:r>
            <a:r>
              <a:rPr lang="pt-PT" sz="6000" dirty="0" smtClean="0"/>
              <a:t>rtie </a:t>
            </a:r>
            <a:r>
              <a:rPr lang="ro-RO" sz="6000" dirty="0"/>
              <a:t>ș</a:t>
            </a:r>
            <a:r>
              <a:rPr lang="pt-PT" sz="6000" dirty="0" smtClean="0"/>
              <a:t>i carton)</a:t>
            </a:r>
            <a:r>
              <a:rPr lang="ro-RO" sz="6000" dirty="0" smtClean="0"/>
              <a:t> </a:t>
            </a:r>
            <a:r>
              <a:rPr lang="pt-PT" sz="6000" dirty="0" smtClean="0"/>
              <a:t>atunci </a:t>
            </a:r>
            <a:r>
              <a:rPr lang="pt-PT" sz="6000" dirty="0"/>
              <a:t>cele doua fluxuri de deseuri care ies din statia de sortare trebuie codificate diferit – la capitolul 15 pentru </a:t>
            </a:r>
            <a:r>
              <a:rPr lang="pt-PT" sz="6000" dirty="0" smtClean="0"/>
              <a:t>de</a:t>
            </a:r>
            <a:r>
              <a:rPr lang="ro-RO" sz="6000" dirty="0" smtClean="0"/>
              <a:t>ș</a:t>
            </a:r>
            <a:r>
              <a:rPr lang="pt-PT" sz="6000" dirty="0" smtClean="0"/>
              <a:t>euri </a:t>
            </a:r>
            <a:r>
              <a:rPr lang="pt-PT" sz="6000" dirty="0"/>
              <a:t>de ambalaje </a:t>
            </a:r>
            <a:r>
              <a:rPr lang="ro-RO" sz="6000" dirty="0" smtClean="0"/>
              <a:t>ș</a:t>
            </a:r>
            <a:r>
              <a:rPr lang="pt-PT" sz="6000" dirty="0" smtClean="0"/>
              <a:t>i </a:t>
            </a:r>
            <a:r>
              <a:rPr lang="pt-PT" sz="6000" dirty="0"/>
              <a:t>la capitolul 19 pentru alte tipuri de de</a:t>
            </a:r>
            <a:r>
              <a:rPr lang="ro-RO" sz="6000" dirty="0"/>
              <a:t>şeuri</a:t>
            </a:r>
            <a:r>
              <a:rPr lang="pt-PT" sz="6000" dirty="0" smtClean="0"/>
              <a:t>;</a:t>
            </a:r>
          </a:p>
          <a:p>
            <a:pPr lvl="4">
              <a:buFont typeface="Wingdings" pitchFamily="2" charset="2"/>
              <a:buChar char="§"/>
            </a:pPr>
            <a:r>
              <a:rPr lang="pt-PT" sz="6000" dirty="0" smtClean="0"/>
              <a:t>Daca </a:t>
            </a:r>
            <a:r>
              <a:rPr lang="pt-PT" sz="6000" dirty="0"/>
              <a:t>fluxul de </a:t>
            </a:r>
            <a:r>
              <a:rPr lang="pt-PT" sz="6000" dirty="0" smtClean="0"/>
              <a:t>ie</a:t>
            </a:r>
            <a:r>
              <a:rPr lang="ro-RO" sz="6000" dirty="0" smtClean="0"/>
              <a:t>ș</a:t>
            </a:r>
            <a:r>
              <a:rPr lang="pt-PT" sz="6000" dirty="0" smtClean="0"/>
              <a:t>ire </a:t>
            </a:r>
            <a:r>
              <a:rPr lang="pt-PT" sz="6000" dirty="0"/>
              <a:t>din </a:t>
            </a:r>
            <a:r>
              <a:rPr lang="pt-PT" sz="6000" dirty="0" smtClean="0"/>
              <a:t>sta</a:t>
            </a:r>
            <a:r>
              <a:rPr lang="ro-RO" sz="6000" dirty="0" smtClean="0"/>
              <a:t>ț</a:t>
            </a:r>
            <a:r>
              <a:rPr lang="pt-PT" sz="6000" dirty="0" smtClean="0"/>
              <a:t>ia </a:t>
            </a:r>
            <a:r>
              <a:rPr lang="pt-PT" sz="6000" dirty="0"/>
              <a:t>de sortare este numai pe tip de material, </a:t>
            </a:r>
            <a:r>
              <a:rPr lang="pt-PT" sz="6000" dirty="0" smtClean="0"/>
              <a:t>f</a:t>
            </a:r>
            <a:r>
              <a:rPr lang="ro-RO" sz="6000" dirty="0" smtClean="0"/>
              <a:t>ă</a:t>
            </a:r>
            <a:r>
              <a:rPr lang="pt-PT" sz="6000" dirty="0" smtClean="0"/>
              <a:t>r</a:t>
            </a:r>
            <a:r>
              <a:rPr lang="ro-RO" sz="6000" dirty="0" smtClean="0"/>
              <a:t>ă</a:t>
            </a:r>
            <a:r>
              <a:rPr lang="pt-PT" sz="6000" dirty="0" smtClean="0"/>
              <a:t> </a:t>
            </a:r>
            <a:r>
              <a:rPr lang="pt-PT" sz="6000" dirty="0"/>
              <a:t>a separa </a:t>
            </a:r>
            <a:r>
              <a:rPr lang="pt-PT" sz="6000" dirty="0" smtClean="0"/>
              <a:t>de</a:t>
            </a:r>
            <a:r>
              <a:rPr lang="ro-RO" sz="6000" dirty="0" smtClean="0"/>
              <a:t>ș</a:t>
            </a:r>
            <a:r>
              <a:rPr lang="pt-PT" sz="6000" dirty="0" smtClean="0"/>
              <a:t>eurile </a:t>
            </a:r>
            <a:r>
              <a:rPr lang="pt-PT" sz="6000" dirty="0"/>
              <a:t>de ambalaje, atunci codul unic pentru </a:t>
            </a:r>
            <a:r>
              <a:rPr lang="pt-PT" sz="6000" dirty="0" smtClean="0"/>
              <a:t>de</a:t>
            </a:r>
            <a:r>
              <a:rPr lang="ro-RO" sz="6000" dirty="0" smtClean="0"/>
              <a:t>ș</a:t>
            </a:r>
            <a:r>
              <a:rPr lang="pt-PT" sz="6000" dirty="0" smtClean="0"/>
              <a:t>euri </a:t>
            </a:r>
            <a:r>
              <a:rPr lang="pt-PT" sz="6000" dirty="0"/>
              <a:t>este de la capitolul 19 12.</a:t>
            </a:r>
          </a:p>
          <a:p>
            <a:pPr marL="1115568" lvl="4" indent="0">
              <a:buNone/>
            </a:pPr>
            <a:endParaRPr lang="en-US" sz="6000" dirty="0"/>
          </a:p>
          <a:p>
            <a:pPr marL="1572768" lvl="6" indent="0">
              <a:buNone/>
            </a:pPr>
            <a:endParaRPr lang="en-US" sz="38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7071" y="188640"/>
            <a:ext cx="9036496" cy="922114"/>
          </a:xfrm>
        </p:spPr>
        <p:txBody>
          <a:bodyPr>
            <a:noAutofit/>
          </a:bodyPr>
          <a:lstStyle/>
          <a:p>
            <a:pPr algn="ctr"/>
            <a:r>
              <a:rPr lang="ro-RO" sz="3200" dirty="0" smtClean="0"/>
              <a:t/>
            </a:r>
            <a:br>
              <a:rPr lang="ro-RO" sz="3200" dirty="0" smtClean="0"/>
            </a:br>
            <a:r>
              <a:rPr lang="en-US" sz="3200" dirty="0" err="1" smtClean="0"/>
              <a:t>Particularit</a:t>
            </a:r>
            <a:r>
              <a:rPr lang="ro-RO" sz="3200" dirty="0" smtClean="0"/>
              <a:t>ăț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referitoare</a:t>
            </a:r>
            <a:r>
              <a:rPr lang="en-US" sz="3200" dirty="0"/>
              <a:t> la </a:t>
            </a:r>
            <a:r>
              <a:rPr lang="en-US" sz="3200" dirty="0" err="1"/>
              <a:t>modul</a:t>
            </a:r>
            <a:r>
              <a:rPr lang="en-US" sz="3200" dirty="0"/>
              <a:t> de </a:t>
            </a:r>
            <a:r>
              <a:rPr lang="ro-RO" sz="3200" dirty="0" err="1"/>
              <a:t>î</a:t>
            </a:r>
            <a:r>
              <a:rPr lang="en-US" sz="3200" dirty="0" err="1" smtClean="0"/>
              <a:t>ncadrare</a:t>
            </a:r>
            <a:r>
              <a:rPr lang="en-US" sz="3200" dirty="0" smtClean="0"/>
              <a:t> </a:t>
            </a:r>
            <a:r>
              <a:rPr lang="en-US" sz="3200" dirty="0"/>
              <a:t>a </a:t>
            </a:r>
            <a:r>
              <a:rPr lang="en-US" sz="3200" dirty="0" smtClean="0"/>
              <a:t>de</a:t>
            </a:r>
            <a:r>
              <a:rPr lang="ro-RO" sz="3200" dirty="0" smtClean="0"/>
              <a:t>ș</a:t>
            </a:r>
            <a:r>
              <a:rPr lang="en-US" sz="3200" dirty="0" err="1" smtClean="0"/>
              <a:t>eurilor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2539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o-RO" sz="1800" dirty="0" smtClean="0"/>
          </a:p>
          <a:p>
            <a:pPr marL="109728" indent="0">
              <a:buNone/>
            </a:pPr>
            <a:endParaRPr lang="ro-RO" sz="1800" dirty="0" smtClean="0"/>
          </a:p>
          <a:p>
            <a:pPr marL="109728" indent="0">
              <a:buNone/>
            </a:pPr>
            <a:r>
              <a:rPr lang="en-US" sz="1800" dirty="0" err="1" smtClean="0"/>
              <a:t>Pentru</a:t>
            </a:r>
            <a:r>
              <a:rPr lang="en-US" sz="1800" dirty="0" smtClean="0"/>
              <a:t> </a:t>
            </a:r>
            <a:r>
              <a:rPr lang="en-US" sz="1800" dirty="0" err="1"/>
              <a:t>identificarea</a:t>
            </a:r>
            <a:r>
              <a:rPr lang="en-US" sz="1800" dirty="0"/>
              <a:t> </a:t>
            </a:r>
            <a:r>
              <a:rPr lang="en-US" sz="1800" dirty="0" err="1"/>
              <a:t>corect</a:t>
            </a:r>
            <a:r>
              <a:rPr lang="ro-RO" sz="1800" dirty="0"/>
              <a:t>ă</a:t>
            </a:r>
            <a:r>
              <a:rPr lang="en-US" sz="1800" dirty="0"/>
              <a:t> a de</a:t>
            </a:r>
            <a:r>
              <a:rPr lang="ro-RO" sz="1800" dirty="0"/>
              <a:t>ș</a:t>
            </a:r>
            <a:r>
              <a:rPr lang="en-US" sz="1800" dirty="0" err="1"/>
              <a:t>eului</a:t>
            </a:r>
            <a:r>
              <a:rPr lang="en-US" sz="1800" dirty="0"/>
              <a:t>, e de </a:t>
            </a:r>
            <a:r>
              <a:rPr lang="en-US" sz="1800" dirty="0" err="1"/>
              <a:t>preferat</a:t>
            </a:r>
            <a:r>
              <a:rPr lang="en-US" sz="1800" dirty="0"/>
              <a:t> s</a:t>
            </a:r>
            <a:r>
              <a:rPr lang="ro-RO" sz="1800" dirty="0"/>
              <a:t>ă</a:t>
            </a:r>
            <a:r>
              <a:rPr lang="en-US" sz="1800" dirty="0"/>
              <a:t> se </a:t>
            </a:r>
            <a:r>
              <a:rPr lang="en-US" sz="1800" dirty="0" err="1"/>
              <a:t>evite</a:t>
            </a:r>
            <a:r>
              <a:rPr lang="en-US" sz="1800" dirty="0"/>
              <a:t> </a:t>
            </a:r>
            <a:r>
              <a:rPr lang="en-US" sz="1800" dirty="0" err="1"/>
              <a:t>codurile</a:t>
            </a:r>
            <a:r>
              <a:rPr lang="en-US" sz="1800" dirty="0"/>
              <a:t> de </a:t>
            </a:r>
            <a:r>
              <a:rPr lang="en-US" sz="1800" dirty="0" err="1" smtClean="0"/>
              <a:t>de</a:t>
            </a:r>
            <a:r>
              <a:rPr lang="ro-RO" sz="1800" dirty="0" smtClean="0"/>
              <a:t>ș</a:t>
            </a:r>
            <a:r>
              <a:rPr lang="en-US" sz="1800" dirty="0" err="1" smtClean="0"/>
              <a:t>euri</a:t>
            </a:r>
            <a:r>
              <a:rPr lang="en-US" sz="1800" dirty="0" smtClean="0"/>
              <a:t> </a:t>
            </a:r>
            <a:r>
              <a:rPr lang="en-US" sz="1800" dirty="0"/>
              <a:t>cu </a:t>
            </a:r>
            <a:r>
              <a:rPr lang="en-US" sz="1800" dirty="0" err="1" smtClean="0"/>
              <a:t>termina</a:t>
            </a:r>
            <a:r>
              <a:rPr lang="ro-RO" sz="1800" dirty="0" smtClean="0"/>
              <a:t>ț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/>
              <a:t>“99</a:t>
            </a:r>
            <a:r>
              <a:rPr lang="en-US" sz="1800" dirty="0" smtClean="0"/>
              <a:t>”.</a:t>
            </a:r>
            <a:endParaRPr lang="ro-RO" sz="1800" dirty="0" smtClean="0"/>
          </a:p>
          <a:p>
            <a:endParaRPr lang="ro-RO" sz="1800" dirty="0"/>
          </a:p>
          <a:p>
            <a:pPr marL="109728" indent="0">
              <a:buNone/>
            </a:pPr>
            <a:r>
              <a:rPr lang="en-US" sz="1800" dirty="0"/>
              <a:t>M</a:t>
            </a:r>
            <a:r>
              <a:rPr lang="it-IT" sz="1800" dirty="0"/>
              <a:t>odul de </a:t>
            </a:r>
            <a:r>
              <a:rPr lang="ro-RO" sz="1800" dirty="0" smtClean="0"/>
              <a:t>î</a:t>
            </a:r>
            <a:r>
              <a:rPr lang="it-IT" sz="1800" dirty="0" smtClean="0"/>
              <a:t>ncadrare </a:t>
            </a:r>
            <a:r>
              <a:rPr lang="it-IT" sz="1800" dirty="0"/>
              <a:t>a </a:t>
            </a:r>
            <a:r>
              <a:rPr lang="it-IT" sz="1800" dirty="0" smtClean="0"/>
              <a:t>de</a:t>
            </a:r>
            <a:r>
              <a:rPr lang="ro-RO" sz="1800" dirty="0" smtClean="0"/>
              <a:t>ș</a:t>
            </a:r>
            <a:r>
              <a:rPr lang="it-IT" sz="1800" dirty="0" smtClean="0"/>
              <a:t>eurilor </a:t>
            </a:r>
            <a:r>
              <a:rPr lang="ro-RO" sz="1800" dirty="0" smtClean="0"/>
              <a:t>î</a:t>
            </a:r>
            <a:r>
              <a:rPr lang="it-IT" sz="1800" dirty="0" smtClean="0"/>
              <a:t>n </a:t>
            </a:r>
            <a:r>
              <a:rPr lang="it-IT" sz="1800" dirty="0"/>
              <a:t>raportare, va fi verificat </a:t>
            </a:r>
            <a:r>
              <a:rPr lang="ro-RO" sz="1800" dirty="0" smtClean="0"/>
              <a:t>ș</a:t>
            </a:r>
            <a:r>
              <a:rPr lang="it-IT" sz="1800" dirty="0" smtClean="0"/>
              <a:t>i </a:t>
            </a:r>
            <a:r>
              <a:rPr lang="it-IT" sz="1800" dirty="0"/>
              <a:t>cu prevederile </a:t>
            </a:r>
            <a:r>
              <a:rPr lang="it-IT" sz="1800" dirty="0" smtClean="0"/>
              <a:t>autoriza</a:t>
            </a:r>
            <a:r>
              <a:rPr lang="ro-RO" sz="1800" dirty="0" smtClean="0"/>
              <a:t>ț</a:t>
            </a:r>
            <a:r>
              <a:rPr lang="it-IT" sz="1800" dirty="0" smtClean="0"/>
              <a:t>iei </a:t>
            </a:r>
            <a:r>
              <a:rPr lang="it-IT" sz="1800" dirty="0"/>
              <a:t>de mediu, </a:t>
            </a:r>
            <a:r>
              <a:rPr lang="ro-RO" sz="1800" dirty="0" smtClean="0"/>
              <a:t>î</a:t>
            </a:r>
            <a:r>
              <a:rPr lang="it-IT" sz="1800" dirty="0" smtClean="0"/>
              <a:t>n </a:t>
            </a:r>
            <a:r>
              <a:rPr lang="it-IT" sz="1800" dirty="0"/>
              <a:t>cazul </a:t>
            </a:r>
            <a:r>
              <a:rPr lang="ro-RO" sz="1800" dirty="0" smtClean="0"/>
              <a:t>î</a:t>
            </a:r>
            <a:r>
              <a:rPr lang="it-IT" sz="1800" dirty="0" smtClean="0"/>
              <a:t>n </a:t>
            </a:r>
            <a:r>
              <a:rPr lang="it-IT" sz="1800" dirty="0"/>
              <a:t>care operatorul economic o </a:t>
            </a:r>
            <a:r>
              <a:rPr lang="it-IT" sz="1800" dirty="0" smtClean="0"/>
              <a:t>de</a:t>
            </a:r>
            <a:r>
              <a:rPr lang="ro-RO" sz="1800" dirty="0" smtClean="0"/>
              <a:t>ț</a:t>
            </a:r>
            <a:r>
              <a:rPr lang="it-IT" sz="1800" dirty="0" smtClean="0"/>
              <a:t>ine</a:t>
            </a:r>
            <a:r>
              <a:rPr lang="ro-RO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Particularitati</a:t>
            </a:r>
            <a:r>
              <a:rPr lang="en-US" sz="3200" dirty="0"/>
              <a:t> </a:t>
            </a:r>
            <a:r>
              <a:rPr lang="en-US" sz="3200" dirty="0" err="1"/>
              <a:t>referitoare</a:t>
            </a:r>
            <a:r>
              <a:rPr lang="en-US" sz="3200" dirty="0"/>
              <a:t> la </a:t>
            </a:r>
            <a:r>
              <a:rPr lang="en-US" sz="3200" dirty="0" err="1"/>
              <a:t>modul</a:t>
            </a:r>
            <a:r>
              <a:rPr lang="en-US" sz="3200" dirty="0"/>
              <a:t> de </a:t>
            </a:r>
            <a:r>
              <a:rPr lang="en-US" sz="3200" dirty="0" err="1"/>
              <a:t>incadrare</a:t>
            </a:r>
            <a:r>
              <a:rPr lang="en-US" sz="3200" dirty="0"/>
              <a:t> a </a:t>
            </a:r>
            <a:r>
              <a:rPr lang="en-US" sz="3200" dirty="0" err="1"/>
              <a:t>deseurilor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180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6090523"/>
              </p:ext>
            </p:extLst>
          </p:nvPr>
        </p:nvGraphicFramePr>
        <p:xfrm>
          <a:off x="755576" y="908720"/>
          <a:ext cx="7704856" cy="498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043"/>
                <a:gridCol w="3722493"/>
                <a:gridCol w="2880320"/>
              </a:tblGrid>
              <a:tr h="50451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Cod </a:t>
                      </a:r>
                      <a:r>
                        <a:rPr lang="en-US" sz="1000" b="1" dirty="0" err="1" smtClean="0"/>
                        <a:t>valorificare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Denumire</a:t>
                      </a:r>
                      <a:r>
                        <a:rPr lang="en-US" sz="1000" b="1" dirty="0" smtClean="0"/>
                        <a:t>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Utilizare</a:t>
                      </a:r>
                      <a:endParaRPr lang="en-US" sz="1000" b="1" dirty="0"/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R1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întrebuinţarea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principal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drept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combustibil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sursă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energie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o-RO" sz="1000" dirty="0" smtClean="0"/>
                        <a:t>- </a:t>
                      </a:r>
                      <a:r>
                        <a:rPr lang="pt-PT" sz="1000" dirty="0" smtClean="0"/>
                        <a:t>valorificare prin co-incinerare (de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 de h</a:t>
                      </a:r>
                      <a:r>
                        <a:rPr lang="ro-RO" sz="1000" dirty="0" smtClean="0"/>
                        <a:t>â</a:t>
                      </a:r>
                      <a:r>
                        <a:rPr lang="pt-PT" sz="1000" dirty="0" smtClean="0"/>
                        <a:t>rtie 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i carton, plastic, lemn, textile, n</a:t>
                      </a:r>
                      <a:r>
                        <a:rPr lang="ro-RO" sz="1000" dirty="0" smtClean="0"/>
                        <a:t>ă</a:t>
                      </a:r>
                      <a:r>
                        <a:rPr lang="pt-PT" sz="1000" dirty="0" smtClean="0"/>
                        <a:t>mol, uleiuri etc.)</a:t>
                      </a:r>
                      <a:endParaRPr lang="ro-RO" sz="1000" dirty="0" smtClean="0"/>
                    </a:p>
                    <a:p>
                      <a:pPr lvl="0" algn="just"/>
                      <a:r>
                        <a:rPr lang="ro-RO" sz="1000" dirty="0" smtClean="0"/>
                        <a:t>-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cei</a:t>
                      </a:r>
                      <a:r>
                        <a:rPr lang="en-US" sz="1000" baseline="0" dirty="0" smtClean="0"/>
                        <a:t> care </a:t>
                      </a:r>
                      <a:r>
                        <a:rPr lang="en-US" sz="1000" baseline="0" dirty="0" err="1" smtClean="0"/>
                        <a:t>produc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combustibili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alternativi</a:t>
                      </a:r>
                      <a:r>
                        <a:rPr lang="en-US" sz="1000" baseline="0" dirty="0" smtClean="0"/>
                        <a:t> (CLU, CLG, 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</a:rPr>
                        <a:t>brichete,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 peleti,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RDF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pentru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fabrici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ciment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valorificarea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regenerarea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solvenţilor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/>
                        <a:t>s</a:t>
                      </a:r>
                      <a:r>
                        <a:rPr lang="pt-PT" sz="1000" dirty="0" smtClean="0"/>
                        <a:t>olven</a:t>
                      </a:r>
                      <a:r>
                        <a:rPr lang="ro-RO" sz="1000" dirty="0" smtClean="0"/>
                        <a:t>ț</a:t>
                      </a:r>
                      <a:r>
                        <a:rPr lang="pt-PT" sz="1000" dirty="0" smtClean="0"/>
                        <a:t>i</a:t>
                      </a:r>
                      <a:endParaRPr lang="en-US" sz="1000" dirty="0" smtClean="0"/>
                    </a:p>
                    <a:p>
                      <a:pPr algn="just"/>
                      <a:endParaRPr lang="en-US" sz="1000" dirty="0"/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 3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reciclarea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valorificarea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substanţelor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nu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solvenţi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inclusiv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compostarea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biologică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Aceasta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gazeificarea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piroliza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folosesc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produse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chimice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n-US" sz="1000" dirty="0" smtClean="0"/>
                        <a:t> </a:t>
                      </a:r>
                      <a:r>
                        <a:rPr lang="ro-RO" sz="1000" dirty="0" smtClean="0"/>
                        <a:t>a</a:t>
                      </a:r>
                      <a:r>
                        <a:rPr lang="pt-PT" sz="1000" dirty="0" smtClean="0"/>
                        <a:t>ctivit</a:t>
                      </a:r>
                      <a:r>
                        <a:rPr lang="ro-RO" sz="1000" dirty="0" smtClean="0"/>
                        <a:t>ăț</a:t>
                      </a:r>
                      <a:r>
                        <a:rPr lang="pt-PT" sz="1000" dirty="0" smtClean="0"/>
                        <a:t>i de reciclare a 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eurilor de h</a:t>
                      </a:r>
                      <a:r>
                        <a:rPr lang="ro-RO" sz="1000" dirty="0" smtClean="0"/>
                        <a:t>â</a:t>
                      </a:r>
                      <a:r>
                        <a:rPr lang="pt-PT" sz="1000" dirty="0" smtClean="0"/>
                        <a:t>rtie 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i carton, plastic 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i lemn, reciclarea anvelopelor, compostarea 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eurilor biodegradabile</a:t>
                      </a:r>
                      <a:endParaRPr lang="ro-RO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 uleiuri alimentare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 granula rezultata din tratarea termica a deseurilor de plastic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reciclarea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valorificarea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metalelor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compuşilor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metalici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000" dirty="0" smtClean="0"/>
                        <a:t>a</a:t>
                      </a:r>
                      <a:r>
                        <a:rPr lang="pt-PT" sz="1000" dirty="0" smtClean="0"/>
                        <a:t>ctivit</a:t>
                      </a:r>
                      <a:r>
                        <a:rPr lang="ro-RO" sz="1000" dirty="0" smtClean="0"/>
                        <a:t>ăț</a:t>
                      </a:r>
                      <a:r>
                        <a:rPr lang="pt-PT" sz="1000" dirty="0" smtClean="0"/>
                        <a:t>i de reciclare a 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eurilor metalice feroase 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i neferoase</a:t>
                      </a:r>
                      <a:endParaRPr lang="en-US" sz="1000" dirty="0"/>
                    </a:p>
                  </a:txBody>
                  <a:tcPr/>
                </a:tc>
              </a:tr>
              <a:tr h="5045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reciclarea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valorificarea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anorganice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Aceasta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tehnologiile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curăţire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solului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au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operaţiuni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valorificare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solului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reciclare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materialelor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construcţie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anorganice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o-RO" sz="1000" dirty="0" smtClean="0"/>
                        <a:t>a</a:t>
                      </a:r>
                      <a:r>
                        <a:rPr lang="pt-PT" sz="1000" dirty="0" smtClean="0"/>
                        <a:t>ctivit</a:t>
                      </a:r>
                      <a:r>
                        <a:rPr lang="ro-RO" sz="1000" dirty="0" smtClean="0"/>
                        <a:t>ăț</a:t>
                      </a:r>
                      <a:r>
                        <a:rPr lang="pt-PT" sz="1000" dirty="0" smtClean="0"/>
                        <a:t>i de reciclare a de</a:t>
                      </a:r>
                      <a:r>
                        <a:rPr lang="ro-RO" sz="1000" dirty="0" smtClean="0"/>
                        <a:t>ș</a:t>
                      </a:r>
                      <a:r>
                        <a:rPr lang="pt-PT" sz="1000" dirty="0" smtClean="0"/>
                        <a:t>eurilor de sticl</a:t>
                      </a:r>
                      <a:r>
                        <a:rPr lang="ro-RO" sz="1000" dirty="0" smtClean="0"/>
                        <a:t>ă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o-RO" sz="1000" dirty="0" smtClean="0">
                          <a:solidFill>
                            <a:schemeClr val="tx1"/>
                          </a:solidFill>
                        </a:rPr>
                        <a:t> deseuti inerte folosite la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 constructia de drumuri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</a:rPr>
                        <a:t>deseuti inerte folosite ca strat de 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acoperire/nivelare a depozitului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</a:rPr>
                        <a:t> bioremediere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doar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pentru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deseurile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care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ies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din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instalatiile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bioremediere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care intra 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kumimoji="0" lang="en-US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depozitele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deseuri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acoperirea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celulelor</a:t>
                      </a:r>
                      <a:r>
                        <a:rPr kumimoji="0"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deseuri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inerte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care intra in masa de clincher in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fabricile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ciment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Operatii</a:t>
            </a:r>
            <a:r>
              <a:rPr lang="en-US" sz="3200" dirty="0"/>
              <a:t> de </a:t>
            </a:r>
            <a:r>
              <a:rPr lang="en-US" sz="3200" dirty="0" err="1"/>
              <a:t>valorificare</a:t>
            </a:r>
            <a:r>
              <a:rPr lang="en-US" sz="3200" dirty="0"/>
              <a:t> (R)</a:t>
            </a:r>
          </a:p>
        </p:txBody>
      </p:sp>
    </p:spTree>
    <p:extLst>
      <p:ext uri="{BB962C8B-B14F-4D97-AF65-F5344CB8AC3E}">
        <p14:creationId xmlns="" xmlns:p14="http://schemas.microsoft.com/office/powerpoint/2010/main" val="32841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3192</TotalTime>
  <Words>3983</Words>
  <Application>Microsoft Office PowerPoint</Application>
  <PresentationFormat>On-screen Show (4:3)</PresentationFormat>
  <Paragraphs>396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AGENŢIA NAŢIONALĂ PENTRU PROTECŢIA MEDIULUI</vt:lpstr>
      <vt:lpstr>Cadrul legislativ</vt:lpstr>
      <vt:lpstr>Cadrul legislativ</vt:lpstr>
      <vt:lpstr>Domeniul de aplicare</vt:lpstr>
      <vt:lpstr>Incadrarea deșeurilor conform Legii 211/2011</vt:lpstr>
      <vt:lpstr>Incadrarea deșeurilor conform  Deciziei 2014/955/UE</vt:lpstr>
      <vt:lpstr> Particularități referitoare la modul de încadrare a deșeurilor </vt:lpstr>
      <vt:lpstr>Particularitati referitoare la modul de incadrare a deseurilor</vt:lpstr>
      <vt:lpstr>Operatii de valorificare (R)</vt:lpstr>
      <vt:lpstr>Operatii de valorificare (R)</vt:lpstr>
      <vt:lpstr>Operatii de valorificare (R)</vt:lpstr>
      <vt:lpstr>Operatii de eliminare (D)</vt:lpstr>
      <vt:lpstr>Operatii de eliminare (D)</vt:lpstr>
      <vt:lpstr>Verificarea incrucisata pentru  deseurile municipale</vt:lpstr>
      <vt:lpstr>Verificarea incrucisata pentru  deseurile municipale</vt:lpstr>
      <vt:lpstr>Verificarea incrucisata pentru  deseurile municipale</vt:lpstr>
      <vt:lpstr>Verificarea incrucisata pentru  deseurile municipale</vt:lpstr>
      <vt:lpstr>Verificarea incrucisata pentru  deseurile industriale</vt:lpstr>
      <vt:lpstr>Verificarea incrucisata pentru  deseurile industriale</vt:lpstr>
      <vt:lpstr>Verificarea incrucisata pentru  deseurile industriale</vt:lpstr>
      <vt:lpstr>Verificarea datelor raportate in aplicatia Protectia Atmosferei (inventarul de emisii) si SD</vt:lpstr>
      <vt:lpstr>Verificarea instalatiilor din TRAT</vt:lpstr>
      <vt:lpstr>Verificarea instalatiilor din TRAT</vt:lpstr>
      <vt:lpstr>Deseuri alimentare - reprezentanta slaba la nivel national</vt:lpstr>
      <vt:lpstr>Raportari</vt:lpstr>
      <vt:lpstr>Raportari</vt:lpstr>
      <vt:lpstr>Conditii de validare impuse de Eurostat</vt:lpstr>
      <vt:lpstr>Probleme intampinate in colectare / validarea datelor SD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Olaru Mihaela</dc:creator>
  <cp:lastModifiedBy>home</cp:lastModifiedBy>
  <cp:revision>572</cp:revision>
  <dcterms:created xsi:type="dcterms:W3CDTF">2014-06-17T07:19:03Z</dcterms:created>
  <dcterms:modified xsi:type="dcterms:W3CDTF">2016-10-25T20:59:35Z</dcterms:modified>
</cp:coreProperties>
</file>