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703" r:id="rId2"/>
    <p:sldMasterId id="2147483715" r:id="rId3"/>
    <p:sldMasterId id="2147483727" r:id="rId4"/>
  </p:sldMasterIdLst>
  <p:notesMasterIdLst>
    <p:notesMasterId r:id="rId25"/>
  </p:notesMasterIdLst>
  <p:handoutMasterIdLst>
    <p:handoutMasterId r:id="rId26"/>
  </p:handoutMasterIdLst>
  <p:sldIdLst>
    <p:sldId id="440" r:id="rId5"/>
    <p:sldId id="469" r:id="rId6"/>
    <p:sldId id="458" r:id="rId7"/>
    <p:sldId id="457" r:id="rId8"/>
    <p:sldId id="459" r:id="rId9"/>
    <p:sldId id="460" r:id="rId10"/>
    <p:sldId id="461" r:id="rId11"/>
    <p:sldId id="462" r:id="rId12"/>
    <p:sldId id="463" r:id="rId13"/>
    <p:sldId id="474" r:id="rId14"/>
    <p:sldId id="465" r:id="rId15"/>
    <p:sldId id="467" r:id="rId16"/>
    <p:sldId id="468" r:id="rId17"/>
    <p:sldId id="473" r:id="rId18"/>
    <p:sldId id="475" r:id="rId19"/>
    <p:sldId id="477" r:id="rId20"/>
    <p:sldId id="476" r:id="rId21"/>
    <p:sldId id="478" r:id="rId22"/>
    <p:sldId id="472" r:id="rId23"/>
    <p:sldId id="471" r:id="rId24"/>
  </p:sldIdLst>
  <p:sldSz cx="9144000" cy="6858000" type="screen4x3"/>
  <p:notesSz cx="6805613" cy="9939338"/>
  <p:custDataLst>
    <p:tags r:id="rId2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7" userDrawn="1">
          <p15:clr>
            <a:srgbClr val="A4A3A4"/>
          </p15:clr>
        </p15:guide>
        <p15:guide id="2" orient="horz" pos="4133">
          <p15:clr>
            <a:srgbClr val="A4A3A4"/>
          </p15:clr>
        </p15:guide>
        <p15:guide id="3" orient="horz" pos="187">
          <p15:clr>
            <a:srgbClr val="A4A3A4"/>
          </p15:clr>
        </p15:guide>
        <p15:guide id="4" pos="181">
          <p15:clr>
            <a:srgbClr val="A4A3A4"/>
          </p15:clr>
        </p15:guide>
        <p15:guide id="5" pos="1859">
          <p15:clr>
            <a:srgbClr val="A4A3A4"/>
          </p15:clr>
        </p15:guide>
        <p15:guide id="6" pos="2041">
          <p15:clr>
            <a:srgbClr val="A4A3A4"/>
          </p15:clr>
        </p15:guide>
        <p15:guide id="7" pos="3719">
          <p15:clr>
            <a:srgbClr val="A4A3A4"/>
          </p15:clr>
        </p15:guide>
        <p15:guide id="8" pos="3901">
          <p15:clr>
            <a:srgbClr val="A4A3A4"/>
          </p15:clr>
        </p15:guide>
        <p15:guide id="9" pos="2789">
          <p15:clr>
            <a:srgbClr val="A4A3A4"/>
          </p15:clr>
        </p15:guide>
        <p15:guide id="10" pos="2971">
          <p15:clr>
            <a:srgbClr val="A4A3A4"/>
          </p15:clr>
        </p15:guide>
        <p15:guide id="11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 Jones" initials="KJ" lastIdx="7" clrIdx="0"/>
  <p:cmAuthor id="1" name="OSEKU-FRAINIER Sharon" initials="SO-F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35F"/>
    <a:srgbClr val="005851"/>
    <a:srgbClr val="028979"/>
    <a:srgbClr val="005BA9"/>
    <a:srgbClr val="3C6380"/>
    <a:srgbClr val="FFD68B"/>
    <a:srgbClr val="43ADE4"/>
    <a:srgbClr val="EFB77B"/>
    <a:srgbClr val="C6DEA2"/>
    <a:srgbClr val="EBE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2" autoAdjust="0"/>
    <p:restoredTop sz="95782" autoAdjust="0"/>
  </p:normalViewPr>
  <p:slideViewPr>
    <p:cSldViewPr showGuides="1">
      <p:cViewPr>
        <p:scale>
          <a:sx n="119" d="100"/>
          <a:sy n="119" d="100"/>
        </p:scale>
        <p:origin x="-1734" y="180"/>
      </p:cViewPr>
      <p:guideLst>
        <p:guide orient="horz" pos="1207"/>
        <p:guide orient="horz" pos="4133"/>
        <p:guide orient="horz" pos="187"/>
        <p:guide pos="181"/>
        <p:guide pos="1859"/>
        <p:guide pos="2041"/>
        <p:guide pos="3719"/>
        <p:guide pos="3901"/>
        <p:guide pos="2789"/>
        <p:guide pos="2971"/>
        <p:guide pos="55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26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365170309874864E-2"/>
          <c:y val="4.9837134954353733E-2"/>
          <c:w val="0.53888888888888964"/>
          <c:h val="0.89814814814814814"/>
        </c:manualLayout>
      </c:layout>
      <c:pieChart>
        <c:varyColors val="1"/>
        <c:ser>
          <c:idx val="0"/>
          <c:order val="0"/>
          <c:explosion val="25"/>
          <c:cat>
            <c:strRef>
              <c:f>Sheet1!$E$5:$E$14</c:f>
              <c:strCache>
                <c:ptCount val="10"/>
                <c:pt idx="0">
                  <c:v>wetlands</c:v>
                </c:pt>
                <c:pt idx="1">
                  <c:v>Arable  land  </c:v>
                </c:pt>
                <c:pt idx="2">
                  <c:v>Agriculture with natural vegetation   </c:v>
                </c:pt>
                <c:pt idx="3">
                  <c:v>Pastures </c:v>
                </c:pt>
                <c:pt idx="4">
                  <c:v>Land built  </c:v>
                </c:pt>
                <c:pt idx="5">
                  <c:v>Complex landscape   </c:v>
                </c:pt>
                <c:pt idx="6">
                  <c:v>Industrial units  </c:v>
                </c:pt>
                <c:pt idx="7">
                  <c:v>Forests   </c:v>
                </c:pt>
                <c:pt idx="8">
                  <c:v>Transitional forest/ shrub   </c:v>
                </c:pt>
                <c:pt idx="9">
                  <c:v>Vineyards and orchards  </c:v>
                </c:pt>
              </c:strCache>
            </c:strRef>
          </c:cat>
          <c:val>
            <c:numRef>
              <c:f>Sheet1!$F$5:$F$14</c:f>
              <c:numCache>
                <c:formatCode>General</c:formatCode>
                <c:ptCount val="10"/>
                <c:pt idx="0">
                  <c:v>3288</c:v>
                </c:pt>
                <c:pt idx="1">
                  <c:v>6777.54</c:v>
                </c:pt>
                <c:pt idx="2">
                  <c:v>395.1</c:v>
                </c:pt>
                <c:pt idx="3">
                  <c:v>8232.8799999999483</c:v>
                </c:pt>
                <c:pt idx="4">
                  <c:v>203.48000000000027</c:v>
                </c:pt>
                <c:pt idx="5">
                  <c:v>110.16</c:v>
                </c:pt>
                <c:pt idx="6">
                  <c:v>28.51</c:v>
                </c:pt>
                <c:pt idx="7">
                  <c:v>194.53</c:v>
                </c:pt>
                <c:pt idx="8">
                  <c:v>30.23</c:v>
                </c:pt>
                <c:pt idx="9">
                  <c:v>160.1</c:v>
                </c:pt>
              </c:numCache>
            </c:numRef>
          </c:val>
        </c:ser>
        <c:ser>
          <c:idx val="1"/>
          <c:order val="1"/>
          <c:tx>
            <c:v>ha </c:v>
          </c:tx>
          <c:explosion val="25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CE2AB8DD-AF1F-40B6-9DC2-AAE25067143E}" type="datetimeFigureOut">
              <a:rPr lang="de-CH" smtClean="0">
                <a:latin typeface="TCS Museo Sans" panose="02000000000000000000" pitchFamily="2" charset="0"/>
              </a:rPr>
              <a:pPr/>
              <a:t>23.01.2020</a:t>
            </a:fld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AEF9C7D2-D550-4DB0-93DE-9F4E26EF7A50}" type="slidenum">
              <a:rPr lang="de-CH" smtClean="0">
                <a:latin typeface="TCS Museo Sans" panose="02000000000000000000" pitchFamily="2" charset="0"/>
              </a:rPr>
              <a:pPr/>
              <a:t>‹#›</a:t>
            </a:fld>
            <a:endParaRPr lang="de-CH" dirty="0">
              <a:latin typeface="TCS Museo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7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>
                <a:latin typeface="TCS Museo Sans" panose="02000000000000000000" pitchFamily="2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>
                <a:latin typeface="TCS Museo Sans" panose="02000000000000000000" pitchFamily="2" charset="0"/>
              </a:defRPr>
            </a:lvl1pPr>
          </a:lstStyle>
          <a:p>
            <a:fld id="{8338DBC8-3447-464E-8661-4728F7EF1145}" type="datetimeFigureOut">
              <a:rPr lang="de-CH" smtClean="0"/>
              <a:pPr/>
              <a:t>23.01.2020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5680" tIns="47840" rIns="95680" bIns="4784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>
                <a:latin typeface="TCS Museo Sans" panose="02000000000000000000" pitchFamily="2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>
                <a:latin typeface="TCS Museo Sans" panose="02000000000000000000" pitchFamily="2" charset="0"/>
              </a:defRPr>
            </a:lvl1pPr>
          </a:lstStyle>
          <a:p>
            <a:fld id="{567A31BC-9670-43F9-A843-B0530F08883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451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31BC-9670-43F9-A843-B0530F08883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532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jpg"/><Relationship Id="rId7" Type="http://schemas.openxmlformats.org/officeDocument/2006/relationships/image" Target="../media/image5.tif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,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DDE6237-F645-F34C-99F2-A275CF877F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528" y="1772816"/>
            <a:ext cx="3888432" cy="2232248"/>
          </a:xfrm>
        </p:spPr>
        <p:txBody>
          <a:bodyPr tIns="0">
            <a:noAutofit/>
          </a:bodyPr>
          <a:lstStyle>
            <a:lvl1pPr>
              <a:lnSpc>
                <a:spcPct val="95000"/>
              </a:lnSpc>
              <a:defRPr sz="2800" b="1" i="0" baseline="0">
                <a:solidFill>
                  <a:srgbClr val="028979"/>
                </a:solidFill>
                <a:latin typeface="Arial"/>
                <a:cs typeface="Arial"/>
              </a:defRPr>
            </a:lvl1pPr>
          </a:lstStyle>
          <a:p>
            <a:r>
              <a:rPr lang="fr-FR" noProof="0" dirty="0" err="1"/>
              <a:t>Presentation</a:t>
            </a:r>
            <a:r>
              <a:rPr lang="fr-FR" noProof="0" dirty="0"/>
              <a:t> </a:t>
            </a:r>
            <a:r>
              <a:rPr lang="fr-FR" noProof="0" dirty="0" err="1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692997"/>
            <a:ext cx="3960440" cy="8640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30000"/>
              </a:lnSpc>
              <a:spcAft>
                <a:spcPts val="0"/>
              </a:spcAft>
              <a:defRPr sz="1600" b="0" i="0" baseline="0">
                <a:solidFill>
                  <a:srgbClr val="02897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H" noProof="0" dirty="0"/>
              <a:t>Place, </a:t>
            </a:r>
            <a:r>
              <a:rPr lang="fr-CH" noProof="0" dirty="0" err="1"/>
              <a:t>name</a:t>
            </a:r>
            <a:r>
              <a:rPr lang="fr-CH" noProof="0" dirty="0"/>
              <a:t>, date</a:t>
            </a:r>
            <a:br>
              <a:rPr lang="fr-CH" noProof="0" dirty="0"/>
            </a:br>
            <a:endParaRPr lang="fr-CH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05CCD19-33D3-7944-8923-24F416BBFB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520" y="5520651"/>
            <a:ext cx="2448272" cy="11857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090B24E-D950-AC4D-9B8E-7A70382583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16416" y="5909573"/>
            <a:ext cx="780844" cy="7808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4B46A80-ADE5-6A46-9740-EBE28B2707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56865" y="5867224"/>
            <a:ext cx="1549010" cy="5861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7D63509-9B4F-D944-AE08-A045367B54C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04472" y="5729935"/>
            <a:ext cx="607372" cy="86409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4D566C6-46A5-9B48-980A-6CB628B25BE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25217" y="5652169"/>
            <a:ext cx="1271857" cy="9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C09607-9BA5-184B-A0EE-CB6641C0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40FB3D8-39B3-5E47-868B-1BFFDE07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98A1752-3D34-E74D-8FC7-CED1D3A1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319F3F7-65AF-E545-B810-BD3E3782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84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26E85CB1-11C3-8845-A4F2-5BE9A96AC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CE639B1-A407-D74F-9143-70DBD4E6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566BDCB-D53A-D94C-8198-5B24C8EF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48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DF2A6F9-0990-7344-B760-B2AB23D2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B9EA617-1043-124D-BE30-FE1C9020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7A214EB-147A-054F-BC32-2C468A8BE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3513B75-8A43-784A-8B4D-B7702CFE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5F07F2A-6E1D-B747-AC85-C42FABE5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0BEC871-4E46-C144-A69A-731A590F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188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6827D51-F3F0-AE40-8ACB-A837AAE1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D146B8E5-67A8-334B-A4D0-E6D83E66B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ED82090-91C9-BD4E-89E8-6AA91780A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7F6EA2D-DFC2-D241-87AD-4A202B3D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B46A47F-CD25-204F-B1A7-5D24F391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73EBD98-C34C-DA4A-B92E-CB47DB08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64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8F19D2-31E4-B743-9910-56B93543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BF2F7B6-019B-BE42-BF57-DE44DDA69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7C93466-2F69-7E43-8DEF-01FC2F4C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726C559-0AE4-AF45-8147-EAD343E3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64E3C0C-3C22-F14F-AD00-3B99752E1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70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FAF9555-5D73-044F-AAB7-1C27ADDD4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079BCC8-A296-8947-ADEE-B8198161E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97701BA-BD17-EB4F-90B8-890B6ADD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167A5A-DDF1-8D47-9311-ED3CF141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1D62B4D-540E-5948-B4CB-5647AFA3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193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C963BB-2AA1-1F43-B7A1-53F0AE901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00F1460-C6FA-3546-AF7B-2EE0ACD3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187B126-D3F7-DA4C-83D7-A25BB9A7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43D712E-12B4-1840-A05C-26E7FC2B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5008BC1-462E-E348-A7BF-84115889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178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B5791D-0236-7247-94D8-99A5120F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BC9F8F7-EC67-8948-BB97-E5035E28F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5A0DE04-9455-F945-8B71-AFC5F100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769C1F2-D2CF-6E42-9FDA-B567352E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EDD06AE-A2B4-5A4B-9128-77575A00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21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3863EB-1428-5F4C-AC8D-2FAA517C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9204FD2-3784-E04E-85D6-0B20377EC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1E2076F-7CB3-BF48-B94D-5A96D6E1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FADBA83-1715-A947-927B-B6EC3F4A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305F443-B78C-7B46-B0B3-6F3B148C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4468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C5FA68-130E-6F4E-BD31-75B5F781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4A5A9B3-1F70-4442-AF95-82B03DF1D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3FDEC76-1262-3A4E-B65A-FA8690ED3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E622422-8E93-3C42-AECA-89A8D8BB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7D16FEE-FF4E-374F-A4DE-423B7E49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AA99C86-FD47-1B44-AA21-BEB28BFB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65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exte, 1 colonn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0"/>
          <p:cNvSpPr>
            <a:spLocks noGrp="1"/>
          </p:cNvSpPr>
          <p:nvPr>
            <p:ph sz="quarter" idx="14" hasCustomPrompt="1"/>
          </p:nvPr>
        </p:nvSpPr>
        <p:spPr bwMode="auto">
          <a:xfrm>
            <a:off x="287338" y="2564904"/>
            <a:ext cx="8569325" cy="3987096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1000"/>
              </a:spcAft>
              <a:defRPr sz="2000" b="0">
                <a:solidFill>
                  <a:srgbClr val="000000"/>
                </a:solidFill>
                <a:latin typeface="Arial"/>
                <a:cs typeface="Arial"/>
              </a:defRPr>
            </a:lvl1pPr>
            <a:lvl2pPr marL="270000" indent="-270000" defTabSz="270000">
              <a:spcAft>
                <a:spcPts val="1000"/>
              </a:spcAft>
              <a:buClr>
                <a:srgbClr val="3C6380"/>
              </a:buClr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cs typeface="Arial"/>
              </a:defRPr>
            </a:lvl2pPr>
            <a:lvl3pPr marL="540000" indent="-270000" defTabSz="270000">
              <a:spcAft>
                <a:spcPts val="1000"/>
              </a:spcAft>
              <a:buClrTx/>
              <a:buFont typeface="Courier New" panose="02070309020205020404" pitchFamily="49" charset="0"/>
              <a:buChar char="o"/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 marL="810000" indent="-270000" defTabSz="270000">
              <a:spcAft>
                <a:spcPts val="100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/>
                <a:cs typeface="Arial"/>
              </a:defRPr>
            </a:lvl4pPr>
            <a:lvl5pPr marL="1080000" indent="-270000" defTabSz="270000">
              <a:spcAft>
                <a:spcPts val="100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7pPr marL="270000" indent="-270000">
              <a:spcAft>
                <a:spcPts val="1000"/>
              </a:spcAft>
              <a:defRPr/>
            </a:lvl7pPr>
          </a:lstStyle>
          <a:p>
            <a:pPr lvl="0"/>
            <a:r>
              <a:rPr lang="fr-CH" noProof="0" dirty="0"/>
              <a:t>Texte 1 colonne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noProof="0" dirty="0"/>
              <a:t>Diapositive de texte, 1 colonne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32B9C27-94AE-2F42-9137-F9F54441F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7461" y="0"/>
            <a:ext cx="1366539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35C45C2-8BE8-224D-A2EC-268562CF0E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984" y="5091189"/>
            <a:ext cx="1246520" cy="1650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CDBDC0D-7D66-8645-A343-155BBDB2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70D8EDA-9747-5642-A0C7-625955955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A8B38CA-F453-D340-B66F-521504994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49C9A9C-3006-ED46-90AB-AF96730C3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143C223-40D6-7B42-8D93-1130D049F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254FCB0-056D-6A4B-BB8E-26BE213F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5F6B240-B379-4F47-BF3B-A52B12CD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C4B201BC-B739-5C4E-9893-B808678F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748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E2279D5-0895-494C-81F8-F6A27BF2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63153ED-2BAC-1C48-8F8A-DDBC2764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38A9835-0A07-F44D-BB9F-B54D8738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120ACA3-722A-9F40-930C-127C2B6E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192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12A5A48-769E-8E48-AB87-C4A09E5F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CB86573C-E517-8041-891A-026A2D2E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38BE3BA-BC34-A14D-ABF9-BEF58B31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477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234630-ADB7-654C-8774-078D9F35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9976C0F-D66B-AC42-B70E-E6F79824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8C8D414-5FAE-1740-8DE9-42AC5983A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2626FC6-433F-7943-B726-0CC3E1FF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5E53835-A246-C447-9274-22439820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86167C0-F4D2-694C-AE53-39A64228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055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E69BF77-BBDC-1B41-95F6-C5B196B1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FA06BB6A-1BB5-E042-944B-5886F706F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B3694BD-4CCA-7F47-8E5E-EBC6AA425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E45F0D4-B96F-AC4D-85BA-2B15F6B9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075FD55-1DD3-C546-9B62-5601F479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7352119-AF90-7C4C-9502-420DF8E5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242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9376D2-BDF5-2B4A-ABA2-735E30C7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F94320C-6989-904B-9C8D-3CABD795A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6AF2FEE-DAB4-7E4D-9A4D-7A88CBDA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6094D10-FF09-7A42-8AFE-593D7041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D0DA89F-2F4A-9749-84CE-2773B860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24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33EDED4-A6E5-2041-AD76-F99C7AFA6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695651A-2DA5-D245-86AC-B5AD5AA9D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029E971-4C72-CE4C-9353-A482A98B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7E9B-B1E7-0448-8F6C-6725B4BF6A4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ABB254F-57EC-2F49-9EA2-77D343F8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D0B9644-5269-144E-BEDE-D8CE8820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122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165517-409E-5A41-961E-7AD28D17D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6BC6EE7-8417-7F49-AEC0-F0636AE75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5FDBCAB-DDE3-4F40-B753-792361EA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DEF636A-9DDC-DD41-8889-42A54EF6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1476CA9-DFAA-3248-ADA8-AE98E057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070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2F4BD0B-B53F-0F4B-ABFE-081F4765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8D3152B-7AD7-1145-8D6D-71912DBBE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627F63E-04F6-BF4C-A1E2-8FC595E0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AF6228F-08B2-E245-A2DA-066597E3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DF3AE58-7482-D54E-B1C4-1CDEC8A0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3633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4AB910-FC96-DC44-979B-5916AAB7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797CDFB-9C19-434F-BBDE-DCD82F65D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3F048F7-8F6C-DF41-B828-215055D4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0742D4D-EC87-EB40-A1DC-4144B1FA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F72217-796D-0948-8D3B-67077AFC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641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exte, 2 colonne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9"/>
          <p:cNvSpPr>
            <a:spLocks noGrp="1"/>
          </p:cNvSpPr>
          <p:nvPr>
            <p:ph sz="quarter" idx="14" hasCustomPrompt="1"/>
          </p:nvPr>
        </p:nvSpPr>
        <p:spPr bwMode="auto">
          <a:xfrm>
            <a:off x="287338" y="2564904"/>
            <a:ext cx="4140000" cy="368986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900"/>
              </a:spcAft>
              <a:defRPr sz="2000" b="1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900"/>
              </a:spcAft>
              <a:buClr>
                <a:srgbClr val="3C6380"/>
              </a:buClr>
              <a:buFont typeface="Arial"/>
              <a:buChar char="•"/>
              <a:defRPr sz="20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900"/>
              </a:spcAft>
              <a:buFont typeface="Courier New" panose="02070309020205020404" pitchFamily="49" charset="0"/>
              <a:buChar char="o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900"/>
              </a:spcAft>
              <a:buClr>
                <a:srgbClr val="FFCC00"/>
              </a:buClr>
              <a:buFont typeface="Arial"/>
              <a:buChar char="•"/>
              <a:defRPr sz="12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/>
              <a:t>Première colonne de texte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14" name="Inhaltsplatzhalter 9"/>
          <p:cNvSpPr>
            <a:spLocks noGrp="1"/>
          </p:cNvSpPr>
          <p:nvPr>
            <p:ph sz="quarter" idx="20" hasCustomPrompt="1"/>
          </p:nvPr>
        </p:nvSpPr>
        <p:spPr bwMode="auto">
          <a:xfrm>
            <a:off x="4716463" y="2564904"/>
            <a:ext cx="4140000" cy="368986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900"/>
              </a:spcAft>
              <a:defRPr sz="2000" b="1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900"/>
              </a:spcAft>
              <a:buClr>
                <a:srgbClr val="3C6380"/>
              </a:buClr>
              <a:buFont typeface="Arial"/>
              <a:buChar char="•"/>
              <a:defRPr sz="20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900"/>
              </a:spcAft>
              <a:buFont typeface="Courier New" panose="02070309020205020404" pitchFamily="49" charset="0"/>
              <a:buChar char="o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900"/>
              </a:spcAft>
              <a:buClr>
                <a:srgbClr val="FFCC00"/>
              </a:buClr>
              <a:buFont typeface="Arial"/>
              <a:buChar char="•"/>
              <a:defRPr sz="12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/>
              <a:t>Deuxième colonne de texte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Diapositive de texte, 2 colonnes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2123FEC-B061-BC4F-9523-E2FE1B256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7461" y="0"/>
            <a:ext cx="1366539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804F30E-320D-8B4A-980F-29D41835E5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984" y="4615101"/>
            <a:ext cx="1246520" cy="1650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5A4814C-97B7-354C-BEBA-6358E531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BC9C2A5-C34B-6448-80E1-9F430966F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991DB0C-1352-354A-ABA3-3E882A49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59E0C47-6BB6-6E4C-8204-5831BF2D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6E6DD49-C883-6D43-8D38-F9FEDEF0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2AA4EED-33E0-C443-AB85-E7F92227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820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4B5612B-14E5-1B41-822D-BF59325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6520A93-0D2C-2345-8030-DEACA78B2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93DF6D7-9A16-BD4B-8FE3-9FEEC7146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8B5639E-B7D8-294C-BAA3-40C91F309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D692BE52-1F24-5B47-A6DF-B03BC2179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A9CED62E-1913-264C-877E-E16358B3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B7E274F5-6BD0-1A4B-BA78-B96CC3C8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9E7DEA1-4AF5-5C4E-AADF-2A8A9F2C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1113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ED42018-F79E-7A4A-BA8B-986B2F3B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598B416-E63A-7940-A02D-68D0DEDC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22DBDDE-7896-BF48-81D6-52F2BB43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E34E0B8-DFBE-3C46-8BB1-C51B6920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293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A9B61EB-6C7C-5D4C-986A-E5568671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D221D98-568D-224D-B16B-BC41F751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3C57AC5-0463-4848-88AA-F050D3F0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0419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D8A23C1-9E31-9F40-BCB1-9491B140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78D01CC-7C4A-4045-9F0E-44909836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41C4649-8CA7-2443-9507-BEF7CFE18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08992DB-6412-2349-AC6F-1513DA8E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B780E90-6966-AF42-A747-0C9FFF7B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4601DC7-A6AD-7044-8BAA-23E6AB21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709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B8199E-ABC4-9A41-A750-7F5A430C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CBA4640-F045-F443-BE48-092B9FD2C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00DC86C-AC2B-5146-BF7E-477B122D4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80CC59E-835E-FE4F-8C7C-90724542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8CBA03A-13EB-0945-9540-38ABD38A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2796EE8-9D7E-2D40-9313-87C064E4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274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94D2AB-7647-A042-8008-EC828896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3B56485-E455-F54C-80A7-509BD0298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A718790-0476-9D43-9BE6-34A21C5A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48A9F66-BE2A-9440-B1D0-EF5EA1CC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77831D0-5A8D-B143-9A22-2996F59E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028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97D51737-4A0E-974E-84FF-D5B561BD3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46571B9-6171-F142-A2B5-D11DD8717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8475AE0-9A67-884B-BE6A-D064913C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2E0D-0242-0349-AF50-D8890BA0D9C1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325248B-4C1C-4842-A30B-F66535F1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0F4706E-F3E7-2548-AD64-03EE026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8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, 2 col. var.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9"/>
          <p:cNvSpPr>
            <a:spLocks noGrp="1"/>
          </p:cNvSpPr>
          <p:nvPr>
            <p:ph sz="quarter" idx="20" hasCustomPrompt="1"/>
          </p:nvPr>
        </p:nvSpPr>
        <p:spPr bwMode="auto">
          <a:xfrm>
            <a:off x="6192837" y="2564904"/>
            <a:ext cx="2663625" cy="3672408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800"/>
              </a:spcAft>
              <a:defRPr sz="1600" b="0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800"/>
              </a:spcAft>
              <a:buClr>
                <a:srgbClr val="3C6380"/>
              </a:buClr>
              <a:buFont typeface="Arial"/>
              <a:buChar char="•"/>
              <a:defRPr sz="16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800"/>
              </a:spcAft>
              <a:buFont typeface="Frutiger 45 Light" pitchFamily="34" charset="0"/>
              <a:buChar char="–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800"/>
              </a:spcAft>
              <a:buClr>
                <a:srgbClr val="FFCC00"/>
              </a:buClr>
              <a:buFont typeface="Arial"/>
              <a:buChar char="•"/>
              <a:defRPr sz="16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/>
              <a:t>Deuxième colonne de texte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noProof="0" dirty="0"/>
              <a:t>Diapositive de texte, 2 colonnes, variante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87338" y="2564904"/>
            <a:ext cx="5616000" cy="3672408"/>
          </a:xfrm>
          <a:prstGeom prst="rect">
            <a:avLst/>
          </a:prstGeom>
        </p:spPr>
        <p:txBody>
          <a:bodyPr lIns="0" tIns="0" rIns="0" bIns="0"/>
          <a:lstStyle>
            <a:lvl1pPr marL="396000" indent="-396000" defTabSz="270000">
              <a:spcAft>
                <a:spcPts val="1000"/>
              </a:spcAft>
              <a:buFont typeface="+mj-lt"/>
              <a:buAutoNum type="arabicPeriod"/>
              <a:defRPr sz="2000" b="1">
                <a:latin typeface="Arial"/>
                <a:cs typeface="Arial"/>
              </a:defRPr>
            </a:lvl1pPr>
            <a:lvl2pPr marL="666000" indent="-270000" defTabSz="270000">
              <a:spcAft>
                <a:spcPts val="1000"/>
              </a:spcAft>
              <a:buClr>
                <a:srgbClr val="3C6380"/>
              </a:buClr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936000" indent="-270000" defTabSz="270000">
              <a:spcAft>
                <a:spcPts val="1000"/>
              </a:spcAft>
              <a:buClrTx/>
              <a:buFont typeface="Courier New" panose="02070309020205020404" pitchFamily="49" charset="0"/>
              <a:buChar char="o"/>
              <a:defRPr sz="1600">
                <a:latin typeface="Arial"/>
                <a:cs typeface="Arial"/>
              </a:defRPr>
            </a:lvl3pPr>
            <a:lvl4pPr marL="1206000" indent="-270000" defTabSz="270000">
              <a:spcAft>
                <a:spcPts val="1000"/>
              </a:spcAft>
              <a:buClr>
                <a:srgbClr val="FFCC00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>
              <a:buFont typeface="Frutiger 45 Light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fr-CH" noProof="0" dirty="0"/>
              <a:t>Numérotation</a:t>
            </a:r>
          </a:p>
          <a:p>
            <a:pPr lvl="1"/>
            <a:r>
              <a:rPr lang="fr-CH" noProof="0" dirty="0"/>
              <a:t>Deuxième niveau</a:t>
            </a:r>
          </a:p>
          <a:p>
            <a:pPr lvl="2"/>
            <a:r>
              <a:rPr lang="fr-CH" noProof="0" dirty="0"/>
              <a:t>Troisième niveau</a:t>
            </a:r>
          </a:p>
          <a:p>
            <a:pPr lvl="3"/>
            <a:r>
              <a:rPr lang="fr-CH" noProof="0" dirty="0"/>
              <a:t>Quatrième niveau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1BEEE3F-FAC1-B744-AD27-5EBA7C029B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7461" y="0"/>
            <a:ext cx="1366539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48769B4-EECC-B640-AD3E-C57BEFD96B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984" y="5091189"/>
            <a:ext cx="1246520" cy="16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0C3B1FC-5E4E-6847-B81D-21ED83BBA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68DDC06A-6746-6B43-B9B5-503030480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7F039CA-3737-EA47-8ADE-ED36C190A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4EB23AA-A1F6-194C-A64F-9051F456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5143FBE-5060-CE42-A9CF-6238913C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641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506387B-661B-2048-9517-20E156A2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BC7F3D5-EACC-C140-B836-143044CC8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9CA5EA7-63E4-5F41-8F1F-AFC6DD68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52AA7E8-F983-824C-BCF9-109D4ED5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6408A30-7AFC-D04C-B0DF-9B3EEED8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06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1946F6-42C5-DF42-A97B-D06687B1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CC37BA2-70E2-C24D-93A1-34857743A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E74C80F-AB43-D74F-93F4-23CDF44C5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C5C6D52-5DB9-A242-8EE7-83117F58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7B14C34-5CE2-2747-8B76-04B3C7AD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781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40C34A-B57C-A04A-8FDF-8F2DFC68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7A327BC-226F-DD42-AE77-AA0A053EA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0331E64-26FA-9040-BB83-AB8BBE168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22D5B3E-BC2B-B344-BE2C-32CC7BBA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F571EE4-AA6D-DE43-A85A-BFE276C4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727257B-29E9-604A-AD40-6035882D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8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CD1D4D6-0528-1546-BF0F-DCCCDA82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C0FB4D-4356-8245-9E1C-56CBE639D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ABCD6F6-F84B-6E48-A22B-C3FEE66E4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F0377AE-23D0-6C40-AC0E-1D17EE010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64A8C8C9-F0A8-374E-ABFC-1F22BEB55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7E4F26FF-BFBC-1D44-9EE0-B091205D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E8BF5-FE87-944F-A940-E1235DB15FC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3037219-DA2B-2849-9FA4-772C52AD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8C435CE0-DED9-3543-AFE3-E585163F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23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sterTitel"/>
          <p:cNvSpPr>
            <a:spLocks noGrp="1"/>
          </p:cNvSpPr>
          <p:nvPr>
            <p:ph type="title"/>
          </p:nvPr>
        </p:nvSpPr>
        <p:spPr bwMode="auto">
          <a:xfrm>
            <a:off x="288000" y="1628800"/>
            <a:ext cx="7488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CH" noProof="0" dirty="0" err="1"/>
              <a:t>Titel</a:t>
            </a:r>
            <a:r>
              <a:rPr lang="fr-CH" noProof="0" dirty="0"/>
              <a:t> </a:t>
            </a:r>
            <a:r>
              <a:rPr lang="fr-CH" noProof="0" dirty="0" err="1"/>
              <a:t>durch</a:t>
            </a:r>
            <a:r>
              <a:rPr lang="fr-CH" noProof="0" dirty="0"/>
              <a:t> </a:t>
            </a:r>
            <a:r>
              <a:rPr lang="fr-CH" noProof="0" dirty="0" err="1"/>
              <a:t>Klicken</a:t>
            </a:r>
            <a:r>
              <a:rPr lang="fr-CH" noProof="0" dirty="0"/>
              <a:t> </a:t>
            </a:r>
            <a:r>
              <a:rPr lang="fr-CH" noProof="0" dirty="0" err="1"/>
              <a:t>hinzufügen</a:t>
            </a:r>
            <a:endParaRPr lang="fr-CH" noProof="0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352000" y="6660000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5" r:id="rId2"/>
    <p:sldLayoutId id="2147483686" r:id="rId3"/>
    <p:sldLayoutId id="2147483700" r:id="rId4"/>
  </p:sldLayoutIdLst>
  <p:hf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lang="de-CH" sz="2400" b="1" i="0">
          <a:solidFill>
            <a:srgbClr val="3C6380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defRPr sz="2100">
          <a:solidFill>
            <a:srgbClr val="000000"/>
          </a:solidFill>
          <a:latin typeface="Arial" pitchFamily="-123" charset="0"/>
          <a:ea typeface="+mn-ea"/>
          <a:cs typeface="+mn-cs"/>
        </a:defRPr>
      </a:lvl1pPr>
      <a:lvl2pPr marL="2667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2pPr>
      <a:lvl3pPr marL="5334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3pPr>
      <a:lvl4pPr marL="815975" indent="-280988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4pPr>
      <a:lvl5pPr marL="10747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5pPr>
      <a:lvl6pPr marL="15319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6pPr>
      <a:lvl7pPr marL="19891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7pPr>
      <a:lvl8pPr marL="24463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8pPr>
      <a:lvl9pPr marL="29035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BB15BC0-E187-DD43-A3D6-222752AD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AE5C8DE-A840-D840-8925-9C45AE252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587F58E-1ECA-A74D-B1D1-88CDE8EAC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E8BF5-FE87-944F-A940-E1235DB15FC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B370F8F-C482-0247-82D2-255D80583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A2B562F-56B8-3F4D-8041-D1736D9DF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0492-6B49-E54C-A7F3-E9D8EA8ADD7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7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4D060A7-23ED-6143-8533-796A463E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C368CD3-E77D-DB4F-B72C-715ED6EE1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5BF756F-68B5-534F-B1C8-2AEB32AEA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7E9B-B1E7-0448-8F6C-6725B4BF6A45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4B9FEE6-377C-874C-A0E3-73EFFDAB5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2FEA5DC-F54C-A84E-AAF2-43FAA4AF0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4C9B-3E9E-BA42-B70E-701B00EC8FF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90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5070A157-2F06-0C48-9FEE-5A443B73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16DE620-090D-364F-B4EC-8C3357594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60AE9A2-9A30-9B45-BE14-C9E5DE838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22E0D-0242-0349-AF50-D8890BA0D9C1}" type="datetimeFigureOut">
              <a:rPr lang="fr-FR" smtClean="0"/>
              <a:t>23/01/2020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55CD262-5B91-B143-AF57-BC798FA0A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BED91B6-EB5C-4546-8921-019180C9A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4B251-F43B-0946-AAE1-3AE8282E63C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77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/,%20https/::www.ramsar.org:news:wetlands-worlds-most-valuable-ecosystem-disappearing-three-times-faster-than-forests-warns-new" TargetMode="External"/><Relationship Id="rId13" Type="http://schemas.openxmlformats.org/officeDocument/2006/relationships/hyperlink" Target="https://www.ramsar.org/" TargetMode="External"/><Relationship Id="rId3" Type="http://schemas.openxmlformats.org/officeDocument/2006/relationships/hyperlink" Target="https://www.ramsar.org/resources/ramsar-fact-sheets" TargetMode="External"/><Relationship Id="rId7" Type="http://schemas.openxmlformats.org/officeDocument/2006/relationships/hyperlink" Target="https://www.ramsar.org/news/the-worth-of-wetlands-understanding-the-monetary-value-of-global-wetlands" TargetMode="External"/><Relationship Id="rId12" Type="http://schemas.openxmlformats.org/officeDocument/2006/relationships/hyperlink" Target="https://ipbes.net/global-assessment" TargetMode="External"/><Relationship Id="rId2" Type="http://schemas.openxmlformats.org/officeDocument/2006/relationships/hyperlink" Target="https://www.cbd.int/convention/articles/?a=cbd-02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watch?v=CyuEbc3t2XI&amp;list=PLhmlOkoIje7Mk4bus25eSIxXAxTPqXAyi&amp;index=3" TargetMode="External"/><Relationship Id="rId11" Type="http://schemas.openxmlformats.org/officeDocument/2006/relationships/hyperlink" Target="https://www.un.org/sustainabledevelopment/blog/2019/05/nature-decline-unprecedented-report/" TargetMode="External"/><Relationship Id="rId5" Type="http://schemas.openxmlformats.org/officeDocument/2006/relationships/hyperlink" Target="https://www.ramsar.org/news/wetlands-worlds-most-valuable-ecosystem-disappearing-three-times-faster-than-forests-warns-new" TargetMode="External"/><Relationship Id="rId10" Type="http://schemas.openxmlformats.org/officeDocument/2006/relationships/hyperlink" Target="https://www.global-wetland-outlook.ramsar.org/outlook" TargetMode="External"/><Relationship Id="rId4" Type="http://schemas.openxmlformats.org/officeDocument/2006/relationships/hyperlink" Target="https://www.global-wetland-outlook.ramsar.org/" TargetMode="External"/><Relationship Id="rId9" Type="http://schemas.openxmlformats.org/officeDocument/2006/relationships/hyperlink" Target="https://wwf.panda.org/wwf_news/?282370/Living-Planet-Report-201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0040" y="260648"/>
            <a:ext cx="5580112" cy="1512168"/>
          </a:xfrm>
        </p:spPr>
        <p:txBody>
          <a:bodyPr/>
          <a:lstStyle/>
          <a:p>
            <a:r>
              <a:rPr lang="fr-CH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fr-CH" dirty="0">
                <a:latin typeface="Arial" charset="0"/>
                <a:ea typeface="Arial" charset="0"/>
                <a:cs typeface="Arial" charset="0"/>
              </a:rPr>
            </a:br>
            <a:r>
              <a:rPr lang="ro-RO" sz="4400" dirty="0" smtClean="0">
                <a:latin typeface="Arial" charset="0"/>
                <a:ea typeface="Arial" charset="0"/>
                <a:cs typeface="Arial" charset="0"/>
              </a:rPr>
              <a:t>Biodiversitatea zonelor umede</a:t>
            </a:r>
            <a:r>
              <a:rPr lang="fr-CH" sz="4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fr-CH" sz="4000" dirty="0">
                <a:latin typeface="Arial" charset="0"/>
                <a:ea typeface="Arial" charset="0"/>
                <a:cs typeface="Arial" charset="0"/>
              </a:rPr>
            </a:br>
            <a:r>
              <a:rPr lang="ro-RO" sz="4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ro-RO" sz="4000" dirty="0" smtClean="0">
                <a:latin typeface="Arial" charset="0"/>
                <a:ea typeface="Arial" charset="0"/>
                <a:cs typeface="Arial" charset="0"/>
              </a:rPr>
            </a:br>
            <a:r>
              <a:rPr lang="ro-RO" sz="4000" dirty="0" smtClean="0">
                <a:solidFill>
                  <a:srgbClr val="005851"/>
                </a:solidFill>
                <a:latin typeface="Arial" charset="0"/>
                <a:ea typeface="Arial" charset="0"/>
                <a:cs typeface="Arial" charset="0"/>
              </a:rPr>
              <a:t>De ce contează?</a:t>
            </a:r>
            <a:endParaRPr lang="fr-CH" sz="4000" dirty="0">
              <a:solidFill>
                <a:srgbClr val="00585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14" y="5693853"/>
            <a:ext cx="746206" cy="755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142186" y="6552405"/>
            <a:ext cx="673261" cy="14619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ro-RO" sz="1000" b="1" kern="0" dirty="0" smtClean="0">
                <a:solidFill>
                  <a:schemeClr val="bg1"/>
                </a:solidFill>
              </a:rPr>
              <a:t>A.P. M. Iaşi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5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CH" dirty="0"/>
          </a:p>
        </p:txBody>
      </p:sp>
      <p:pic>
        <p:nvPicPr>
          <p:cNvPr id="6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" y="2348880"/>
            <a:ext cx="7687200" cy="40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9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813592" y="4077072"/>
            <a:ext cx="1128713" cy="2333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indent="-226800" defTabSz="226800" eaLnBrk="0" hangingPunct="0">
              <a:lnSpc>
                <a:spcPct val="95000"/>
              </a:lnSpc>
              <a:spcAft>
                <a:spcPts val="0"/>
              </a:spcAft>
              <a:defRPr/>
            </a:pPr>
            <a:r>
              <a:rPr lang="ro-RO" sz="1600" b="1" kern="0" dirty="0">
                <a:solidFill>
                  <a:srgbClr val="0F635F"/>
                </a:solidFill>
                <a:latin typeface="Book Antiqua" pitchFamily="18" charset="0"/>
                <a:cs typeface="+mn-cs"/>
              </a:rPr>
              <a:t>Restaurează</a:t>
            </a:r>
            <a:endParaRPr lang="fr-FR" sz="1600" b="1" kern="0" dirty="0">
              <a:solidFill>
                <a:srgbClr val="0F635F"/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8" name="ZoneTexte 10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3384972" y="4077071"/>
            <a:ext cx="1060450" cy="2333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indent="-226800" defTabSz="226800" eaLnBrk="0" hangingPunct="0">
              <a:lnSpc>
                <a:spcPct val="95000"/>
              </a:lnSpc>
              <a:spcAft>
                <a:spcPts val="0"/>
              </a:spcAft>
              <a:defRPr/>
            </a:pPr>
            <a:r>
              <a:rPr lang="ro-RO" sz="1600" b="1" kern="0" dirty="0">
                <a:solidFill>
                  <a:srgbClr val="0F635F"/>
                </a:solidFill>
                <a:latin typeface="Book Antiqua" pitchFamily="18" charset="0"/>
                <a:cs typeface="+mn-cs"/>
              </a:rPr>
              <a:t>Păstrează</a:t>
            </a:r>
            <a:endParaRPr lang="fr-FR" sz="1600" b="1" kern="0" dirty="0">
              <a:solidFill>
                <a:srgbClr val="0F635F"/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9" name="ZoneTexte 11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5262512" y="3960390"/>
            <a:ext cx="2303463" cy="466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indent="-226800" algn="ctr" defTabSz="226800" eaLnBrk="0" hangingPunct="0">
              <a:lnSpc>
                <a:spcPct val="95000"/>
              </a:lnSpc>
              <a:spcAft>
                <a:spcPts val="0"/>
              </a:spcAft>
              <a:defRPr/>
            </a:pPr>
            <a:r>
              <a:rPr lang="ro-RO" sz="1600" b="1" kern="0" dirty="0">
                <a:solidFill>
                  <a:srgbClr val="0F635F"/>
                </a:solidFill>
                <a:latin typeface="Book Antiqua" pitchFamily="18" charset="0"/>
                <a:cs typeface="+mn-cs"/>
              </a:rPr>
              <a:t>Utilizează cu înţelepciune</a:t>
            </a:r>
            <a:endParaRPr lang="fr-FR" sz="1600" b="1" kern="0" dirty="0">
              <a:solidFill>
                <a:srgbClr val="0F635F"/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0" name="ZoneTexte 12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934241" y="5949280"/>
            <a:ext cx="887413" cy="234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indent="-226800" defTabSz="226800" eaLnBrk="0" hangingPunct="0">
              <a:lnSpc>
                <a:spcPct val="95000"/>
              </a:lnSpc>
              <a:spcAft>
                <a:spcPts val="0"/>
              </a:spcAft>
              <a:defRPr/>
            </a:pPr>
            <a:r>
              <a:rPr lang="ro-RO" sz="1600" b="1" kern="0" dirty="0">
                <a:solidFill>
                  <a:srgbClr val="0F635F"/>
                </a:solidFill>
                <a:latin typeface="Book Antiqua" pitchFamily="18" charset="0"/>
                <a:cs typeface="+mn-cs"/>
              </a:rPr>
              <a:t>Nu drena</a:t>
            </a:r>
            <a:endParaRPr lang="fr-FR" sz="1600" b="1" kern="0" dirty="0">
              <a:solidFill>
                <a:srgbClr val="0F635F"/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1" name="ZoneTexte 13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3024187" y="5949280"/>
            <a:ext cx="1654175" cy="234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indent="-226800" defTabSz="226800" eaLnBrk="0" hangingPunct="0">
              <a:lnSpc>
                <a:spcPct val="95000"/>
              </a:lnSpc>
              <a:spcAft>
                <a:spcPts val="0"/>
              </a:spcAft>
              <a:defRPr/>
            </a:pPr>
            <a:r>
              <a:rPr lang="ro-RO" sz="1600" b="1" kern="0" dirty="0">
                <a:solidFill>
                  <a:srgbClr val="0F635F"/>
                </a:solidFill>
                <a:latin typeface="Book Antiqua" pitchFamily="18" charset="0"/>
                <a:cs typeface="+mn-cs"/>
              </a:rPr>
              <a:t>Nu construi peste</a:t>
            </a:r>
            <a:endParaRPr lang="fr-FR" sz="1600" b="1" kern="0" dirty="0">
              <a:solidFill>
                <a:srgbClr val="0F635F"/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2" name="ZoneTexte 14">
            <a:extLst>
              <a:ext uri="{FF2B5EF4-FFF2-40B4-BE49-F238E27FC236}"/>
            </a:extLst>
          </p:cNvPr>
          <p:cNvSpPr txBox="1"/>
          <p:nvPr/>
        </p:nvSpPr>
        <p:spPr bwMode="auto">
          <a:xfrm>
            <a:off x="5920900" y="5949280"/>
            <a:ext cx="1092200" cy="234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indent="-226800" defTabSz="226800" eaLnBrk="0" hangingPunct="0">
              <a:lnSpc>
                <a:spcPct val="95000"/>
              </a:lnSpc>
              <a:spcAft>
                <a:spcPts val="0"/>
              </a:spcAft>
              <a:defRPr/>
            </a:pPr>
            <a:r>
              <a:rPr lang="ro-RO" sz="1600" b="1" kern="0" dirty="0">
                <a:solidFill>
                  <a:srgbClr val="0F635F"/>
                </a:solidFill>
                <a:latin typeface="Book Antiqua" pitchFamily="18" charset="0"/>
                <a:cs typeface="+mn-cs"/>
              </a:rPr>
              <a:t>Nu degrada</a:t>
            </a:r>
            <a:endParaRPr lang="fr-FR" sz="1600" b="1" kern="0" dirty="0">
              <a:solidFill>
                <a:srgbClr val="0F635F"/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480988" y="476672"/>
            <a:ext cx="62452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ro-RO" kern="0" dirty="0" smtClean="0">
                <a:solidFill>
                  <a:srgbClr val="028979"/>
                </a:solidFill>
              </a:rPr>
              <a:t>Pune capăt pierderii de biodiversitate !</a:t>
            </a:r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690584" y="1134562"/>
            <a:ext cx="6245284" cy="10633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ro-RO" b="1" dirty="0" smtClean="0">
                <a:solidFill>
                  <a:srgbClr val="005851"/>
                </a:solidFill>
              </a:rPr>
              <a:t>Restaurează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ro-RO" b="1" dirty="0" smtClean="0">
                <a:solidFill>
                  <a:srgbClr val="005851"/>
                </a:solidFill>
              </a:rPr>
              <a:t>conservă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şi </a:t>
            </a:r>
            <a:r>
              <a:rPr lang="ro-RO" b="1" dirty="0" smtClean="0">
                <a:solidFill>
                  <a:srgbClr val="005851"/>
                </a:solidFill>
              </a:rPr>
              <a:t>promovează utilizarea înţeleaptă</a:t>
            </a:r>
            <a:r>
              <a:rPr lang="en-US" b="1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a tuturor zonelor umede</a:t>
            </a:r>
            <a:endParaRPr lang="en-US" dirty="0">
              <a:solidFill>
                <a:srgbClr val="005851"/>
              </a:solidFill>
            </a:endParaRPr>
          </a:p>
          <a:p>
            <a:pPr>
              <a:buFont typeface="Arial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Evaluează </a:t>
            </a:r>
            <a:r>
              <a:rPr lang="en-US" b="1" dirty="0" err="1" smtClean="0">
                <a:solidFill>
                  <a:srgbClr val="005851"/>
                </a:solidFill>
              </a:rPr>
              <a:t>val</a:t>
            </a:r>
            <a:r>
              <a:rPr lang="ro-RO" b="1" dirty="0" smtClean="0">
                <a:solidFill>
                  <a:srgbClr val="005851"/>
                </a:solidFill>
              </a:rPr>
              <a:t>oarea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reală a zonelor umede</a:t>
            </a:r>
            <a:endParaRPr lang="en-GB" dirty="0" smtClean="0">
              <a:solidFill>
                <a:srgbClr val="005851"/>
              </a:solidFill>
            </a:endParaRPr>
          </a:p>
          <a:p>
            <a:r>
              <a:rPr lang="en-US" dirty="0" smtClean="0"/>
              <a:t> </a:t>
            </a:r>
            <a:endParaRPr lang="en-GB" dirty="0" smtClean="0"/>
          </a:p>
          <a:p>
            <a:pPr marL="0" indent="0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9338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43608" y="692696"/>
            <a:ext cx="659949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ro-RO" kern="0" dirty="0" smtClean="0">
                <a:solidFill>
                  <a:srgbClr val="028979"/>
                </a:solidFill>
              </a:rPr>
              <a:t>Ziua Mondială a Zonelor Umede</a:t>
            </a:r>
            <a:r>
              <a:rPr lang="en-US" kern="0" dirty="0" smtClean="0">
                <a:solidFill>
                  <a:srgbClr val="028979"/>
                </a:solidFill>
              </a:rPr>
              <a:t>: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en-US" dirty="0">
                <a:solidFill>
                  <a:srgbClr val="005851"/>
                </a:solidFill>
              </a:rPr>
              <a:t>2 </a:t>
            </a:r>
            <a:r>
              <a:rPr lang="en-US" dirty="0" err="1" smtClean="0">
                <a:solidFill>
                  <a:srgbClr val="005851"/>
                </a:solidFill>
              </a:rPr>
              <a:t>Februar</a:t>
            </a:r>
            <a:r>
              <a:rPr lang="ro-RO" dirty="0" smtClean="0">
                <a:solidFill>
                  <a:srgbClr val="005851"/>
                </a:solidFill>
              </a:rPr>
              <a:t>ie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043608" y="1196752"/>
            <a:ext cx="6408712" cy="52565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lvl="0" indent="0"/>
            <a:r>
              <a:rPr lang="ro-RO" dirty="0" smtClean="0">
                <a:solidFill>
                  <a:srgbClr val="005851"/>
                </a:solidFill>
              </a:rPr>
              <a:t>Sărbătorită anual pentru a creşte conştientizarea globală privind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b="1" dirty="0" smtClean="0">
                <a:solidFill>
                  <a:srgbClr val="005851"/>
                </a:solidFill>
              </a:rPr>
              <a:t>valoarea zonelor umede</a:t>
            </a:r>
            <a:endParaRPr lang="en-US" b="1" dirty="0">
              <a:solidFill>
                <a:srgbClr val="005851"/>
              </a:solidFill>
            </a:endParaRPr>
          </a:p>
          <a:p>
            <a:pPr marL="0" lvl="0" indent="0"/>
            <a:r>
              <a:rPr lang="ro-RO" b="1" dirty="0" smtClean="0">
                <a:solidFill>
                  <a:srgbClr val="005851"/>
                </a:solidFill>
              </a:rPr>
              <a:t>Zonele umede şi biodiversitatea</a:t>
            </a:r>
            <a:r>
              <a:rPr lang="ro-RO" b="1" dirty="0">
                <a:solidFill>
                  <a:srgbClr val="005851"/>
                </a:solidFill>
              </a:rPr>
              <a:t> </a:t>
            </a:r>
            <a:r>
              <a:rPr lang="ro-RO" b="1" dirty="0" smtClean="0">
                <a:solidFill>
                  <a:srgbClr val="005851"/>
                </a:solidFill>
              </a:rPr>
              <a:t>– </a:t>
            </a:r>
            <a:r>
              <a:rPr lang="ro-RO" dirty="0" smtClean="0">
                <a:solidFill>
                  <a:srgbClr val="005851"/>
                </a:solidFill>
              </a:rPr>
              <a:t>tema din </a:t>
            </a:r>
            <a:r>
              <a:rPr lang="en-US" dirty="0" smtClean="0">
                <a:solidFill>
                  <a:srgbClr val="005851"/>
                </a:solidFill>
              </a:rPr>
              <a:t>2020</a:t>
            </a:r>
            <a:endParaRPr lang="en-US" b="1" dirty="0">
              <a:solidFill>
                <a:srgbClr val="005851"/>
              </a:solidFill>
            </a:endParaRPr>
          </a:p>
          <a:p>
            <a:pPr marL="0" lvl="0" indent="0"/>
            <a:r>
              <a:rPr lang="ro-RO" b="1" kern="0" dirty="0" smtClean="0">
                <a:solidFill>
                  <a:srgbClr val="028979"/>
                </a:solidFill>
              </a:rPr>
              <a:t>Implică-te!</a:t>
            </a:r>
            <a:endParaRPr lang="en-US" b="1" dirty="0">
              <a:solidFill>
                <a:srgbClr val="00585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o-RO" b="1" dirty="0" smtClean="0">
                <a:solidFill>
                  <a:srgbClr val="005851"/>
                </a:solidFill>
              </a:rPr>
              <a:t>Organizează un eveniment </a:t>
            </a:r>
            <a:r>
              <a:rPr lang="ro-RO" dirty="0" smtClean="0">
                <a:solidFill>
                  <a:srgbClr val="005851"/>
                </a:solidFill>
              </a:rPr>
              <a:t>pentru a atrage atenţia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asupra importanţei biodiversităţii </a:t>
            </a:r>
            <a:r>
              <a:rPr lang="ro-RO" dirty="0">
                <a:solidFill>
                  <a:srgbClr val="005851"/>
                </a:solidFill>
              </a:rPr>
              <a:t>z</a:t>
            </a:r>
            <a:r>
              <a:rPr lang="ro-RO" dirty="0" smtClean="0">
                <a:solidFill>
                  <a:srgbClr val="005851"/>
                </a:solidFill>
              </a:rPr>
              <a:t>onelor umede</a:t>
            </a:r>
            <a:endParaRPr lang="en-US" dirty="0">
              <a:solidFill>
                <a:srgbClr val="005851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Inregistrează şi încarcă evenimentul tău 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pe </a:t>
            </a:r>
            <a:r>
              <a:rPr lang="en-US" dirty="0" smtClean="0">
                <a:solidFill>
                  <a:srgbClr val="005851"/>
                </a:solidFill>
              </a:rPr>
              <a:t>worldwetlandsday.org</a:t>
            </a:r>
            <a:r>
              <a:rPr lang="ro-RO" dirty="0" smtClean="0">
                <a:solidFill>
                  <a:srgbClr val="005851"/>
                </a:solidFill>
              </a:rPr>
              <a:t> 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endParaRPr lang="en-US" dirty="0">
              <a:solidFill>
                <a:srgbClr val="00585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o-RO" b="1" dirty="0" smtClean="0">
                <a:solidFill>
                  <a:srgbClr val="005851"/>
                </a:solidFill>
              </a:rPr>
              <a:t>Vizitează</a:t>
            </a:r>
            <a:r>
              <a:rPr lang="en-US" b="1" dirty="0" smtClean="0">
                <a:solidFill>
                  <a:srgbClr val="005851"/>
                </a:solidFill>
              </a:rPr>
              <a:t> </a:t>
            </a:r>
            <a:r>
              <a:rPr lang="en-US" u="sng" dirty="0">
                <a:solidFill>
                  <a:srgbClr val="005851"/>
                </a:solidFill>
              </a:rPr>
              <a:t>worldwetlandsday.org</a:t>
            </a:r>
            <a:r>
              <a:rPr lang="en-US" b="1" dirty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pentru a descărca materialele informative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pentru distribuire şi conştientizare</a:t>
            </a:r>
            <a:endParaRPr lang="en-US" dirty="0">
              <a:solidFill>
                <a:srgbClr val="00585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o-RO" b="1" dirty="0" smtClean="0">
                <a:solidFill>
                  <a:srgbClr val="005851"/>
                </a:solidFill>
              </a:rPr>
              <a:t>Învaţă despre tipurile de zone umede</a:t>
            </a:r>
            <a:r>
              <a:rPr lang="en-US" b="1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din ţara ta</a:t>
            </a:r>
            <a:endParaRPr lang="en-GB" dirty="0"/>
          </a:p>
          <a:p>
            <a:pPr marL="0" indent="0"/>
            <a:endParaRPr lang="en-US" sz="2000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1CAFACE-5C2D-D64C-BD78-882BA28C8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733256"/>
            <a:ext cx="1009798" cy="85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79512" y="188640"/>
            <a:ext cx="698477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ro-RO" kern="0" dirty="0" smtClean="0">
                <a:solidFill>
                  <a:srgbClr val="028979"/>
                </a:solidFill>
              </a:rPr>
              <a:t>Convenţia privind Zonele Umede</a:t>
            </a:r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79512" y="764704"/>
            <a:ext cx="7416824" cy="56166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lvl="0" indent="0"/>
            <a:r>
              <a:rPr lang="en-US" dirty="0">
                <a:solidFill>
                  <a:srgbClr val="005851"/>
                </a:solidFill>
              </a:rPr>
              <a:t/>
            </a:r>
            <a:br>
              <a:rPr lang="en-US" dirty="0">
                <a:solidFill>
                  <a:srgbClr val="005851"/>
                </a:solidFill>
              </a:rPr>
            </a:br>
            <a:r>
              <a:rPr lang="ro-RO" dirty="0" smtClean="0">
                <a:solidFill>
                  <a:srgbClr val="005851"/>
                </a:solidFill>
              </a:rPr>
              <a:t>Singurul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b="1" dirty="0" smtClean="0">
                <a:solidFill>
                  <a:srgbClr val="005851"/>
                </a:solidFill>
              </a:rPr>
              <a:t>tratat global </a:t>
            </a:r>
            <a:r>
              <a:rPr lang="ro-RO" dirty="0" smtClean="0">
                <a:solidFill>
                  <a:srgbClr val="005851"/>
                </a:solidFill>
              </a:rPr>
              <a:t>care se concentrează pe un singur ecosistem</a:t>
            </a:r>
            <a:endParaRPr lang="en-US" dirty="0">
              <a:solidFill>
                <a:srgbClr val="00585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5851"/>
                </a:solidFill>
              </a:rPr>
              <a:t>Adop</a:t>
            </a:r>
            <a:r>
              <a:rPr lang="ro-RO" dirty="0" smtClean="0">
                <a:solidFill>
                  <a:srgbClr val="005851"/>
                </a:solidFill>
              </a:rPr>
              <a:t>tată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la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en-US" dirty="0">
                <a:solidFill>
                  <a:srgbClr val="005851"/>
                </a:solidFill>
              </a:rPr>
              <a:t>Ramsar, Iran </a:t>
            </a:r>
            <a:r>
              <a:rPr lang="ro-RO" dirty="0" smtClean="0">
                <a:solidFill>
                  <a:srgbClr val="005851"/>
                </a:solidFill>
              </a:rPr>
              <a:t>în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en-US" dirty="0">
                <a:solidFill>
                  <a:srgbClr val="005851"/>
                </a:solidFill>
              </a:rPr>
              <a:t>1971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851"/>
                </a:solidFill>
              </a:rPr>
              <a:t>171 </a:t>
            </a:r>
            <a:r>
              <a:rPr lang="ro-RO" dirty="0" smtClean="0">
                <a:solidFill>
                  <a:srgbClr val="005851"/>
                </a:solidFill>
              </a:rPr>
              <a:t>Părţi Contractante</a:t>
            </a:r>
            <a:endParaRPr lang="en-US" dirty="0">
              <a:solidFill>
                <a:srgbClr val="005851"/>
              </a:solidFill>
            </a:endParaRPr>
          </a:p>
          <a:p>
            <a:pPr marL="0" lvl="0" indent="0"/>
            <a:r>
              <a:rPr lang="vi-VN" dirty="0" smtClean="0">
                <a:solidFill>
                  <a:srgbClr val="005851"/>
                </a:solidFill>
              </a:rPr>
              <a:t>Părţi</a:t>
            </a:r>
            <a:r>
              <a:rPr lang="ro-RO" dirty="0" smtClean="0">
                <a:solidFill>
                  <a:srgbClr val="005851"/>
                </a:solidFill>
              </a:rPr>
              <a:t>le</a:t>
            </a:r>
            <a:r>
              <a:rPr lang="vi-VN" dirty="0" smtClean="0">
                <a:solidFill>
                  <a:srgbClr val="005851"/>
                </a:solidFill>
              </a:rPr>
              <a:t> Contractante</a:t>
            </a:r>
            <a:r>
              <a:rPr lang="ro-RO" dirty="0" smtClean="0">
                <a:solidFill>
                  <a:srgbClr val="005851"/>
                </a:solidFill>
              </a:rPr>
              <a:t> se angajează să</a:t>
            </a:r>
            <a:r>
              <a:rPr lang="en-US" dirty="0" smtClean="0">
                <a:solidFill>
                  <a:srgbClr val="005851"/>
                </a:solidFill>
              </a:rPr>
              <a:t>:</a:t>
            </a:r>
            <a:endParaRPr lang="en-US" dirty="0">
              <a:solidFill>
                <a:srgbClr val="00585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Desemneze zone umede cu valoare ridicată în lista Zonelor Umede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de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Importanţă Internaţională</a:t>
            </a:r>
            <a:r>
              <a:rPr lang="en-US" dirty="0" smtClean="0">
                <a:solidFill>
                  <a:srgbClr val="005851"/>
                </a:solidFill>
              </a:rPr>
              <a:t> (</a:t>
            </a:r>
            <a:r>
              <a:rPr lang="ro-RO" dirty="0" smtClean="0">
                <a:solidFill>
                  <a:srgbClr val="005851"/>
                </a:solidFill>
              </a:rPr>
              <a:t>Situri </a:t>
            </a:r>
            <a:r>
              <a:rPr lang="en-US" dirty="0" err="1" smtClean="0">
                <a:solidFill>
                  <a:srgbClr val="005851"/>
                </a:solidFill>
              </a:rPr>
              <a:t>Ramsar</a:t>
            </a:r>
            <a:r>
              <a:rPr lang="en-US" dirty="0" smtClean="0">
                <a:solidFill>
                  <a:srgbClr val="005851"/>
                </a:solidFill>
              </a:rPr>
              <a:t>) </a:t>
            </a:r>
            <a:endParaRPr lang="en-US" dirty="0">
              <a:solidFill>
                <a:srgbClr val="00585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Să folosească cu înţelepciune toate zonele umede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şi să coopereze în probleme transfrontaliere</a:t>
            </a:r>
            <a:endParaRPr lang="en-US" dirty="0">
              <a:solidFill>
                <a:srgbClr val="00585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5851"/>
                </a:solidFill>
              </a:rPr>
              <a:t>Num</a:t>
            </a:r>
            <a:r>
              <a:rPr lang="ro-RO" dirty="0" smtClean="0">
                <a:solidFill>
                  <a:srgbClr val="005851"/>
                </a:solidFill>
              </a:rPr>
              <a:t>ăr de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Situri </a:t>
            </a:r>
            <a:r>
              <a:rPr lang="en-US" dirty="0" err="1" smtClean="0">
                <a:solidFill>
                  <a:srgbClr val="005851"/>
                </a:solidFill>
              </a:rPr>
              <a:t>Ramsar</a:t>
            </a:r>
            <a:r>
              <a:rPr lang="en-US" dirty="0" smtClean="0">
                <a:solidFill>
                  <a:srgbClr val="005851"/>
                </a:solidFill>
              </a:rPr>
              <a:t>: 2</a:t>
            </a:r>
            <a:r>
              <a:rPr lang="ro-RO" dirty="0" smtClean="0">
                <a:solidFill>
                  <a:srgbClr val="005851"/>
                </a:solidFill>
              </a:rPr>
              <a:t> </a:t>
            </a:r>
            <a:r>
              <a:rPr lang="en-US" dirty="0" smtClean="0">
                <a:solidFill>
                  <a:srgbClr val="005851"/>
                </a:solidFill>
              </a:rPr>
              <a:t>3</a:t>
            </a:r>
            <a:r>
              <a:rPr lang="ro-RO" dirty="0" smtClean="0">
                <a:solidFill>
                  <a:srgbClr val="005851"/>
                </a:solidFill>
              </a:rPr>
              <a:t>75</a:t>
            </a:r>
            <a:endParaRPr lang="en-US" dirty="0">
              <a:solidFill>
                <a:srgbClr val="00585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Suprafaţă totală de situri desemnate</a:t>
            </a:r>
            <a:r>
              <a:rPr lang="en-US" dirty="0" smtClean="0">
                <a:solidFill>
                  <a:srgbClr val="005851"/>
                </a:solidFill>
              </a:rPr>
              <a:t>: 2</a:t>
            </a:r>
            <a:r>
              <a:rPr lang="ro-RO" dirty="0" smtClean="0">
                <a:solidFill>
                  <a:srgbClr val="005851"/>
                </a:solidFill>
              </a:rPr>
              <a:t>53 614 951</a:t>
            </a:r>
            <a:r>
              <a:rPr lang="en-US" dirty="0" smtClean="0">
                <a:solidFill>
                  <a:srgbClr val="005851"/>
                </a:solidFill>
              </a:rPr>
              <a:t> hectare (</a:t>
            </a:r>
            <a:r>
              <a:rPr lang="ro-RO" dirty="0" smtClean="0">
                <a:solidFill>
                  <a:srgbClr val="005851"/>
                </a:solidFill>
              </a:rPr>
              <a:t>ceva mai mare decât Mexicul</a:t>
            </a:r>
            <a:r>
              <a:rPr lang="en-US" dirty="0" smtClean="0">
                <a:solidFill>
                  <a:srgbClr val="005851"/>
                </a:solidFill>
              </a:rPr>
              <a:t>)</a:t>
            </a:r>
            <a:endParaRPr lang="en-US" dirty="0">
              <a:solidFill>
                <a:srgbClr val="005851"/>
              </a:solidFill>
            </a:endParaRPr>
          </a:p>
          <a:p>
            <a:pPr marL="268287" lvl="2" indent="0">
              <a:buNone/>
            </a:pPr>
            <a:endParaRPr lang="en-US" dirty="0">
              <a:solidFill>
                <a:srgbClr val="005851"/>
              </a:solidFill>
            </a:endParaRPr>
          </a:p>
          <a:p>
            <a:pPr marL="0" lvl="0" indent="0"/>
            <a:r>
              <a:rPr lang="en-US" dirty="0">
                <a:solidFill>
                  <a:srgbClr val="005851"/>
                </a:solidFill>
              </a:rPr>
              <a:t> </a:t>
            </a:r>
          </a:p>
          <a:p>
            <a:pPr marL="0" lvl="0" indent="0"/>
            <a:endParaRPr lang="en-US" dirty="0">
              <a:solidFill>
                <a:srgbClr val="005851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pPr marL="0" indent="0"/>
            <a:endParaRPr lang="en-US" sz="2000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16400FA-6685-2B47-8303-94A6BAE03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473359"/>
            <a:ext cx="1874785" cy="7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CH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79512" y="188640"/>
            <a:ext cx="698477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ro-RO" kern="0" dirty="0" smtClean="0">
                <a:solidFill>
                  <a:srgbClr val="028979"/>
                </a:solidFill>
              </a:rPr>
              <a:t>Situri Ramsar în România:</a:t>
            </a:r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79512" y="764704"/>
            <a:ext cx="4104456" cy="56166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lvl="0" indent="0"/>
            <a:r>
              <a:rPr lang="en-US" dirty="0">
                <a:solidFill>
                  <a:srgbClr val="005851"/>
                </a:solidFill>
              </a:rPr>
              <a:t/>
            </a:r>
            <a:br>
              <a:rPr lang="en-US" dirty="0">
                <a:solidFill>
                  <a:srgbClr val="005851"/>
                </a:solidFill>
              </a:rPr>
            </a:br>
            <a:r>
              <a:rPr lang="ro-RO" b="1" dirty="0" smtClean="0">
                <a:solidFill>
                  <a:srgbClr val="005851"/>
                </a:solidFill>
              </a:rPr>
              <a:t>19 situri Ramsar / </a:t>
            </a:r>
            <a:r>
              <a:rPr lang="en-US" b="1" dirty="0" smtClean="0">
                <a:solidFill>
                  <a:srgbClr val="005851"/>
                </a:solidFill>
              </a:rPr>
              <a:t>1 156 448</a:t>
            </a:r>
            <a:r>
              <a:rPr lang="ro-RO" b="1" dirty="0" smtClean="0">
                <a:solidFill>
                  <a:srgbClr val="005851"/>
                </a:solidFill>
              </a:rPr>
              <a:t>ha </a:t>
            </a:r>
            <a:endParaRPr lang="ro-RO" dirty="0" smtClean="0">
              <a:solidFill>
                <a:srgbClr val="005851"/>
              </a:solidFill>
            </a:endParaRPr>
          </a:p>
          <a:p>
            <a:pPr marL="457200" lvl="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 smtClean="0">
                <a:solidFill>
                  <a:srgbClr val="005851"/>
                </a:solidFill>
              </a:rPr>
              <a:t>Bistreţ</a:t>
            </a:r>
          </a:p>
          <a:p>
            <a:pPr marL="457200" lvl="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 smtClean="0">
                <a:solidFill>
                  <a:srgbClr val="005851"/>
                </a:solidFill>
              </a:rPr>
              <a:t>Blahniţa</a:t>
            </a:r>
          </a:p>
          <a:p>
            <a:pPr marL="457200" lvl="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 smtClean="0">
                <a:solidFill>
                  <a:srgbClr val="005851"/>
                </a:solidFill>
              </a:rPr>
              <a:t>Braţul Borcea</a:t>
            </a:r>
          </a:p>
          <a:p>
            <a:pPr marL="457200" lvl="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 smtClean="0">
                <a:solidFill>
                  <a:srgbClr val="005851"/>
                </a:solidFill>
              </a:rPr>
              <a:t>Canaralele de la Hârşova</a:t>
            </a:r>
          </a:p>
          <a:p>
            <a:pPr marL="457200" lvl="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 smtClean="0">
                <a:solidFill>
                  <a:srgbClr val="005851"/>
                </a:solidFill>
              </a:rPr>
              <a:t>Calafat-Ciuperceni-Dunăre</a:t>
            </a:r>
          </a:p>
          <a:p>
            <a:pPr marL="457200" lvl="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 smtClean="0">
                <a:solidFill>
                  <a:srgbClr val="005851"/>
                </a:solidFill>
              </a:rPr>
              <a:t>Complexul Piscicol Dumbrăviţa</a:t>
            </a:r>
          </a:p>
          <a:p>
            <a:pPr marL="457200" lvl="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 smtClean="0">
                <a:solidFill>
                  <a:srgbClr val="005851"/>
                </a:solidFill>
              </a:rPr>
              <a:t>Confluenţa Jiu-Dunăre</a:t>
            </a:r>
          </a:p>
          <a:p>
            <a:pPr marL="457200" lvl="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 smtClean="0">
                <a:solidFill>
                  <a:srgbClr val="005851"/>
                </a:solidFill>
              </a:rPr>
              <a:t>Confluenţa Olt-Dunăre</a:t>
            </a:r>
          </a:p>
          <a:p>
            <a:pPr marL="457200" lvl="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 smtClean="0">
                <a:solidFill>
                  <a:srgbClr val="005851"/>
                </a:solidFill>
              </a:rPr>
              <a:t>Delta Dunării</a:t>
            </a:r>
          </a:p>
          <a:p>
            <a:pPr marL="457200" lvl="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 smtClean="0">
                <a:solidFill>
                  <a:srgbClr val="005851"/>
                </a:solidFill>
              </a:rPr>
              <a:t>Dunărea Veche – Braţul Măcin</a:t>
            </a:r>
          </a:p>
          <a:p>
            <a:pPr marL="457200" lvl="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o-RO" dirty="0" smtClean="0">
                <a:solidFill>
                  <a:srgbClr val="005851"/>
                </a:solidFill>
              </a:rPr>
              <a:t>Insulele Dunării – Bugeac 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solidFill>
                  <a:srgbClr val="005851"/>
                </a:solidFill>
              </a:rPr>
              <a:t> </a:t>
            </a:r>
            <a:r>
              <a:rPr lang="en-US" dirty="0" smtClean="0">
                <a:solidFill>
                  <a:srgbClr val="005851"/>
                </a:solidFill>
              </a:rPr>
              <a:t>      </a:t>
            </a:r>
            <a:r>
              <a:rPr lang="ro-RO" dirty="0" smtClean="0">
                <a:solidFill>
                  <a:srgbClr val="005851"/>
                </a:solidFill>
              </a:rPr>
              <a:t>– Iortomac</a:t>
            </a:r>
            <a:endParaRPr lang="en-US" dirty="0" smtClean="0">
              <a:solidFill>
                <a:srgbClr val="005851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5851"/>
                </a:solidFill>
              </a:rPr>
              <a:t>12. </a:t>
            </a:r>
            <a:r>
              <a:rPr lang="ro-RO" dirty="0" smtClean="0">
                <a:solidFill>
                  <a:srgbClr val="005851"/>
                </a:solidFill>
              </a:rPr>
              <a:t>Insula Mică a Brăilei</a:t>
            </a:r>
          </a:p>
          <a:p>
            <a:pPr marL="0" lvl="0" indent="0"/>
            <a:endParaRPr lang="en-US" dirty="0">
              <a:solidFill>
                <a:srgbClr val="005851"/>
              </a:solidFill>
            </a:endParaRPr>
          </a:p>
          <a:p>
            <a:pPr marL="0" lvl="0" indent="0"/>
            <a:r>
              <a:rPr lang="en-US" dirty="0">
                <a:solidFill>
                  <a:srgbClr val="005851"/>
                </a:solidFill>
              </a:rPr>
              <a:t> </a:t>
            </a:r>
          </a:p>
          <a:p>
            <a:pPr marL="0" lvl="0" indent="0"/>
            <a:endParaRPr lang="en-US" dirty="0">
              <a:solidFill>
                <a:srgbClr val="005851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pPr marL="0" indent="0"/>
            <a:endParaRPr lang="en-US" sz="2000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4067944" y="1566937"/>
            <a:ext cx="3672410" cy="29523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5851"/>
                </a:solidFill>
              </a:rPr>
              <a:t>13. </a:t>
            </a:r>
            <a:r>
              <a:rPr lang="ro-RO" dirty="0" smtClean="0">
                <a:solidFill>
                  <a:srgbClr val="005851"/>
                </a:solidFill>
              </a:rPr>
              <a:t>Lunca Mureşului</a:t>
            </a:r>
            <a:endParaRPr lang="en-US" dirty="0" smtClean="0">
              <a:solidFill>
                <a:srgbClr val="005851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5851"/>
                </a:solidFill>
              </a:rPr>
              <a:t>14. </a:t>
            </a:r>
            <a:r>
              <a:rPr lang="ro-RO" dirty="0" smtClean="0">
                <a:solidFill>
                  <a:srgbClr val="005851"/>
                </a:solidFill>
              </a:rPr>
              <a:t>La</a:t>
            </a:r>
            <a:r>
              <a:rPr lang="en-US" dirty="0" smtClean="0">
                <a:solidFill>
                  <a:srgbClr val="005851"/>
                </a:solidFill>
              </a:rPr>
              <a:t>c</a:t>
            </a:r>
            <a:r>
              <a:rPr lang="ro-RO" dirty="0" smtClean="0">
                <a:solidFill>
                  <a:srgbClr val="005851"/>
                </a:solidFill>
              </a:rPr>
              <a:t>ul Călăraşi </a:t>
            </a:r>
            <a:endParaRPr lang="en-US" dirty="0" smtClean="0">
              <a:solidFill>
                <a:srgbClr val="005851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5851"/>
                </a:solidFill>
              </a:rPr>
              <a:t>15. </a:t>
            </a:r>
            <a:r>
              <a:rPr lang="ro-RO" dirty="0" smtClean="0">
                <a:solidFill>
                  <a:srgbClr val="005851"/>
                </a:solidFill>
              </a:rPr>
              <a:t>Lacul Techirghiol</a:t>
            </a:r>
            <a:endParaRPr lang="en-US" dirty="0" smtClean="0">
              <a:solidFill>
                <a:srgbClr val="005851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5851"/>
                </a:solidFill>
              </a:rPr>
              <a:t>16. </a:t>
            </a:r>
            <a:r>
              <a:rPr lang="ro-RO" dirty="0" smtClean="0">
                <a:solidFill>
                  <a:srgbClr val="005851"/>
                </a:solidFill>
              </a:rPr>
              <a:t>Parcul Natural 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ro-RO" dirty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             Porţile de Fier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5851"/>
                </a:solidFill>
              </a:rPr>
              <a:t>17. </a:t>
            </a:r>
            <a:r>
              <a:rPr lang="ro-RO" dirty="0" smtClean="0">
                <a:solidFill>
                  <a:srgbClr val="005851"/>
                </a:solidFill>
              </a:rPr>
              <a:t>Parcul Natural Comana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5851"/>
                </a:solidFill>
              </a:rPr>
              <a:t>18. </a:t>
            </a:r>
            <a:r>
              <a:rPr lang="ro-RO" dirty="0" smtClean="0">
                <a:solidFill>
                  <a:srgbClr val="005851"/>
                </a:solidFill>
              </a:rPr>
              <a:t>Suhaia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5851"/>
                </a:solidFill>
              </a:rPr>
              <a:t>19. </a:t>
            </a:r>
            <a:r>
              <a:rPr lang="ro-RO" dirty="0" smtClean="0">
                <a:solidFill>
                  <a:srgbClr val="005851"/>
                </a:solidFill>
              </a:rPr>
              <a:t>Turbăria Poiana Stampei</a:t>
            </a:r>
            <a:r>
              <a:rPr lang="en-US" dirty="0">
                <a:solidFill>
                  <a:srgbClr val="005851"/>
                </a:solidFill>
              </a:rPr>
              <a:t/>
            </a:r>
            <a:br>
              <a:rPr lang="en-US" dirty="0">
                <a:solidFill>
                  <a:srgbClr val="005851"/>
                </a:solidFill>
              </a:rPr>
            </a:br>
            <a:endParaRPr lang="en-US" dirty="0">
              <a:solidFill>
                <a:srgbClr val="005851"/>
              </a:solidFill>
            </a:endParaRPr>
          </a:p>
          <a:p>
            <a:pPr marL="0" lvl="0" indent="0"/>
            <a:r>
              <a:rPr lang="en-US" dirty="0">
                <a:solidFill>
                  <a:srgbClr val="005851"/>
                </a:solidFill>
              </a:rPr>
              <a:t> </a:t>
            </a:r>
          </a:p>
          <a:p>
            <a:pPr marL="0" lvl="0" indent="0"/>
            <a:endParaRPr lang="en-US" dirty="0">
              <a:solidFill>
                <a:srgbClr val="005851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pPr marL="0" indent="0"/>
            <a:endParaRPr lang="en-US" sz="2000" kern="0" dirty="0"/>
          </a:p>
        </p:txBody>
      </p:sp>
      <p:pic>
        <p:nvPicPr>
          <p:cNvPr id="11" name="Image 2">
            <a:extLst>
              <a:ext uri="{FF2B5EF4-FFF2-40B4-BE49-F238E27FC236}">
                <a16:creationId xmlns:a16="http://schemas.microsoft.com/office/drawing/2014/main" xmlns="" id="{616B812D-E0BC-A944-A3F1-2DD5F2DD8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038">
            <a:off x="5327445" y="4689250"/>
            <a:ext cx="1460171" cy="1917031"/>
          </a:xfrm>
          <a:prstGeom prst="rect">
            <a:avLst/>
          </a:prstGeom>
        </p:spPr>
      </p:pic>
      <p:pic>
        <p:nvPicPr>
          <p:cNvPr id="12" name="Image 1">
            <a:extLst>
              <a:ext uri="{FF2B5EF4-FFF2-40B4-BE49-F238E27FC236}">
                <a16:creationId xmlns:a16="http://schemas.microsoft.com/office/drawing/2014/main" xmlns="" id="{A6C8565B-FF90-B54A-97D6-BEB1E5D63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99992" y="6364725"/>
            <a:ext cx="1920153" cy="508451"/>
          </a:xfrm>
          <a:prstGeom prst="rect">
            <a:avLst/>
          </a:prstGeom>
        </p:spPr>
      </p:pic>
      <p:pic>
        <p:nvPicPr>
          <p:cNvPr id="13" name="Image 2">
            <a:extLst>
              <a:ext uri="{FF2B5EF4-FFF2-40B4-BE49-F238E27FC236}">
                <a16:creationId xmlns:a16="http://schemas.microsoft.com/office/drawing/2014/main" xmlns="" id="{2800F834-B1A2-6448-AFF8-66794AA50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26566" flipV="1">
            <a:off x="5994097" y="5393997"/>
            <a:ext cx="2683979" cy="2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CH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395536" y="620687"/>
            <a:ext cx="7066037" cy="58169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en-US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Propunere de sit RAMSAR </a:t>
            </a:r>
            <a:r>
              <a:rPr lang="ro-RO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 judeţul Iaşi</a:t>
            </a:r>
          </a:p>
          <a:p>
            <a:pPr indent="-226800" defTabSz="226800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ro-RO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Lunca Jijiei – „Mica Deltă a Moldovei”</a:t>
            </a:r>
          </a:p>
          <a:p>
            <a:pPr indent="-226800" defTabSz="226800" eaLnBrk="0" fontAlgn="base" hangingPunct="0">
              <a:lnSpc>
                <a:spcPct val="150000"/>
              </a:lnSpc>
              <a:spcBef>
                <a:spcPct val="0"/>
              </a:spcBef>
            </a:pPr>
            <a:endParaRPr lang="ro-RO" sz="2100" b="1" kern="0" dirty="0">
              <a:solidFill>
                <a:srgbClr val="0058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6800" defTabSz="226800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ro-RO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Localizare:</a:t>
            </a:r>
            <a:r>
              <a:rPr lang="en-US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kern="0" dirty="0" err="1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judeúl</a:t>
            </a:r>
            <a:r>
              <a:rPr lang="en-US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kern="0" dirty="0" err="1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Ia;I</a:t>
            </a:r>
            <a:r>
              <a:rPr lang="en-US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kern="0" dirty="0" err="1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comunele</a:t>
            </a:r>
            <a:r>
              <a:rPr lang="en-US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2100" b="1" kern="0" dirty="0" smtClean="0">
              <a:solidFill>
                <a:srgbClr val="0058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6800" defTabSz="226800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ro-RO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Suprafaţă: 19 432,5 ha </a:t>
            </a:r>
          </a:p>
          <a:p>
            <a:pPr indent="-226800" defTabSz="226800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ro-RO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Denumire propusă: Zonele Umede Jijia-Iaşi </a:t>
            </a:r>
          </a:p>
          <a:p>
            <a:pPr indent="-226800" defTabSz="226800" eaLnBrk="0" fontAlgn="base" hangingPunct="0">
              <a:lnSpc>
                <a:spcPct val="150000"/>
              </a:lnSpc>
              <a:spcBef>
                <a:spcPct val="0"/>
              </a:spcBef>
            </a:pPr>
            <a:r>
              <a:rPr lang="ro-RO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Arii protejate declarate anterior:</a:t>
            </a:r>
          </a:p>
          <a:p>
            <a:pPr marL="116100" indent="-342900" defTabSz="226800" eaLnBrk="0" fontAlgn="base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o-RO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ROSCI0222 Sărăturile </a:t>
            </a:r>
            <a:r>
              <a:rPr lang="ro-RO" sz="2100" b="1" kern="0" dirty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Jijia </a:t>
            </a:r>
            <a:r>
              <a:rPr lang="ro-RO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Inferioară-Prut (10667 </a:t>
            </a:r>
            <a:r>
              <a:rPr lang="ro-RO" sz="2100" b="1" kern="0" dirty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ro-RO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16100" indent="-342900" defTabSz="226800" eaLnBrk="0" fontAlgn="base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o-RO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ROSPA0042 Eleşteiele Jijiei </a:t>
            </a:r>
            <a:r>
              <a:rPr lang="ro-RO" sz="2100" b="1" kern="0" dirty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 Miletinului (19078 ha) </a:t>
            </a:r>
            <a:endParaRPr lang="ro-RO" sz="2100" b="1" kern="0" dirty="0" smtClean="0">
              <a:solidFill>
                <a:srgbClr val="0058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100" indent="-342900" defTabSz="226800" eaLnBrk="0" fontAlgn="base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o-RO" sz="2100" b="1" kern="0" dirty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Rezervaţia naturală Balta </a:t>
            </a:r>
            <a:r>
              <a:rPr lang="ro-RO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Teiva-Vişina (6,9 </a:t>
            </a:r>
            <a:r>
              <a:rPr lang="ro-RO" sz="2100" b="1" kern="0" dirty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ro-RO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16100" indent="-342900" defTabSz="226800" eaLnBrk="0" fontAlgn="base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o-RO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IBA </a:t>
            </a:r>
            <a:r>
              <a:rPr lang="it-IT" sz="2100" b="1" kern="0" dirty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Iazurile Jijiei şi Miletinului (</a:t>
            </a:r>
            <a:r>
              <a:rPr lang="it-IT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17387ha</a:t>
            </a:r>
            <a:r>
              <a:rPr lang="ro-RO" sz="2100" b="1" kern="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sz="2100" b="1" kern="0" dirty="0">
              <a:solidFill>
                <a:srgbClr val="0058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100" indent="-342900" defTabSz="226800" eaLnBrk="0" fontAlgn="base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ro-RO" sz="2100" b="1" kern="0" dirty="0" smtClean="0">
              <a:solidFill>
                <a:srgbClr val="0058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C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" y="956264"/>
            <a:ext cx="7742761" cy="511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CH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04664"/>
            <a:ext cx="59521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100" b="1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Utilizarea terenului: </a:t>
            </a:r>
            <a:endParaRPr lang="ro-RO" sz="2100" b="1" dirty="0">
              <a:solidFill>
                <a:srgbClr val="0058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99808701"/>
              </p:ext>
            </p:extLst>
          </p:nvPr>
        </p:nvGraphicFramePr>
        <p:xfrm>
          <a:off x="467544" y="1340768"/>
          <a:ext cx="705678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39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CH" dirty="0"/>
          </a:p>
        </p:txBody>
      </p:sp>
      <p:pic>
        <p:nvPicPr>
          <p:cNvPr id="6" name="Content Placeholder 3" descr="Jijia RAMSAR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272576" cy="3204432"/>
          </a:xfrm>
          <a:prstGeom prst="rect">
            <a:avLst/>
          </a:prstGeom>
        </p:spPr>
      </p:pic>
      <p:pic>
        <p:nvPicPr>
          <p:cNvPr id="7" name="Picture 6" descr="Jijia_Ion_Constantin_12_05_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-1"/>
            <a:ext cx="3635796" cy="3204434"/>
          </a:xfrm>
          <a:prstGeom prst="rect">
            <a:avLst/>
          </a:prstGeom>
        </p:spPr>
      </p:pic>
      <p:pic>
        <p:nvPicPr>
          <p:cNvPr id="8" name="Picture 7" descr="Jijia   wetlands_Ion_Constantin_6_10_2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9140117" cy="31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CH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450713" y="908720"/>
            <a:ext cx="6697346" cy="464742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o-RO" altLang="ro-RO" sz="2800" b="1" dirty="0" smtClean="0">
                <a:solidFill>
                  <a:srgbClr val="0F6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 Am </a:t>
            </a:r>
            <a:r>
              <a:rPr lang="ro-RO" altLang="ro-RO" sz="2800" b="1" dirty="0">
                <a:solidFill>
                  <a:srgbClr val="0F6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 Valea Jijiei </a:t>
            </a:r>
            <a:endParaRPr lang="ro-RO" altLang="ro-RO" sz="2800" b="1" dirty="0" smtClean="0">
              <a:solidFill>
                <a:srgbClr val="0F6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altLang="ro-RO" sz="1000" b="1" dirty="0" smtClean="0">
              <a:solidFill>
                <a:srgbClr val="0F6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o-RO" sz="2400" b="1" dirty="0" smtClean="0">
                <a:solidFill>
                  <a:srgbClr val="0F6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o-RO" sz="2400" b="1" dirty="0" err="1">
                <a:solidFill>
                  <a:srgbClr val="0F6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ro-RO" sz="2400" b="1" dirty="0">
                <a:solidFill>
                  <a:srgbClr val="0F6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o-RO" altLang="ro-RO" sz="2400" b="1" dirty="0">
                <a:solidFill>
                  <a:srgbClr val="0F6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 o cunosc, </a:t>
            </a:r>
            <a:endParaRPr lang="ro-RO" altLang="ro-RO" sz="2400" b="1" dirty="0" smtClean="0">
              <a:solidFill>
                <a:srgbClr val="0F6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altLang="ro-RO" sz="800" b="1" dirty="0" smtClean="0">
              <a:solidFill>
                <a:srgbClr val="0F6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ro-RO" sz="2400" b="1" dirty="0" smtClean="0">
                <a:solidFill>
                  <a:srgbClr val="0F6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acolo </a:t>
            </a:r>
            <a:r>
              <a:rPr lang="ro-RO" altLang="ro-RO" sz="2400" b="1" dirty="0">
                <a:solidFill>
                  <a:srgbClr val="0F6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crescut </a:t>
            </a:r>
            <a:endParaRPr lang="ro-RO" altLang="ro-RO" sz="2400" b="1" dirty="0" smtClean="0">
              <a:solidFill>
                <a:srgbClr val="0F6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altLang="ro-RO" sz="800" b="1" dirty="0" smtClean="0">
              <a:solidFill>
                <a:srgbClr val="0F6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ro-RO" sz="2400" b="1" dirty="0" smtClean="0">
                <a:solidFill>
                  <a:srgbClr val="0F6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 </a:t>
            </a:r>
            <a:r>
              <a:rPr lang="ro-RO" altLang="ro-RO" sz="2400" b="1" dirty="0">
                <a:solidFill>
                  <a:srgbClr val="0F6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oriunde am fost în </a:t>
            </a:r>
            <a:r>
              <a:rPr lang="ro-RO" altLang="ro-RO" sz="2400" b="1" dirty="0" smtClean="0">
                <a:solidFill>
                  <a:srgbClr val="0F6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lume,</a:t>
            </a:r>
          </a:p>
          <a:p>
            <a:endParaRPr lang="ro-RO" altLang="ro-RO" sz="800" b="1" dirty="0" smtClean="0">
              <a:solidFill>
                <a:srgbClr val="0F63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ro-RO" sz="2400" b="1" dirty="0" smtClean="0">
                <a:solidFill>
                  <a:srgbClr val="0F6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</a:t>
            </a:r>
            <a:r>
              <a:rPr lang="ro-RO" altLang="ro-RO" sz="2400" b="1" dirty="0">
                <a:solidFill>
                  <a:srgbClr val="0F6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 va rămâne cea mai frumoasă</a:t>
            </a:r>
            <a:r>
              <a:rPr lang="en-US" altLang="ro-RO" sz="2400" b="1" dirty="0">
                <a:solidFill>
                  <a:srgbClr val="0F6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r>
              <a:rPr lang="ro-RO" altLang="ro-RO" sz="2400" b="1" dirty="0">
                <a:solidFill>
                  <a:srgbClr val="0F63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o-RO" altLang="ro-RO" sz="2400" b="1" dirty="0" smtClean="0">
              <a:solidFill>
                <a:srgbClr val="0F63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ro-RO" sz="2400" b="1" dirty="0" smtClean="0">
                <a:solidFill>
                  <a:srgbClr val="0F63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ro-RO" altLang="ro-RO" sz="2400" b="1" i="1" dirty="0">
                <a:solidFill>
                  <a:srgbClr val="0F63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şi ştiu că se poate mai mult, mai bine </a:t>
            </a:r>
            <a:r>
              <a:rPr lang="ro-RO" altLang="ro-RO" sz="2400" b="1" i="1" dirty="0" smtClean="0">
                <a:solidFill>
                  <a:srgbClr val="0F63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o-RO" altLang="ro-RO" sz="2400" b="1" i="1" dirty="0">
              <a:solidFill>
                <a:srgbClr val="0F63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altLang="ro-RO" sz="2400" b="1" i="1" dirty="0" smtClean="0">
                <a:solidFill>
                  <a:srgbClr val="0F63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ro-RO" altLang="ro-RO" sz="2400" b="1" i="1" dirty="0">
                <a:solidFill>
                  <a:srgbClr val="0F63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să ai curajul să vrei, să ai curajul să </a:t>
            </a:r>
            <a:r>
              <a:rPr lang="ro-RO" altLang="ro-RO" sz="2400" b="1" i="1" dirty="0" smtClean="0">
                <a:solidFill>
                  <a:srgbClr val="0F63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spui ! </a:t>
            </a:r>
            <a:r>
              <a:rPr lang="ro-RO" altLang="ro-RO" sz="2400" b="1" i="1" dirty="0" smtClean="0">
                <a:solidFill>
                  <a:srgbClr val="0F63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ro-RO" altLang="ro-RO" sz="2400" b="1" i="1" dirty="0">
              <a:solidFill>
                <a:srgbClr val="0F63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o-RO" altLang="ro-RO" sz="2400" b="1" i="1" dirty="0" smtClean="0">
                <a:solidFill>
                  <a:srgbClr val="0F63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(dr. geogr. Dan Laurenţiu STOICA)</a:t>
            </a:r>
            <a:endParaRPr lang="ro-RO" altLang="ro-RO" sz="2400" b="1" i="1" dirty="0">
              <a:solidFill>
                <a:srgbClr val="0F63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43608" y="2348880"/>
            <a:ext cx="602343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ro-RO" sz="3200" kern="0" dirty="0" smtClean="0">
                <a:solidFill>
                  <a:srgbClr val="028979"/>
                </a:solidFill>
              </a:rPr>
              <a:t>Mulţumesc pentru atenţie !</a:t>
            </a:r>
            <a:endParaRPr lang="en-US" sz="3200" kern="0" dirty="0">
              <a:solidFill>
                <a:srgbClr val="028979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AF39D1B-BEAA-CA42-AAB7-447CE0DA2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1872208" cy="1585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45024"/>
            <a:ext cx="2474398" cy="25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CH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91680" y="679722"/>
            <a:ext cx="5832648" cy="2817487"/>
          </a:xfrm>
          <a:prstGeom prst="rect">
            <a:avLst/>
          </a:prstGeom>
        </p:spPr>
        <p:txBody>
          <a:bodyPr/>
          <a:lstStyle/>
          <a:p>
            <a:pPr marL="0">
              <a:spcAft>
                <a:spcPct val="0"/>
              </a:spcAft>
            </a:pPr>
            <a:endParaRPr lang="en-GB" sz="2400" b="1" kern="1200" dirty="0">
              <a:solidFill>
                <a:srgbClr val="028979"/>
              </a:solidFill>
              <a:latin typeface="Arial"/>
              <a:ea typeface="+mj-ea"/>
              <a:cs typeface="Arial"/>
            </a:endParaRPr>
          </a:p>
          <a:p>
            <a:r>
              <a:rPr lang="en-GB" kern="1200" dirty="0" smtClean="0">
                <a:solidFill>
                  <a:srgbClr val="005851"/>
                </a:solidFill>
              </a:rPr>
              <a:t>    </a:t>
            </a:r>
            <a:r>
              <a:rPr lang="ro-RO" b="1" kern="1200" dirty="0" smtClean="0">
                <a:solidFill>
                  <a:srgbClr val="005851"/>
                </a:solidFill>
              </a:rPr>
              <a:t>Variabilitatea organismelor vii </a:t>
            </a:r>
            <a:r>
              <a:rPr lang="ro-RO" kern="1200" dirty="0" smtClean="0">
                <a:solidFill>
                  <a:srgbClr val="005851"/>
                </a:solidFill>
              </a:rPr>
              <a:t>din toate sursele,</a:t>
            </a:r>
            <a:r>
              <a:rPr lang="en-GB" kern="1200" dirty="0" smtClean="0">
                <a:solidFill>
                  <a:srgbClr val="005851"/>
                </a:solidFill>
              </a:rPr>
              <a:t> </a:t>
            </a:r>
            <a:r>
              <a:rPr lang="ro-RO" kern="1200" dirty="0" smtClean="0">
                <a:solidFill>
                  <a:srgbClr val="005851"/>
                </a:solidFill>
              </a:rPr>
              <a:t>incluzând printre altele</a:t>
            </a:r>
            <a:r>
              <a:rPr lang="en-GB" kern="1200" dirty="0" smtClean="0">
                <a:solidFill>
                  <a:srgbClr val="005851"/>
                </a:solidFill>
              </a:rPr>
              <a:t>, </a:t>
            </a:r>
            <a:r>
              <a:rPr lang="ro-RO" kern="1200" dirty="0" smtClean="0">
                <a:solidFill>
                  <a:srgbClr val="005851"/>
                </a:solidFill>
              </a:rPr>
              <a:t>ecosistemele şi complexele ecologice terestre, marine şi altele acvatice din care acestea fac parte</a:t>
            </a:r>
            <a:r>
              <a:rPr lang="en-GB" kern="1200" dirty="0" smtClean="0">
                <a:solidFill>
                  <a:srgbClr val="005851"/>
                </a:solidFill>
              </a:rPr>
              <a:t>; </a:t>
            </a:r>
            <a:r>
              <a:rPr lang="ro-RO" kern="1200" dirty="0" smtClean="0">
                <a:solidFill>
                  <a:srgbClr val="005851"/>
                </a:solidFill>
              </a:rPr>
              <a:t>aceasta include </a:t>
            </a:r>
            <a:r>
              <a:rPr lang="en-GB" kern="1200" dirty="0" smtClean="0">
                <a:solidFill>
                  <a:srgbClr val="005851"/>
                </a:solidFill>
              </a:rPr>
              <a:t> </a:t>
            </a:r>
            <a:r>
              <a:rPr lang="ro-RO" kern="1200" dirty="0" smtClean="0">
                <a:solidFill>
                  <a:srgbClr val="005851"/>
                </a:solidFill>
              </a:rPr>
              <a:t>diversitatea intraspecifică</a:t>
            </a:r>
            <a:r>
              <a:rPr lang="en-GB" kern="1200" dirty="0" smtClean="0">
                <a:solidFill>
                  <a:srgbClr val="005851"/>
                </a:solidFill>
              </a:rPr>
              <a:t>, </a:t>
            </a:r>
            <a:r>
              <a:rPr lang="ro-RO" kern="1200" dirty="0" smtClean="0">
                <a:solidFill>
                  <a:srgbClr val="005851"/>
                </a:solidFill>
              </a:rPr>
              <a:t>interspecifică şi ecosistemică</a:t>
            </a:r>
            <a:r>
              <a:rPr lang="en-GB" kern="1200" dirty="0" smtClean="0">
                <a:solidFill>
                  <a:srgbClr val="005851"/>
                </a:solidFill>
              </a:rPr>
              <a:t>. </a:t>
            </a:r>
            <a:endParaRPr lang="en-GB" kern="1200" dirty="0">
              <a:solidFill>
                <a:srgbClr val="005851"/>
              </a:solidFill>
            </a:endParaRPr>
          </a:p>
          <a:p>
            <a:r>
              <a:rPr lang="en-GB" kern="1200" dirty="0">
                <a:solidFill>
                  <a:srgbClr val="005851"/>
                </a:solidFill>
              </a:rPr>
              <a:t> </a:t>
            </a:r>
          </a:p>
          <a:p>
            <a:endParaRPr lang="en-GB" b="0" dirty="0">
              <a:solidFill>
                <a:srgbClr val="00585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323528" y="225373"/>
            <a:ext cx="6480720" cy="46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ro-RO" dirty="0" smtClean="0">
                <a:solidFill>
                  <a:srgbClr val="028979"/>
                </a:solidFill>
              </a:rPr>
              <a:t>Biodiversitatea este</a:t>
            </a:r>
            <a:r>
              <a:rPr lang="en-US" dirty="0" smtClean="0">
                <a:solidFill>
                  <a:srgbClr val="028979"/>
                </a:solidFill>
              </a:rPr>
              <a:t>: </a:t>
            </a:r>
            <a:r>
              <a:rPr lang="en-GB" kern="0" dirty="0">
                <a:solidFill>
                  <a:srgbClr val="028979"/>
                </a:solidFill>
              </a:rPr>
              <a:t/>
            </a:r>
            <a:br>
              <a:rPr lang="en-GB" kern="0" dirty="0">
                <a:solidFill>
                  <a:srgbClr val="028979"/>
                </a:solidFill>
              </a:rPr>
            </a:br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395536" y="3645024"/>
            <a:ext cx="3888432" cy="46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ro-RO" dirty="0" smtClean="0">
                <a:solidFill>
                  <a:srgbClr val="028979"/>
                </a:solidFill>
              </a:rPr>
              <a:t>Zonele umede sunt</a:t>
            </a:r>
            <a:r>
              <a:rPr lang="en-US" dirty="0" smtClean="0">
                <a:solidFill>
                  <a:srgbClr val="028979"/>
                </a:solidFill>
              </a:rPr>
              <a:t>: </a:t>
            </a:r>
            <a:r>
              <a:rPr lang="en-GB" kern="0" dirty="0">
                <a:solidFill>
                  <a:srgbClr val="028979"/>
                </a:solidFill>
              </a:rPr>
              <a:t/>
            </a:r>
            <a:br>
              <a:rPr lang="en-GB" kern="0" dirty="0">
                <a:solidFill>
                  <a:srgbClr val="028979"/>
                </a:solidFill>
              </a:rPr>
            </a:br>
            <a:endParaRPr lang="en-US" kern="0" dirty="0">
              <a:solidFill>
                <a:srgbClr val="02897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1914144" cy="15910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12348"/>
            <a:ext cx="2330277" cy="174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1"/>
          <p:cNvSpPr>
            <a:spLocks noGrp="1"/>
          </p:cNvSpPr>
          <p:nvPr>
            <p:ph sz="quarter" idx="14"/>
          </p:nvPr>
        </p:nvSpPr>
        <p:spPr>
          <a:xfrm>
            <a:off x="323528" y="4293096"/>
            <a:ext cx="4897438" cy="1944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just" defTabSz="269875">
              <a:buFont typeface="Wingdings" pitchFamily="2" charset="2"/>
              <a:buNone/>
            </a:pPr>
            <a:r>
              <a:rPr lang="ro-RO" altLang="ro-RO" sz="2100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Întinderile de bălţi, mlaştini, ape naturale sau artificiale, permanente sau temporare, unde apa este stătătoare sau curgătoare, dulce sau sărată, inclusiv întinderi de apă marină a caror adâncime la reflux nu depăşeşte şase metri. </a:t>
            </a:r>
          </a:p>
          <a:p>
            <a:pPr defTabSz="269875"/>
            <a:endParaRPr lang="en-US" altLang="ro-RO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886700" cy="301372"/>
          </a:xfrm>
        </p:spPr>
        <p:txBody>
          <a:bodyPr>
            <a:normAutofit/>
          </a:bodyPr>
          <a:lstStyle/>
          <a:p>
            <a:r>
              <a:rPr lang="en-GB" sz="1400" b="1" u="sng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</a:t>
            </a:r>
            <a:r>
              <a:rPr lang="ro-RO" sz="1400" b="1" u="sng" dirty="0" smtClean="0">
                <a:solidFill>
                  <a:srgbClr val="0058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GB" sz="140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b="1" u="sng" dirty="0">
              <a:solidFill>
                <a:srgbClr val="0289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864096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Definiţia biodiversităţii</a:t>
            </a:r>
            <a:r>
              <a:rPr lang="en-US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Convenţia privind Diversitatea Biologică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Article 2</a:t>
            </a:r>
            <a:r>
              <a:rPr lang="ro-RO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://www.cbd.int/convention/articles/?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a=cbd-02</a:t>
            </a:r>
            <a:endParaRPr lang="en-GB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Definiţia Zonelor umede</a:t>
            </a:r>
            <a:r>
              <a:rPr lang="en-US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Ramsar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fact sheet, 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Wetlands: Why Should I Care?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p. 1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https://www.ramsar.org/resources/ramsar-fact-sheets</a:t>
            </a:r>
            <a:endParaRPr lang="en-GB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despre zone umede şi biodiversitate</a:t>
            </a:r>
            <a:r>
              <a:rPr lang="en-US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Ramsar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fact sheet, 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Reservoirs of Biodiversity, pp. 1 and 2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https://www.cbd.int/convention/articles/?a=cbd-02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Global Wetland Outlook,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Ramsar, September 2018, pp.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25-30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105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://www.global-wetland-outlook.ramsar.org/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Ramsar news release, “World’s Most Valuable Ecosystem Disappearing Three Times Faster Than Forests, Warns New Report,” 27 September 2018, 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www.ramsar.org/news/wetlands-worlds-most-valuable-ecosystem-disappearing-three-times-faster-than-forests-warns-new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Wetlands Are Critical for Biodiversity,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Ramsar, 9 May 2017, 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://www.youtube.com/watch?v=CyuEbc3t2XI&amp;list=PLhmlOkoIje7Mk4bus25eSIxXAxTPqXAyi&amp;index=3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Servicii ecologice ale zonelor umede</a:t>
            </a:r>
            <a:r>
              <a:rPr lang="en-US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Ramsar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fact sheet,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Wetlands: Why Should I 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Care?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105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://www.ramsar.org/resources/ramsar-fact-sheets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The Global Wetland Outlook Executive Summary,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p. 5,  And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The Global Wetland Outlook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pp. 38-42, Ramsar, September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105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www.global-wetland-outlook.ramsar.org/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Valoare monetară a zonelor umede</a:t>
            </a:r>
            <a:r>
              <a:rPr lang="en-US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://www.ramsar.org/news/the-worth-of-wetlands-understanding-the-monetary-value-of-global-wetlands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Pierderi de zone umede şi cauze</a:t>
            </a:r>
            <a:r>
              <a:rPr lang="en-US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Ramsar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news release, “World’s Most Valuable Ecosystem Disappearing Three Times Faster Than Forests, Warns New 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,” 27 September 2018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file://localhost/, https/::www.ramsar.org:news:wetlands-worlds-most-valuable-ecosystem-disappearing-three-times-faster-than-forests-warns-new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The Global Wetland Outlook Executive Summary,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p. 4,  And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The Global Wetland Outlook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pp. 19-23, Ramsar, September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www.global-wetland-outlook.ramsar.org/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1050" b="1" u="sng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Rata, aploarea şi urgenţa pierderii biodiversităţii</a:t>
            </a:r>
            <a:r>
              <a:rPr lang="en-US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Living Planet Report 2016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Summary,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WWF, 2018,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p.6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://wwf.panda.org/wwf_news/?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282370/Living-Planet-Report-2016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Global Wetland Outlook, Summary, Ramsar, 2018, p.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://www.global-wetland-outlook.ramsar.org/outlook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“U.N. Report: Nature’s Dangerous Decline ‘Unprecedented,’ Species Extinction Rates ‘Accelerating’, United Nations, May 6,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://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www.un.org/sustainabledevelopment/blog/2019/05/nature-decline-unprecedented-report/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://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ipbes.net/global-assessment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050" b="1" dirty="0" smtClean="0">
                <a:solidFill>
                  <a:srgbClr val="0289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Informaţii despre Convenţia Privind Zonele Umede: </a:t>
            </a:r>
            <a:r>
              <a:rPr lang="en-US" sz="1050" u="sng" dirty="0" smtClean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</a:t>
            </a:r>
            <a:r>
              <a:rPr lang="en-US" sz="1050" u="sng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://www.ramsar.org/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885442" y="1412776"/>
            <a:ext cx="5791608" cy="3168352"/>
          </a:xfrm>
        </p:spPr>
        <p:txBody>
          <a:bodyPr/>
          <a:lstStyle/>
          <a:p>
            <a:r>
              <a:rPr lang="ro-RO" dirty="0" smtClean="0">
                <a:solidFill>
                  <a:srgbClr val="005851"/>
                </a:solidFill>
              </a:rPr>
              <a:t>Zone de teren saturate cu apă sau inundate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ro-RO" dirty="0" smtClean="0">
                <a:solidFill>
                  <a:srgbClr val="005851"/>
                </a:solidFill>
              </a:rPr>
              <a:t>permanent sau sezonier</a:t>
            </a:r>
            <a:endParaRPr lang="en-US" dirty="0">
              <a:solidFill>
                <a:srgbClr val="00585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Zone umede interioare </a:t>
            </a:r>
            <a:r>
              <a:rPr lang="en-US" dirty="0" smtClean="0">
                <a:solidFill>
                  <a:srgbClr val="005851"/>
                </a:solidFill>
              </a:rPr>
              <a:t>: </a:t>
            </a:r>
            <a:r>
              <a:rPr lang="ro-RO" b="0" dirty="0" smtClean="0">
                <a:solidFill>
                  <a:srgbClr val="005851"/>
                </a:solidFill>
              </a:rPr>
              <a:t>mlaştini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ro-RO" b="0" dirty="0" smtClean="0">
                <a:solidFill>
                  <a:srgbClr val="005851"/>
                </a:solidFill>
              </a:rPr>
              <a:t>turbării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ro-RO" b="0" dirty="0" smtClean="0">
                <a:solidFill>
                  <a:srgbClr val="005851"/>
                </a:solidFill>
              </a:rPr>
              <a:t>lacuri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ro-RO" b="0" dirty="0" smtClean="0">
                <a:solidFill>
                  <a:srgbClr val="005851"/>
                </a:solidFill>
              </a:rPr>
              <a:t>râuri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ro-RO" b="0" dirty="0" smtClean="0">
                <a:solidFill>
                  <a:srgbClr val="005851"/>
                </a:solidFill>
              </a:rPr>
              <a:t>câmpii inundate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ro-RO" b="0" dirty="0" smtClean="0">
                <a:solidFill>
                  <a:srgbClr val="005851"/>
                </a:solidFill>
              </a:rPr>
              <a:t>smârcuri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ro-RO" b="0" dirty="0" smtClean="0">
                <a:solidFill>
                  <a:srgbClr val="005851"/>
                </a:solidFill>
              </a:rPr>
              <a:t>zone inundabile</a:t>
            </a:r>
            <a:endParaRPr lang="en-US" b="0" dirty="0">
              <a:solidFill>
                <a:srgbClr val="00585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Zone umede costiere</a:t>
            </a:r>
            <a:r>
              <a:rPr lang="en-US" b="0" dirty="0" smtClean="0">
                <a:solidFill>
                  <a:srgbClr val="005851"/>
                </a:solidFill>
              </a:rPr>
              <a:t>: </a:t>
            </a:r>
            <a:r>
              <a:rPr lang="ro-RO" b="0" dirty="0" smtClean="0">
                <a:solidFill>
                  <a:srgbClr val="005851"/>
                </a:solidFill>
              </a:rPr>
              <a:t>mlaştini sărate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ro-RO" b="0" dirty="0" smtClean="0">
                <a:solidFill>
                  <a:srgbClr val="005851"/>
                </a:solidFill>
              </a:rPr>
              <a:t>estuare</a:t>
            </a:r>
            <a:r>
              <a:rPr lang="en-US" b="0" dirty="0" smtClean="0">
                <a:solidFill>
                  <a:srgbClr val="005851"/>
                </a:solidFill>
              </a:rPr>
              <a:t>, mangrove, lag</a:t>
            </a:r>
            <a:r>
              <a:rPr lang="ro-RO" b="0" dirty="0" smtClean="0">
                <a:solidFill>
                  <a:srgbClr val="005851"/>
                </a:solidFill>
              </a:rPr>
              <a:t>une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ro-RO" b="0" dirty="0" smtClean="0">
                <a:solidFill>
                  <a:srgbClr val="005851"/>
                </a:solidFill>
              </a:rPr>
              <a:t>recifi de corali</a:t>
            </a:r>
            <a:endParaRPr lang="en-US" b="0" dirty="0">
              <a:solidFill>
                <a:srgbClr val="00585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Zone umede create de om</a:t>
            </a:r>
            <a:r>
              <a:rPr lang="en-US" dirty="0" smtClean="0">
                <a:solidFill>
                  <a:srgbClr val="005851"/>
                </a:solidFill>
              </a:rPr>
              <a:t>: </a:t>
            </a:r>
            <a:r>
              <a:rPr lang="ro-RO" b="0" dirty="0" smtClean="0">
                <a:solidFill>
                  <a:srgbClr val="005851"/>
                </a:solidFill>
              </a:rPr>
              <a:t>pescării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ro-RO" b="0" dirty="0" smtClean="0">
                <a:solidFill>
                  <a:srgbClr val="005851"/>
                </a:solidFill>
              </a:rPr>
              <a:t>orezării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ro-RO" b="0" dirty="0" smtClean="0">
                <a:solidFill>
                  <a:srgbClr val="005851"/>
                </a:solidFill>
              </a:rPr>
              <a:t>acumulări</a:t>
            </a:r>
            <a:r>
              <a:rPr lang="en-US" b="0" dirty="0" smtClean="0">
                <a:solidFill>
                  <a:srgbClr val="005851"/>
                </a:solidFill>
              </a:rPr>
              <a:t>, </a:t>
            </a:r>
            <a:r>
              <a:rPr lang="en-US" b="0" dirty="0" err="1" smtClean="0">
                <a:solidFill>
                  <a:srgbClr val="005851"/>
                </a:solidFill>
              </a:rPr>
              <a:t>sal</a:t>
            </a:r>
            <a:r>
              <a:rPr lang="ro-RO" b="0" dirty="0" smtClean="0">
                <a:solidFill>
                  <a:srgbClr val="005851"/>
                </a:solidFill>
              </a:rPr>
              <a:t>ine</a:t>
            </a:r>
            <a:r>
              <a:rPr lang="en-US" b="0" dirty="0" smtClean="0">
                <a:solidFill>
                  <a:srgbClr val="005851"/>
                </a:solidFill>
              </a:rPr>
              <a:t> </a:t>
            </a:r>
            <a:endParaRPr lang="en-GB" b="0" dirty="0">
              <a:solidFill>
                <a:srgbClr val="005851"/>
              </a:solidFill>
            </a:endParaRPr>
          </a:p>
          <a:p>
            <a:endParaRPr lang="en-GB" dirty="0">
              <a:solidFill>
                <a:srgbClr val="02897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CH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95536" y="5373216"/>
            <a:ext cx="7128792" cy="1052596"/>
          </a:xfrm>
          <a:prstGeom prst="rect">
            <a:avLst/>
          </a:prstGeom>
          <a:solidFill>
            <a:srgbClr val="005851"/>
          </a:solidFill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o-RO" sz="2400" b="1" dirty="0" smtClean="0">
                <a:solidFill>
                  <a:schemeClr val="bg1"/>
                </a:solidFill>
                <a:latin typeface="Arial"/>
                <a:cs typeface="Arial"/>
              </a:rPr>
              <a:t>Zonele umede sunt bogate în biodiversitate</a:t>
            </a:r>
            <a:endParaRPr lang="en-GB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2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GB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2DD953E-DDA5-7542-B40E-27344F78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863970"/>
            <a:ext cx="1100089" cy="11957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917802" y="852766"/>
            <a:ext cx="648072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ro-RO" dirty="0" smtClean="0">
                <a:solidFill>
                  <a:srgbClr val="028979"/>
                </a:solidFill>
              </a:rPr>
              <a:t>Zonele umede sunt</a:t>
            </a:r>
            <a:r>
              <a:rPr lang="en-US" dirty="0" smtClean="0">
                <a:solidFill>
                  <a:srgbClr val="028979"/>
                </a:solidFill>
              </a:rPr>
              <a:t>: </a:t>
            </a:r>
            <a:r>
              <a:rPr lang="en-GB" kern="0" dirty="0">
                <a:solidFill>
                  <a:srgbClr val="028979"/>
                </a:solidFill>
              </a:rPr>
              <a:t/>
            </a:r>
            <a:br>
              <a:rPr lang="en-GB" kern="0" dirty="0">
                <a:solidFill>
                  <a:srgbClr val="028979"/>
                </a:solidFill>
              </a:rPr>
            </a:br>
            <a:endParaRPr lang="en-US" kern="0" dirty="0">
              <a:solidFill>
                <a:srgbClr val="028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43608" y="836712"/>
            <a:ext cx="6552728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ro-RO" dirty="0" smtClean="0">
                <a:solidFill>
                  <a:srgbClr val="028979"/>
                </a:solidFill>
              </a:rPr>
              <a:t>Zonele umede sunt rezervoare bogate de </a:t>
            </a:r>
          </a:p>
          <a:p>
            <a:r>
              <a:rPr lang="ro-RO" dirty="0" smtClean="0">
                <a:solidFill>
                  <a:srgbClr val="028979"/>
                </a:solidFill>
              </a:rPr>
              <a:t>biodiversitate</a:t>
            </a:r>
            <a:r>
              <a:rPr lang="en-GB" kern="0" dirty="0">
                <a:solidFill>
                  <a:srgbClr val="028979"/>
                </a:solidFill>
              </a:rPr>
              <a:t/>
            </a:r>
            <a:br>
              <a:rPr lang="en-GB" kern="0" dirty="0">
                <a:solidFill>
                  <a:srgbClr val="028979"/>
                </a:solidFill>
              </a:rPr>
            </a:br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043608" y="1844825"/>
            <a:ext cx="5918780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buFont typeface="Arial"/>
              <a:buChar char="•"/>
            </a:pPr>
            <a:r>
              <a:rPr lang="en-US" b="1" dirty="0">
                <a:solidFill>
                  <a:srgbClr val="005851"/>
                </a:solidFill>
              </a:rPr>
              <a:t>40%</a:t>
            </a:r>
            <a:r>
              <a:rPr lang="en-US" dirty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din speciile de plante şi animale ale lumii trăiesc sau cresc în zone umede</a:t>
            </a:r>
            <a:endParaRPr lang="en-GB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Până în prezent au fost identificate peste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>
                <a:solidFill>
                  <a:srgbClr val="005851"/>
                </a:solidFill>
              </a:rPr>
              <a:t> </a:t>
            </a:r>
            <a:r>
              <a:rPr lang="en-US" b="1" dirty="0" smtClean="0">
                <a:solidFill>
                  <a:srgbClr val="005851"/>
                </a:solidFill>
              </a:rPr>
              <a:t>100</a:t>
            </a:r>
            <a:r>
              <a:rPr lang="ro-RO" b="1" dirty="0" smtClean="0">
                <a:solidFill>
                  <a:srgbClr val="005851"/>
                </a:solidFill>
              </a:rPr>
              <a:t> </a:t>
            </a:r>
            <a:r>
              <a:rPr lang="en-US" b="1" dirty="0" smtClean="0">
                <a:solidFill>
                  <a:srgbClr val="005851"/>
                </a:solidFill>
              </a:rPr>
              <a:t>000 </a:t>
            </a:r>
            <a:r>
              <a:rPr lang="ro-RO" b="1" dirty="0" smtClean="0">
                <a:solidFill>
                  <a:srgbClr val="005851"/>
                </a:solidFill>
              </a:rPr>
              <a:t> de speii de apă dulce </a:t>
            </a:r>
            <a:r>
              <a:rPr lang="ro-RO" dirty="0" smtClean="0">
                <a:solidFill>
                  <a:srgbClr val="005851"/>
                </a:solidFill>
              </a:rPr>
              <a:t>în zonele umede</a:t>
            </a:r>
            <a:endParaRPr lang="en-GB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ro-RO" b="1" dirty="0" smtClean="0">
                <a:solidFill>
                  <a:srgbClr val="005851"/>
                </a:solidFill>
              </a:rPr>
              <a:t>Zonele umede de coastă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ro-RO" dirty="0" smtClean="0">
                <a:solidFill>
                  <a:srgbClr val="005851"/>
                </a:solidFill>
              </a:rPr>
              <a:t>în special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ro-RO" dirty="0" smtClean="0">
                <a:solidFill>
                  <a:srgbClr val="005851"/>
                </a:solidFill>
              </a:rPr>
              <a:t>sunt printre cele mai diverse biologic</a:t>
            </a:r>
            <a:endParaRPr lang="en-GB" dirty="0">
              <a:solidFill>
                <a:srgbClr val="005851"/>
              </a:solidFill>
            </a:endParaRPr>
          </a:p>
          <a:p>
            <a:r>
              <a:rPr lang="en-US" dirty="0">
                <a:solidFill>
                  <a:srgbClr val="005851"/>
                </a:solidFill>
              </a:rPr>
              <a:t> </a:t>
            </a:r>
            <a:endParaRPr lang="en-GB" dirty="0">
              <a:solidFill>
                <a:srgbClr val="005851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pPr marL="0" indent="0"/>
            <a:endParaRPr lang="en-US" sz="2000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B2E0313-B507-5646-8F76-D891EAA49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97152"/>
            <a:ext cx="156269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43608" y="836712"/>
            <a:ext cx="75584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ro-RO" dirty="0" smtClean="0">
                <a:solidFill>
                  <a:srgbClr val="028979"/>
                </a:solidFill>
              </a:rPr>
              <a:t>Viaţa prosperă în zonele umede</a:t>
            </a:r>
            <a:endParaRPr lang="en-US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043608" y="1412776"/>
            <a:ext cx="5918780" cy="41373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buFont typeface="Arial"/>
              <a:buChar char="•"/>
            </a:pPr>
            <a:r>
              <a:rPr lang="en-US" b="1" dirty="0">
                <a:solidFill>
                  <a:srgbClr val="005851"/>
                </a:solidFill>
              </a:rPr>
              <a:t>30%</a:t>
            </a:r>
            <a:r>
              <a:rPr lang="en-US" dirty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din speciile cunoscute de peşti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ro-RO" dirty="0" smtClean="0">
                <a:solidFill>
                  <a:srgbClr val="005851"/>
                </a:solidFill>
              </a:rPr>
              <a:t>la care se adaugă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en-US" b="1" dirty="0">
                <a:solidFill>
                  <a:srgbClr val="005851"/>
                </a:solidFill>
              </a:rPr>
              <a:t>200 </a:t>
            </a:r>
            <a:r>
              <a:rPr lang="ro-RO" b="1" dirty="0" smtClean="0">
                <a:solidFill>
                  <a:srgbClr val="005851"/>
                </a:solidFill>
              </a:rPr>
              <a:t>de noi specii de apă dulce </a:t>
            </a:r>
            <a:r>
              <a:rPr lang="ro-RO" dirty="0" smtClean="0">
                <a:solidFill>
                  <a:srgbClr val="005851"/>
                </a:solidFill>
              </a:rPr>
              <a:t>descoperite </a:t>
            </a:r>
            <a:r>
              <a:rPr lang="en-US" b="1" dirty="0" err="1" smtClean="0">
                <a:solidFill>
                  <a:srgbClr val="005851"/>
                </a:solidFill>
              </a:rPr>
              <a:t>anual</a:t>
            </a:r>
            <a:endParaRPr lang="en-US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Mulţi </a:t>
            </a:r>
            <a:r>
              <a:rPr lang="en-US" b="1" dirty="0" smtClean="0">
                <a:solidFill>
                  <a:srgbClr val="005851"/>
                </a:solidFill>
              </a:rPr>
              <a:t>am</a:t>
            </a:r>
            <a:r>
              <a:rPr lang="ro-RO" b="1" dirty="0" smtClean="0">
                <a:solidFill>
                  <a:srgbClr val="005851"/>
                </a:solidFill>
              </a:rPr>
              <a:t>f</a:t>
            </a:r>
            <a:r>
              <a:rPr lang="en-US" b="1" dirty="0" err="1" smtClean="0">
                <a:solidFill>
                  <a:srgbClr val="005851"/>
                </a:solidFill>
              </a:rPr>
              <a:t>ibi</a:t>
            </a:r>
            <a:r>
              <a:rPr lang="ro-RO" b="1" dirty="0" smtClean="0">
                <a:solidFill>
                  <a:srgbClr val="005851"/>
                </a:solidFill>
              </a:rPr>
              <a:t>eni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şi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en-US" b="1" dirty="0" smtClean="0">
                <a:solidFill>
                  <a:srgbClr val="005851"/>
                </a:solidFill>
              </a:rPr>
              <a:t>reptile</a:t>
            </a:r>
            <a:r>
              <a:rPr lang="ro-RO" b="1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cu risc</a:t>
            </a:r>
            <a:endParaRPr lang="en-US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ro-RO" b="1" dirty="0" smtClean="0">
                <a:solidFill>
                  <a:srgbClr val="005851"/>
                </a:solidFill>
              </a:rPr>
              <a:t>Păsări de apă </a:t>
            </a:r>
            <a:r>
              <a:rPr lang="ro-RO" dirty="0" smtClean="0">
                <a:solidFill>
                  <a:srgbClr val="005851"/>
                </a:solidFill>
              </a:rPr>
              <a:t>migratoare şi rezidente</a:t>
            </a:r>
            <a:endParaRPr lang="en-US" b="1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Mii de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b="1" dirty="0" smtClean="0">
                <a:solidFill>
                  <a:srgbClr val="005851"/>
                </a:solidFill>
              </a:rPr>
              <a:t>specii de plante</a:t>
            </a:r>
            <a:endParaRPr lang="en-US" b="1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ro-RO" b="1" dirty="0" smtClean="0">
                <a:solidFill>
                  <a:srgbClr val="005851"/>
                </a:solidFill>
              </a:rPr>
              <a:t>Specii endemice </a:t>
            </a:r>
            <a:r>
              <a:rPr lang="en-US" dirty="0" smtClean="0">
                <a:solidFill>
                  <a:srgbClr val="005851"/>
                </a:solidFill>
              </a:rPr>
              <a:t>– </a:t>
            </a:r>
            <a:r>
              <a:rPr lang="ro-RO" dirty="0" smtClean="0">
                <a:solidFill>
                  <a:srgbClr val="005851"/>
                </a:solidFill>
              </a:rPr>
              <a:t>care se găsesc doar în zone umede specifice </a:t>
            </a:r>
            <a:endParaRPr lang="en-US" dirty="0">
              <a:solidFill>
                <a:srgbClr val="00585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FD874C9-161A-A741-BF9C-6EE3A92CA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743" y="4365104"/>
            <a:ext cx="2384979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899592" y="638266"/>
            <a:ext cx="6984776" cy="48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ro-RO" dirty="0" smtClean="0">
                <a:solidFill>
                  <a:srgbClr val="028979"/>
                </a:solidFill>
              </a:rPr>
              <a:t>De ce biodiversitatea zonelor umede contează</a:t>
            </a:r>
            <a:r>
              <a:rPr lang="en-US" dirty="0" smtClean="0">
                <a:solidFill>
                  <a:srgbClr val="028979"/>
                </a:solidFill>
              </a:rPr>
              <a:t>?</a:t>
            </a:r>
            <a:endParaRPr lang="en-US" dirty="0">
              <a:solidFill>
                <a:srgbClr val="028979"/>
              </a:solidFill>
            </a:endParaRPr>
          </a:p>
          <a:p>
            <a:endParaRPr lang="en-US" sz="2100" b="0" dirty="0">
              <a:solidFill>
                <a:srgbClr val="005851"/>
              </a:solidFill>
              <a:latin typeface="Arial" pitchFamily="-123" charset="0"/>
              <a:ea typeface="+mn-ea"/>
              <a:cs typeface="+mn-cs"/>
            </a:endParaRP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endParaRPr lang="en-GB" sz="2100" b="0" dirty="0">
              <a:solidFill>
                <a:srgbClr val="005851"/>
              </a:solidFill>
              <a:latin typeface="Arial" pitchFamily="-123" charset="0"/>
              <a:ea typeface="+mn-ea"/>
              <a:cs typeface="+mn-cs"/>
            </a:endParaRPr>
          </a:p>
          <a:p>
            <a:r>
              <a:rPr lang="en-GB" kern="0" dirty="0">
                <a:solidFill>
                  <a:srgbClr val="028979"/>
                </a:solidFill>
              </a:rPr>
              <a:t/>
            </a:r>
            <a:br>
              <a:rPr lang="en-GB" kern="0" dirty="0">
                <a:solidFill>
                  <a:srgbClr val="028979"/>
                </a:solidFill>
              </a:rPr>
            </a:br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259632" y="1610451"/>
            <a:ext cx="6120680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endParaRPr lang="en-GB" dirty="0">
              <a:solidFill>
                <a:srgbClr val="00585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043608" y="1126708"/>
            <a:ext cx="6693170" cy="51826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Vegetaţia de mlaştină filtrează poluanţii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ro-RO" b="1" dirty="0" smtClean="0">
                <a:solidFill>
                  <a:srgbClr val="005851"/>
                </a:solidFill>
              </a:rPr>
              <a:t>făcând apa potabilă</a:t>
            </a:r>
            <a:endParaRPr lang="en-US" b="1" dirty="0">
              <a:solidFill>
                <a:srgbClr val="005851"/>
              </a:solidFill>
            </a:endParaRPr>
          </a:p>
          <a:p>
            <a:pPr>
              <a:buFont typeface="Arial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Zonele umede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asigură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b="1" dirty="0" smtClean="0">
                <a:solidFill>
                  <a:srgbClr val="005851"/>
                </a:solidFill>
              </a:rPr>
              <a:t>mijloace de trai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pentru un miliard de oameni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şi ajută la </a:t>
            </a:r>
            <a:r>
              <a:rPr lang="ro-RO" b="1" dirty="0" smtClean="0">
                <a:solidFill>
                  <a:srgbClr val="005851"/>
                </a:solidFill>
              </a:rPr>
              <a:t>hrănirea lumii</a:t>
            </a:r>
            <a:endParaRPr lang="en-GB" b="1" dirty="0">
              <a:solidFill>
                <a:srgbClr val="005851"/>
              </a:solidFill>
            </a:endParaRPr>
          </a:p>
          <a:p>
            <a:pPr>
              <a:buFont typeface="Arial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Turbăriile înmagazinează </a:t>
            </a:r>
            <a:r>
              <a:rPr lang="en-US" dirty="0" smtClean="0">
                <a:solidFill>
                  <a:srgbClr val="005851"/>
                </a:solidFill>
              </a:rPr>
              <a:t>30</a:t>
            </a:r>
            <a:r>
              <a:rPr lang="en-US" dirty="0">
                <a:solidFill>
                  <a:srgbClr val="005851"/>
                </a:solidFill>
              </a:rPr>
              <a:t>% </a:t>
            </a:r>
            <a:r>
              <a:rPr lang="ro-RO" dirty="0" smtClean="0">
                <a:solidFill>
                  <a:srgbClr val="005851"/>
                </a:solidFill>
              </a:rPr>
              <a:t>din </a:t>
            </a:r>
            <a:r>
              <a:rPr lang="en-US" b="1" dirty="0" smtClean="0">
                <a:solidFill>
                  <a:srgbClr val="005851"/>
                </a:solidFill>
              </a:rPr>
              <a:t>carbon</a:t>
            </a:r>
            <a:r>
              <a:rPr lang="ro-RO" b="1" dirty="0" smtClean="0">
                <a:solidFill>
                  <a:srgbClr val="005851"/>
                </a:solidFill>
              </a:rPr>
              <a:t>ul terestru</a:t>
            </a:r>
            <a:endParaRPr lang="en-GB" b="1" dirty="0">
              <a:solidFill>
                <a:srgbClr val="005851"/>
              </a:solidFill>
            </a:endParaRPr>
          </a:p>
          <a:p>
            <a:pPr>
              <a:buFont typeface="Arial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Lacurile şi râurile </a:t>
            </a:r>
            <a:r>
              <a:rPr lang="ro-RO" b="1" dirty="0" smtClean="0">
                <a:solidFill>
                  <a:srgbClr val="005851"/>
                </a:solidFill>
              </a:rPr>
              <a:t>aprovizionează cu hrană şi remedii</a:t>
            </a:r>
            <a:endParaRPr lang="en-GB" dirty="0">
              <a:solidFill>
                <a:srgbClr val="005851"/>
              </a:solidFill>
            </a:endParaRPr>
          </a:p>
          <a:p>
            <a:pPr>
              <a:buFont typeface="Arial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Mangrovele şi recifii de corali </a:t>
            </a:r>
            <a:r>
              <a:rPr lang="ro-RO" b="1" dirty="0" smtClean="0">
                <a:solidFill>
                  <a:srgbClr val="005851"/>
                </a:solidFill>
              </a:rPr>
              <a:t>protejează comunităţile costiere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în timpul furtunilor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ro-RO" dirty="0" smtClean="0">
                <a:solidFill>
                  <a:srgbClr val="005851"/>
                </a:solidFill>
              </a:rPr>
              <a:t>uraganelor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şi ţunami-urilor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endParaRPr lang="en-GB" dirty="0">
              <a:solidFill>
                <a:srgbClr val="005851"/>
              </a:solidFill>
            </a:endParaRPr>
          </a:p>
          <a:p>
            <a:pPr>
              <a:buFont typeface="Arial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Zonele umede asigură </a:t>
            </a:r>
            <a:r>
              <a:rPr lang="ro-RO" b="1" dirty="0" smtClean="0">
                <a:solidFill>
                  <a:srgbClr val="005851"/>
                </a:solidFill>
              </a:rPr>
              <a:t>servicii ecosistemice </a:t>
            </a:r>
            <a:r>
              <a:rPr lang="ro-RO" dirty="0" smtClean="0">
                <a:solidFill>
                  <a:srgbClr val="005851"/>
                </a:solidFill>
              </a:rPr>
              <a:t>în valoare de 47 trilioane de dolari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en-US" dirty="0">
                <a:solidFill>
                  <a:srgbClr val="005851"/>
                </a:solidFill>
              </a:rPr>
              <a:t>USD </a:t>
            </a:r>
            <a:r>
              <a:rPr lang="en-US" dirty="0" err="1" smtClean="0">
                <a:solidFill>
                  <a:srgbClr val="005851"/>
                </a:solidFill>
              </a:rPr>
              <a:t>anual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ro-RO" dirty="0" smtClean="0">
                <a:solidFill>
                  <a:srgbClr val="005851"/>
                </a:solidFill>
              </a:rPr>
              <a:t>mai mult decât cele din păduri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ro-RO" dirty="0" smtClean="0">
                <a:solidFill>
                  <a:srgbClr val="005851"/>
                </a:solidFill>
              </a:rPr>
              <a:t>deşerturi sau pajişti</a:t>
            </a:r>
            <a:endParaRPr lang="en-US" dirty="0">
              <a:solidFill>
                <a:srgbClr val="00585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8ADED00-E9A2-A444-B3D6-BB5DBB54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63346"/>
            <a:ext cx="869949" cy="9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43608" y="692696"/>
            <a:ext cx="662473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ro-RO" dirty="0" smtClean="0">
                <a:solidFill>
                  <a:srgbClr val="028979"/>
                </a:solidFill>
                <a:latin typeface="Arial" pitchFamily="-123" charset="0"/>
              </a:rPr>
              <a:t>Oamenii distrug zonele umede</a:t>
            </a:r>
            <a:endParaRPr lang="en-US" dirty="0">
              <a:solidFill>
                <a:srgbClr val="028979"/>
              </a:solidFill>
              <a:latin typeface="Arial" pitchFamily="-123" charset="0"/>
            </a:endParaRPr>
          </a:p>
          <a:p>
            <a:endParaRPr lang="en-US" sz="2100" dirty="0">
              <a:solidFill>
                <a:srgbClr val="005851"/>
              </a:solidFill>
              <a:latin typeface="Arial" pitchFamily="-123" charset="0"/>
              <a:ea typeface="+mn-ea"/>
              <a:cs typeface="+mn-cs"/>
            </a:endParaRP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ro-RO" sz="2100" b="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Zonele umede </a:t>
            </a:r>
            <a:r>
              <a:rPr lang="en-US" sz="2100" b="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 </a:t>
            </a:r>
            <a:r>
              <a:rPr lang="ro-RO" sz="2100" b="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dispar de </a:t>
            </a:r>
            <a:r>
              <a:rPr lang="ro-RO" sz="210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trei ori mai repede </a:t>
            </a:r>
            <a:r>
              <a:rPr lang="ro-RO" sz="2100" b="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decât pădurile</a:t>
            </a:r>
            <a:endParaRPr lang="en-US" sz="2100" b="0" dirty="0">
              <a:solidFill>
                <a:srgbClr val="005851"/>
              </a:solidFill>
              <a:latin typeface="Arial" pitchFamily="-123" charset="0"/>
              <a:ea typeface="+mn-ea"/>
              <a:cs typeface="+mn-cs"/>
            </a:endParaRPr>
          </a:p>
          <a:p>
            <a:pPr marL="342900" indent="-342900">
              <a:spcAft>
                <a:spcPct val="40000"/>
              </a:spcAft>
              <a:buFont typeface="Arial"/>
              <a:buChar char="•"/>
            </a:pPr>
            <a:r>
              <a:rPr lang="en-US" sz="2100" dirty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35% </a:t>
            </a:r>
            <a:r>
              <a:rPr lang="ro-RO" sz="2100" b="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au dispărut din </a:t>
            </a:r>
            <a:r>
              <a:rPr lang="en-US" sz="210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1970</a:t>
            </a:r>
            <a:r>
              <a:rPr lang="ro-RO" sz="210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 până în prezent</a:t>
            </a:r>
            <a:r>
              <a:rPr lang="en-US" sz="210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 </a:t>
            </a:r>
            <a:endParaRPr lang="ro-RO" sz="2100" dirty="0" smtClean="0">
              <a:solidFill>
                <a:srgbClr val="005851"/>
              </a:solidFill>
              <a:latin typeface="Arial" pitchFamily="-123" charset="0"/>
              <a:ea typeface="+mn-ea"/>
              <a:cs typeface="+mn-cs"/>
            </a:endParaRPr>
          </a:p>
          <a:p>
            <a:pPr>
              <a:spcAft>
                <a:spcPct val="40000"/>
              </a:spcAft>
            </a:pPr>
            <a:r>
              <a:rPr lang="ro-RO" sz="2100" dirty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 </a:t>
            </a:r>
            <a:r>
              <a:rPr lang="ro-RO" sz="210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    </a:t>
            </a:r>
            <a:r>
              <a:rPr lang="en-US" sz="210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87</a:t>
            </a:r>
            <a:r>
              <a:rPr lang="en-US" sz="2100" dirty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% </a:t>
            </a:r>
            <a:r>
              <a:rPr lang="ro-RO" sz="2100" b="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au dispărut din </a:t>
            </a:r>
            <a:r>
              <a:rPr lang="en-US" sz="210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1700</a:t>
            </a:r>
            <a:r>
              <a:rPr lang="ro-RO" sz="210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 </a:t>
            </a:r>
            <a:r>
              <a:rPr lang="vi-VN" sz="2100" dirty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până în </a:t>
            </a:r>
            <a:r>
              <a:rPr lang="vi-VN" sz="210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prezent </a:t>
            </a:r>
            <a:endParaRPr lang="ro-RO" sz="2100" dirty="0" smtClean="0">
              <a:solidFill>
                <a:srgbClr val="005851"/>
              </a:solidFill>
              <a:latin typeface="Arial" pitchFamily="-123" charset="0"/>
              <a:ea typeface="+mn-ea"/>
              <a:cs typeface="+mn-cs"/>
            </a:endParaRPr>
          </a:p>
          <a:p>
            <a:pPr>
              <a:spcAft>
                <a:spcPct val="40000"/>
              </a:spcAft>
            </a:pPr>
            <a:endParaRPr lang="en-US" sz="2100" dirty="0">
              <a:solidFill>
                <a:srgbClr val="005851"/>
              </a:solidFill>
              <a:latin typeface="Arial" pitchFamily="-123" charset="0"/>
              <a:ea typeface="+mn-ea"/>
              <a:cs typeface="+mn-cs"/>
            </a:endParaRPr>
          </a:p>
          <a:p>
            <a:pPr>
              <a:spcAft>
                <a:spcPct val="40000"/>
              </a:spcAft>
              <a:buFont typeface="Frutiger 45 Light" charset="0"/>
            </a:pPr>
            <a:r>
              <a:rPr lang="ro-RO" dirty="0" smtClean="0">
                <a:solidFill>
                  <a:srgbClr val="028979"/>
                </a:solidFill>
                <a:latin typeface="Arial" pitchFamily="-123" charset="0"/>
              </a:rPr>
              <a:t>Cauze ale pierderii zonelor umede</a:t>
            </a:r>
            <a:r>
              <a:rPr lang="en-US" sz="2100" dirty="0" smtClean="0">
                <a:solidFill>
                  <a:srgbClr val="005851"/>
                </a:solidFill>
                <a:latin typeface="Arial" pitchFamily="-123" charset="0"/>
                <a:ea typeface="+mn-ea"/>
                <a:cs typeface="+mn-cs"/>
              </a:rPr>
              <a:t>:</a:t>
            </a:r>
            <a:endParaRPr lang="en-GB" sz="2100" dirty="0">
              <a:solidFill>
                <a:srgbClr val="005851"/>
              </a:solidFill>
              <a:latin typeface="Arial" pitchFamily="-123" charset="0"/>
              <a:ea typeface="+mn-ea"/>
              <a:cs typeface="+mn-cs"/>
            </a:endParaRP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ro-RO" sz="2000" b="0" dirty="0" smtClean="0">
                <a:solidFill>
                  <a:srgbClr val="005851"/>
                </a:solidFill>
                <a:ea typeface="+mn-ea"/>
                <a:cs typeface="+mn-cs"/>
              </a:rPr>
              <a:t>Dreanare şi umplere pentru agricultură şi construcţii</a:t>
            </a:r>
            <a:endParaRPr lang="en-GB" sz="2000" b="0" dirty="0">
              <a:solidFill>
                <a:srgbClr val="005851"/>
              </a:solidFill>
              <a:ea typeface="+mn-ea"/>
              <a:cs typeface="+mn-cs"/>
            </a:endParaRP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solidFill>
                  <a:srgbClr val="005851"/>
                </a:solidFill>
                <a:ea typeface="+mn-ea"/>
                <a:cs typeface="+mn-cs"/>
              </a:rPr>
              <a:t>Polu</a:t>
            </a:r>
            <a:r>
              <a:rPr lang="ro-RO" sz="2000" b="0" dirty="0" smtClean="0">
                <a:solidFill>
                  <a:srgbClr val="005851"/>
                </a:solidFill>
                <a:ea typeface="+mn-ea"/>
                <a:cs typeface="+mn-cs"/>
              </a:rPr>
              <a:t>are</a:t>
            </a:r>
            <a:endParaRPr lang="en-US" sz="2000" b="0" dirty="0">
              <a:solidFill>
                <a:srgbClr val="005851"/>
              </a:solidFill>
              <a:ea typeface="+mn-ea"/>
              <a:cs typeface="+mn-cs"/>
            </a:endParaRP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ro-RO" sz="2000" b="0" dirty="0" smtClean="0">
                <a:solidFill>
                  <a:srgbClr val="005851"/>
                </a:solidFill>
              </a:rPr>
              <a:t>Supraexploatarea resurselor </a:t>
            </a:r>
            <a:r>
              <a:rPr lang="en-US" sz="2000" b="0" dirty="0" smtClean="0">
                <a:solidFill>
                  <a:srgbClr val="005851"/>
                </a:solidFill>
              </a:rPr>
              <a:t>(</a:t>
            </a:r>
            <a:r>
              <a:rPr lang="ro-RO" sz="2000" b="0" dirty="0" smtClean="0">
                <a:solidFill>
                  <a:srgbClr val="005851"/>
                </a:solidFill>
              </a:rPr>
              <a:t>de ex.</a:t>
            </a:r>
            <a:r>
              <a:rPr lang="en-US" sz="2000" b="0" dirty="0" smtClean="0">
                <a:solidFill>
                  <a:srgbClr val="005851"/>
                </a:solidFill>
              </a:rPr>
              <a:t> </a:t>
            </a:r>
            <a:r>
              <a:rPr lang="ro-RO" sz="2000" b="0" dirty="0">
                <a:solidFill>
                  <a:srgbClr val="005851"/>
                </a:solidFill>
              </a:rPr>
              <a:t>p</a:t>
            </a:r>
            <a:r>
              <a:rPr lang="ro-RO" sz="2000" b="0" dirty="0" smtClean="0">
                <a:solidFill>
                  <a:srgbClr val="005851"/>
                </a:solidFill>
              </a:rPr>
              <a:t>escuitul excesiv</a:t>
            </a:r>
            <a:r>
              <a:rPr lang="en-US" sz="2000" b="0" dirty="0" smtClean="0">
                <a:solidFill>
                  <a:srgbClr val="005851"/>
                </a:solidFill>
              </a:rPr>
              <a:t>)</a:t>
            </a:r>
            <a:endParaRPr lang="en-US" sz="2000" b="0" dirty="0">
              <a:solidFill>
                <a:srgbClr val="005851"/>
              </a:solidFill>
            </a:endParaRP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ro-RO" sz="2000" b="0" dirty="0" smtClean="0">
                <a:solidFill>
                  <a:srgbClr val="005851"/>
                </a:solidFill>
                <a:ea typeface="+mn-ea"/>
                <a:cs typeface="+mn-cs"/>
              </a:rPr>
              <a:t>Specii invazive</a:t>
            </a:r>
            <a:endParaRPr lang="en-GB" sz="2000" b="0" dirty="0">
              <a:solidFill>
                <a:srgbClr val="005851"/>
              </a:solidFill>
              <a:ea typeface="+mn-ea"/>
              <a:cs typeface="+mn-cs"/>
            </a:endParaRP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ro-RO" sz="2000" b="0" dirty="0" smtClean="0">
                <a:solidFill>
                  <a:srgbClr val="005851"/>
                </a:solidFill>
                <a:ea typeface="+mn-ea"/>
                <a:cs typeface="+mn-cs"/>
              </a:rPr>
              <a:t>Schimbările climatice</a:t>
            </a:r>
            <a:endParaRPr lang="en-US" sz="2000" b="0" dirty="0">
              <a:solidFill>
                <a:srgbClr val="005851"/>
              </a:solidFill>
              <a:ea typeface="+mn-ea"/>
              <a:cs typeface="+mn-cs"/>
            </a:endParaRPr>
          </a:p>
          <a:p>
            <a:pPr marL="800100" lvl="1" indent="-342900">
              <a:spcAft>
                <a:spcPct val="40000"/>
              </a:spcAft>
              <a:buFont typeface="Arial" panose="020B0604020202020204" pitchFamily="34" charset="0"/>
              <a:buChar char="•"/>
            </a:pPr>
            <a:endParaRPr lang="en-GB" sz="2100" b="0" dirty="0">
              <a:solidFill>
                <a:srgbClr val="005851"/>
              </a:solidFill>
              <a:ea typeface="+mn-ea"/>
              <a:cs typeface="+mn-cs"/>
            </a:endParaRPr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GB" kern="0" dirty="0">
                <a:solidFill>
                  <a:srgbClr val="028979"/>
                </a:solidFill>
              </a:rPr>
              <a:t/>
            </a:r>
            <a:br>
              <a:rPr lang="en-GB" kern="0" dirty="0">
                <a:solidFill>
                  <a:srgbClr val="028979"/>
                </a:solidFill>
              </a:rPr>
            </a:br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259632" y="1610451"/>
            <a:ext cx="6120680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/>
            <a:endParaRPr lang="en-GB" dirty="0">
              <a:solidFill>
                <a:srgbClr val="00585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16B812D-E0BC-A944-A3F1-2DD5F2DD8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6532" y="4894544"/>
            <a:ext cx="1129258" cy="19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43608" y="836712"/>
            <a:ext cx="681552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ro-RO" dirty="0" smtClean="0">
                <a:solidFill>
                  <a:srgbClr val="028979"/>
                </a:solidFill>
              </a:rPr>
              <a:t>Biodiversitatea este în scădere accentuată</a:t>
            </a:r>
            <a:endParaRPr lang="en-US" dirty="0">
              <a:solidFill>
                <a:srgbClr val="028979"/>
              </a:solidFill>
            </a:endParaRPr>
          </a:p>
          <a:p>
            <a:r>
              <a:rPr lang="ro-RO" dirty="0" smtClean="0">
                <a:solidFill>
                  <a:srgbClr val="028979"/>
                </a:solidFill>
              </a:rPr>
              <a:t>Speciile de zone umede scad cel mai mult</a:t>
            </a:r>
            <a:endParaRPr lang="en-US" dirty="0">
              <a:solidFill>
                <a:srgbClr val="028979"/>
              </a:solidFill>
            </a:endParaRPr>
          </a:p>
          <a:p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043608" y="1700808"/>
            <a:ext cx="6264696" cy="37052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buFont typeface="Arial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Între </a:t>
            </a:r>
            <a:r>
              <a:rPr lang="en-US" dirty="0" smtClean="0">
                <a:solidFill>
                  <a:srgbClr val="005851"/>
                </a:solidFill>
              </a:rPr>
              <a:t>1970 </a:t>
            </a:r>
            <a:r>
              <a:rPr lang="ro-RO" dirty="0" smtClean="0">
                <a:solidFill>
                  <a:srgbClr val="005851"/>
                </a:solidFill>
              </a:rPr>
              <a:t>şi</a:t>
            </a:r>
            <a:r>
              <a:rPr lang="en-US" dirty="0" smtClean="0">
                <a:solidFill>
                  <a:srgbClr val="005851"/>
                </a:solidFill>
              </a:rPr>
              <a:t> 2014, </a:t>
            </a:r>
            <a:r>
              <a:rPr lang="ro-RO" dirty="0" smtClean="0">
                <a:solidFill>
                  <a:srgbClr val="005851"/>
                </a:solidFill>
              </a:rPr>
              <a:t>populaţiile de peşti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ro-RO" dirty="0" smtClean="0">
                <a:solidFill>
                  <a:srgbClr val="005851"/>
                </a:solidFill>
              </a:rPr>
              <a:t>păsări</a:t>
            </a:r>
            <a:r>
              <a:rPr lang="en-US" dirty="0" smtClean="0">
                <a:solidFill>
                  <a:srgbClr val="005851"/>
                </a:solidFill>
              </a:rPr>
              <a:t>, m</a:t>
            </a:r>
            <a:r>
              <a:rPr lang="ro-RO" dirty="0" smtClean="0">
                <a:solidFill>
                  <a:srgbClr val="005851"/>
                </a:solidFill>
              </a:rPr>
              <a:t>amifere</a:t>
            </a:r>
            <a:r>
              <a:rPr lang="en-US" dirty="0" smtClean="0">
                <a:solidFill>
                  <a:srgbClr val="005851"/>
                </a:solidFill>
              </a:rPr>
              <a:t>, am</a:t>
            </a:r>
            <a:r>
              <a:rPr lang="ro-RO" dirty="0" smtClean="0">
                <a:solidFill>
                  <a:srgbClr val="005851"/>
                </a:solidFill>
              </a:rPr>
              <a:t>fibieni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şi</a:t>
            </a:r>
            <a:r>
              <a:rPr lang="en-US" dirty="0" smtClean="0">
                <a:solidFill>
                  <a:srgbClr val="005851"/>
                </a:solidFill>
              </a:rPr>
              <a:t> reptile </a:t>
            </a:r>
            <a:r>
              <a:rPr lang="ro-RO" b="1" dirty="0" smtClean="0">
                <a:solidFill>
                  <a:srgbClr val="005851"/>
                </a:solidFill>
              </a:rPr>
              <a:t>au scăzut cu </a:t>
            </a:r>
            <a:r>
              <a:rPr lang="en-US" b="1" dirty="0" smtClean="0">
                <a:solidFill>
                  <a:srgbClr val="005851"/>
                </a:solidFill>
              </a:rPr>
              <a:t>60%</a:t>
            </a:r>
            <a:endParaRPr lang="en-US" b="1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Din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en-US" dirty="0">
                <a:solidFill>
                  <a:srgbClr val="005851"/>
                </a:solidFill>
              </a:rPr>
              <a:t>1970, </a:t>
            </a:r>
            <a:r>
              <a:rPr lang="en-US" b="1" dirty="0">
                <a:solidFill>
                  <a:srgbClr val="005851"/>
                </a:solidFill>
              </a:rPr>
              <a:t>81% </a:t>
            </a:r>
            <a:r>
              <a:rPr lang="ro-RO" b="1" dirty="0" smtClean="0">
                <a:solidFill>
                  <a:srgbClr val="005851"/>
                </a:solidFill>
              </a:rPr>
              <a:t>din speciile zonelor umede interioare </a:t>
            </a:r>
            <a:r>
              <a:rPr lang="ro-RO" dirty="0" smtClean="0">
                <a:solidFill>
                  <a:srgbClr val="005851"/>
                </a:solidFill>
              </a:rPr>
              <a:t>şi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en-US" b="1" dirty="0">
                <a:solidFill>
                  <a:srgbClr val="005851"/>
                </a:solidFill>
              </a:rPr>
              <a:t>36% </a:t>
            </a:r>
            <a:r>
              <a:rPr lang="ro-RO" b="1" dirty="0" smtClean="0">
                <a:solidFill>
                  <a:srgbClr val="005851"/>
                </a:solidFill>
              </a:rPr>
              <a:t>din speciile litorale şi </a:t>
            </a:r>
            <a:r>
              <a:rPr lang="en-US" b="1" dirty="0" smtClean="0">
                <a:solidFill>
                  <a:srgbClr val="005851"/>
                </a:solidFill>
              </a:rPr>
              <a:t>marine </a:t>
            </a:r>
            <a:r>
              <a:rPr lang="ro-RO" dirty="0" smtClean="0">
                <a:solidFill>
                  <a:srgbClr val="005851"/>
                </a:solidFill>
              </a:rPr>
              <a:t>au scăzut</a:t>
            </a:r>
            <a:endParaRPr lang="en-US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en-US" b="1" dirty="0">
                <a:solidFill>
                  <a:srgbClr val="005851"/>
                </a:solidFill>
              </a:rPr>
              <a:t>25%</a:t>
            </a:r>
            <a:r>
              <a:rPr lang="en-US" dirty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din speciile de zone umede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sunt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b="1" dirty="0" smtClean="0">
                <a:solidFill>
                  <a:srgbClr val="005851"/>
                </a:solidFill>
              </a:rPr>
              <a:t>ameninţate cu dispariţia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ro-RO" dirty="0" smtClean="0">
                <a:solidFill>
                  <a:srgbClr val="005851"/>
                </a:solidFill>
              </a:rPr>
              <a:t>incluzând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păsări de apă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ro-RO" dirty="0" smtClean="0">
                <a:solidFill>
                  <a:srgbClr val="005851"/>
                </a:solidFill>
              </a:rPr>
              <a:t>mamifere dependente de apă dulce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ro-RO" dirty="0" smtClean="0">
                <a:solidFill>
                  <a:srgbClr val="005851"/>
                </a:solidFill>
              </a:rPr>
              <a:t>ţestoase marine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şi specii constructoare de recifi coralieri</a:t>
            </a:r>
            <a:endParaRPr lang="en-US" dirty="0">
              <a:solidFill>
                <a:srgbClr val="005851"/>
              </a:solidFill>
            </a:endParaRPr>
          </a:p>
          <a:p>
            <a:r>
              <a:rPr lang="en-US" dirty="0">
                <a:solidFill>
                  <a:srgbClr val="005851"/>
                </a:solidFill>
              </a:rPr>
              <a:t> </a:t>
            </a:r>
            <a:endParaRPr lang="en-GB" dirty="0">
              <a:solidFill>
                <a:srgbClr val="005851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pPr marL="0" indent="0"/>
            <a:endParaRPr lang="en-US" sz="2000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800F834-B1A2-6448-AFF8-66794AA5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50951">
            <a:off x="-1239339" y="4768919"/>
            <a:ext cx="3717867" cy="483737"/>
          </a:xfrm>
          <a:prstGeom prst="rect">
            <a:avLst/>
          </a:prstGeom>
        </p:spPr>
      </p:pic>
      <p:pic>
        <p:nvPicPr>
          <p:cNvPr id="8" name="Image 1">
            <a:extLst>
              <a:ext uri="{FF2B5EF4-FFF2-40B4-BE49-F238E27FC236}">
                <a16:creationId xmlns:a16="http://schemas.microsoft.com/office/drawing/2014/main" xmlns="" id="{769DB554-9642-254A-92B4-6DC7CF73C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087" y="5229200"/>
            <a:ext cx="2995018" cy="14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59B20B-D697-9644-87A8-1AD3F5055AA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186D908-E055-8D4C-929A-9F4C01650FF0}"/>
              </a:ext>
            </a:extLst>
          </p:cNvPr>
          <p:cNvSpPr txBox="1">
            <a:spLocks/>
          </p:cNvSpPr>
          <p:nvPr/>
        </p:nvSpPr>
        <p:spPr bwMode="auto">
          <a:xfrm>
            <a:off x="1070518" y="908720"/>
            <a:ext cx="587941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de-CH" sz="2400" b="1" i="0">
                <a:solidFill>
                  <a:srgbClr val="3C638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Frutiger 45 Light" pitchFamily="34" charset="-128"/>
              </a:defRPr>
            </a:lvl9pPr>
          </a:lstStyle>
          <a:p>
            <a:r>
              <a:rPr lang="ro-RO" kern="0" dirty="0" smtClean="0">
                <a:solidFill>
                  <a:srgbClr val="028979"/>
                </a:solidFill>
              </a:rPr>
              <a:t>Aceasta este o urgenţă</a:t>
            </a:r>
            <a:endParaRPr lang="en-US" kern="0" dirty="0">
              <a:solidFill>
                <a:srgbClr val="0289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CBFD6E9-CEE3-7843-9036-EFE32FC11847}"/>
              </a:ext>
            </a:extLst>
          </p:cNvPr>
          <p:cNvSpPr txBox="1">
            <a:spLocks/>
          </p:cNvSpPr>
          <p:nvPr/>
        </p:nvSpPr>
        <p:spPr>
          <a:xfrm>
            <a:off x="1043608" y="1484784"/>
            <a:ext cx="5700796" cy="37052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defRPr sz="2100">
                <a:solidFill>
                  <a:srgbClr val="000000"/>
                </a:solidFill>
                <a:latin typeface="Arial" pitchFamily="-123" charset="0"/>
                <a:ea typeface="+mn-ea"/>
                <a:cs typeface="+mn-cs"/>
              </a:defRPr>
            </a:lvl1pPr>
            <a:lvl2pPr marL="2667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2pPr>
            <a:lvl3pPr marL="533400" indent="-265113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3pPr>
            <a:lvl4pPr marL="815975" indent="-280988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4pPr>
            <a:lvl5pPr marL="10747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charset="0"/>
              <a:buChar char="–"/>
              <a:defRPr sz="2100">
                <a:solidFill>
                  <a:srgbClr val="000000"/>
                </a:solidFill>
                <a:latin typeface="Arial" pitchFamily="-123" charset="0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6pPr>
            <a:lvl7pPr marL="19891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lvl="0">
              <a:buFont typeface="Arial"/>
              <a:buChar char="•"/>
            </a:pPr>
            <a:r>
              <a:rPr lang="ro-RO" b="1" dirty="0" smtClean="0">
                <a:solidFill>
                  <a:srgbClr val="005851"/>
                </a:solidFill>
              </a:rPr>
              <a:t>Un milion </a:t>
            </a:r>
            <a:r>
              <a:rPr lang="ro-RO" dirty="0" smtClean="0">
                <a:solidFill>
                  <a:srgbClr val="005851"/>
                </a:solidFill>
              </a:rPr>
              <a:t>de specii de animale şi plante sunt ameninţate cu dispariţia</a:t>
            </a:r>
            <a:endParaRPr lang="en-US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ro-RO" b="1" dirty="0" smtClean="0">
                <a:solidFill>
                  <a:srgbClr val="005851"/>
                </a:solidFill>
              </a:rPr>
              <a:t>Speciile scad</a:t>
            </a:r>
            <a:r>
              <a:rPr lang="en-US" b="1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mai repede decât în orice moment în istoria umană,  iar ritmul se accelerează</a:t>
            </a:r>
            <a:endParaRPr lang="en-US" dirty="0" smtClean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ro-RO" b="1" dirty="0" smtClean="0">
                <a:solidFill>
                  <a:srgbClr val="005851"/>
                </a:solidFill>
              </a:rPr>
              <a:t>Schimbările climatice </a:t>
            </a:r>
            <a:r>
              <a:rPr lang="ro-RO" dirty="0" smtClean="0">
                <a:solidFill>
                  <a:srgbClr val="005851"/>
                </a:solidFill>
              </a:rPr>
              <a:t>se înrăutăţesc </a:t>
            </a:r>
            <a:endParaRPr lang="en-US" dirty="0" smtClean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r>
              <a:rPr lang="ro-RO" dirty="0" smtClean="0">
                <a:solidFill>
                  <a:srgbClr val="005851"/>
                </a:solidFill>
              </a:rPr>
              <a:t>Cetăţeni</a:t>
            </a:r>
            <a:r>
              <a:rPr lang="en-US" dirty="0" smtClean="0">
                <a:solidFill>
                  <a:srgbClr val="005851"/>
                </a:solidFill>
              </a:rPr>
              <a:t>, </a:t>
            </a:r>
            <a:r>
              <a:rPr lang="ro-RO" dirty="0" smtClean="0">
                <a:solidFill>
                  <a:srgbClr val="005851"/>
                </a:solidFill>
              </a:rPr>
              <a:t>organizaţii guvernamentale şi neguvernamentale lucrăm pentru </a:t>
            </a:r>
            <a:r>
              <a:rPr lang="ro-RO" b="1" dirty="0" smtClean="0">
                <a:solidFill>
                  <a:srgbClr val="005851"/>
                </a:solidFill>
              </a:rPr>
              <a:t>a inversa tendinţele</a:t>
            </a:r>
            <a:r>
              <a:rPr lang="ro-RO" dirty="0">
                <a:solidFill>
                  <a:srgbClr val="005851"/>
                </a:solidFill>
              </a:rPr>
              <a:t>,</a:t>
            </a:r>
            <a:r>
              <a:rPr lang="en-US" dirty="0" smtClean="0">
                <a:solidFill>
                  <a:srgbClr val="005851"/>
                </a:solidFill>
              </a:rPr>
              <a:t> </a:t>
            </a:r>
            <a:r>
              <a:rPr lang="ro-RO" dirty="0" smtClean="0">
                <a:solidFill>
                  <a:srgbClr val="005851"/>
                </a:solidFill>
              </a:rPr>
              <a:t>dar nu facem suficient</a:t>
            </a:r>
            <a:endParaRPr lang="en-US" dirty="0">
              <a:solidFill>
                <a:srgbClr val="005851"/>
              </a:solidFill>
            </a:endParaRPr>
          </a:p>
          <a:p>
            <a:pPr marL="0" lvl="0" indent="0"/>
            <a:endParaRPr lang="en-US" dirty="0">
              <a:solidFill>
                <a:srgbClr val="005851"/>
              </a:solidFill>
            </a:endParaRPr>
          </a:p>
          <a:p>
            <a:pPr lvl="0">
              <a:buFont typeface="Arial"/>
              <a:buChar char="•"/>
            </a:pPr>
            <a:endParaRPr lang="en-US" dirty="0">
              <a:solidFill>
                <a:srgbClr val="005851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pPr marL="0" indent="0"/>
            <a:endParaRPr lang="en-US" sz="2000" kern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6C8565B-FF90-B54A-97D6-BEB1E5D6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756767"/>
            <a:ext cx="3960440" cy="15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MA" val="TCS"/>
  <p:tag name="SPRACHE" val="F"/>
  <p:tag name="MARKE" val="TCSF00"/>
  <p:tag name="VERSION" val="v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Tite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IE" val="TitelOh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Titel"/>
</p:tagLst>
</file>

<file path=ppt/theme/theme1.xml><?xml version="1.0" encoding="utf-8"?>
<a:theme xmlns:a="http://schemas.openxmlformats.org/drawingml/2006/main" name="TCS Design">
  <a:themeElements>
    <a:clrScheme name="TCS Farben">
      <a:dk1>
        <a:srgbClr val="000000"/>
      </a:dk1>
      <a:lt1>
        <a:srgbClr val="FFFFFF"/>
      </a:lt1>
      <a:dk2>
        <a:srgbClr val="DCCDB2"/>
      </a:dk2>
      <a:lt2>
        <a:srgbClr val="FFEB00"/>
      </a:lt2>
      <a:accent1>
        <a:srgbClr val="F59B00"/>
      </a:accent1>
      <a:accent2>
        <a:srgbClr val="AAC800"/>
      </a:accent2>
      <a:accent3>
        <a:srgbClr val="50AFE1"/>
      </a:accent3>
      <a:accent4>
        <a:srgbClr val="005AA0"/>
      </a:accent4>
      <a:accent5>
        <a:srgbClr val="69A023"/>
      </a:accent5>
      <a:accent6>
        <a:srgbClr val="CD0046"/>
      </a:accent6>
      <a:hlink>
        <a:srgbClr val="000000"/>
      </a:hlink>
      <a:folHlink>
        <a:srgbClr val="000000"/>
      </a:folHlink>
    </a:clrScheme>
    <a:fontScheme name="TCS Schrift">
      <a:majorFont>
        <a:latin typeface="TCS Museo Slab"/>
        <a:ea typeface=""/>
        <a:cs typeface=""/>
      </a:majorFont>
      <a:minorFont>
        <a:latin typeface="TCS Museo Sans"/>
        <a:ea typeface=""/>
        <a:cs typeface="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white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-128"/>
          </a:defRPr>
        </a:defPPr>
      </a:lstStyle>
    </a:lnDef>
    <a:txDef>
      <a:spPr bwMode="auto"/>
      <a:bodyPr wrap="square" lIns="0" tIns="0" rIns="0" bIns="0" rtlCol="0">
        <a:spAutoFit/>
      </a:bodyPr>
      <a:lstStyle>
        <a:defPPr indent="-226800" defTabSz="226800" eaLnBrk="0" fontAlgn="base" hangingPunct="0">
          <a:lnSpc>
            <a:spcPct val="95000"/>
          </a:lnSpc>
          <a:spcBef>
            <a:spcPct val="0"/>
          </a:spcBef>
          <a:defRPr sz="1200" kern="0"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CS PowerPoint CD NEU v2 FRA light.pptx" id="{FD2BF61E-C8AA-421E-8CDA-21D9A302FA35}" vid="{A5894090-204F-4A8C-BB84-592A45CD9EDC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Basisversion_FRA</Template>
  <TotalTime>10742</TotalTime>
  <Words>1109</Words>
  <Application>Microsoft Office PowerPoint</Application>
  <PresentationFormat>On-screen Show (4:3)</PresentationFormat>
  <Paragraphs>196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TCS Design</vt:lpstr>
      <vt:lpstr>Conception personnalisée</vt:lpstr>
      <vt:lpstr>1_Conception personnalisée</vt:lpstr>
      <vt:lpstr>2_Conception personnalisée</vt:lpstr>
      <vt:lpstr> Biodiversitatea zonelor umede  De ce contează?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Sourse </vt:lpstr>
    </vt:vector>
  </TitlesOfParts>
  <Company>TCS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 Tag des Lichts / Journée de la lumière</dc:title>
  <dc:creator>Buff, Olivier</dc:creator>
  <cp:lastModifiedBy>Luminita Iconomu</cp:lastModifiedBy>
  <cp:revision>431</cp:revision>
  <cp:lastPrinted>2015-05-13T15:29:01Z</cp:lastPrinted>
  <dcterms:created xsi:type="dcterms:W3CDTF">2016-10-06T06:00:26Z</dcterms:created>
  <dcterms:modified xsi:type="dcterms:W3CDTF">2020-01-23T07:38:56Z</dcterms:modified>
</cp:coreProperties>
</file>